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667195" r:id="rId1"/>
    <p:sldMasterId id="2147667395" r:id="rId2"/>
    <p:sldMasterId id="2147667975" r:id="rId3"/>
    <p:sldMasterId id="2147669015" r:id="rId4"/>
    <p:sldMasterId id="2147669243" r:id="rId5"/>
    <p:sldMasterId id="2147669364" r:id="rId6"/>
    <p:sldMasterId id="2147669480" r:id="rId7"/>
    <p:sldMasterId id="2147669506" r:id="rId8"/>
    <p:sldMasterId id="2147669534" r:id="rId9"/>
    <p:sldMasterId id="2147669574" r:id="rId10"/>
    <p:sldMasterId id="2147669588" r:id="rId11"/>
    <p:sldMasterId id="2147669616" r:id="rId12"/>
  </p:sldMasterIdLst>
  <p:notesMasterIdLst>
    <p:notesMasterId r:id="rId45"/>
  </p:notesMasterIdLst>
  <p:sldIdLst>
    <p:sldId id="2532" r:id="rId13"/>
    <p:sldId id="3117" r:id="rId14"/>
    <p:sldId id="3033" r:id="rId15"/>
    <p:sldId id="3068" r:id="rId16"/>
    <p:sldId id="3098" r:id="rId17"/>
    <p:sldId id="3090" r:id="rId18"/>
    <p:sldId id="1769" r:id="rId19"/>
    <p:sldId id="2617" r:id="rId20"/>
    <p:sldId id="2658" r:id="rId21"/>
    <p:sldId id="2659" r:id="rId22"/>
    <p:sldId id="3099" r:id="rId23"/>
    <p:sldId id="3118" r:id="rId24"/>
    <p:sldId id="3122" r:id="rId25"/>
    <p:sldId id="3071" r:id="rId26"/>
    <p:sldId id="3072" r:id="rId27"/>
    <p:sldId id="3073" r:id="rId28"/>
    <p:sldId id="3075" r:id="rId29"/>
    <p:sldId id="3074" r:id="rId30"/>
    <p:sldId id="3104" r:id="rId31"/>
    <p:sldId id="3037" r:id="rId32"/>
    <p:sldId id="3076" r:id="rId33"/>
    <p:sldId id="2544" r:id="rId34"/>
    <p:sldId id="3092" r:id="rId35"/>
    <p:sldId id="3049" r:id="rId36"/>
    <p:sldId id="2816" r:id="rId37"/>
    <p:sldId id="3078" r:id="rId38"/>
    <p:sldId id="3025" r:id="rId39"/>
    <p:sldId id="3097" r:id="rId40"/>
    <p:sldId id="3100" r:id="rId41"/>
    <p:sldId id="3106" r:id="rId42"/>
    <p:sldId id="3107" r:id="rId43"/>
    <p:sldId id="3079" r:id="rId44"/>
  </p:sldIdLst>
  <p:sldSz cx="12192000" cy="6858000"/>
  <p:notesSz cx="6742113" cy="98726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AB"/>
    <a:srgbClr val="AC0000"/>
    <a:srgbClr val="CC00FF"/>
    <a:srgbClr val="00CC00"/>
    <a:srgbClr val="008000"/>
    <a:srgbClr val="0000FF"/>
    <a:srgbClr val="FF7D7D"/>
    <a:srgbClr val="66FF33"/>
    <a:srgbClr val="FFCC6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6" autoAdjust="0"/>
    <p:restoredTop sz="96804" autoAdjust="0"/>
  </p:normalViewPr>
  <p:slideViewPr>
    <p:cSldViewPr>
      <p:cViewPr varScale="1">
        <p:scale>
          <a:sx n="124" d="100"/>
          <a:sy n="124" d="100"/>
        </p:scale>
        <p:origin x="114" y="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95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8336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5"/>
            <a:ext cx="5392737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D187FF-42DE-4ACB-B718-AB555F10C80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7633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3256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ea typeface="ＭＳ Ｐ明朝" panose="02020600040205080304" pitchFamily="18" charset="-128"/>
            </a:endParaRPr>
          </a:p>
        </p:txBody>
      </p:sp>
      <p:sp>
        <p:nvSpPr>
          <p:cNvPr id="3256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9597AEE0-C539-4A99-9412-3E1D3B78EEB3}" type="slidenum">
              <a:rPr lang="ja-JP" altLang="en-US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4350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09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73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107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095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26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9226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42994-31C3-466D-956D-9D255F20A2F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947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841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ea typeface="ＭＳ Ｐ明朝" panose="02020600040205080304" pitchFamily="18" charset="-128"/>
            </a:endParaRPr>
          </a:p>
        </p:txBody>
      </p:sp>
      <p:sp>
        <p:nvSpPr>
          <p:cNvPr id="4280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3CCBA7-F340-4849-96F6-1FA6F38D28BF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17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68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4126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ea typeface="ＭＳ Ｐ明朝" pitchFamily="18" charset="-128"/>
            </a:endParaRPr>
          </a:p>
        </p:txBody>
      </p:sp>
      <p:sp>
        <p:nvSpPr>
          <p:cNvPr id="4126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8B82BC-D263-448F-AF2B-1F7281FE9756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7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625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6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35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54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7BC331A-B77D-4963-9A54-9D2CB3A9C1E9}" type="slidenum">
              <a: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 eaLnBrk="1" hangingPunct="1">
                <a:spcBef>
                  <a:spcPct val="0"/>
                </a:spcBef>
                <a:defRPr/>
              </a:pPr>
              <a:t>13</a:t>
            </a:fld>
            <a:endParaRPr lang="en-US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9828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2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47A4543-AC9E-4DAF-97BB-0D36F89B394C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E8C9D8-FC2B-4908-8CD7-ADDF19AB7EE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440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6BE1572-677C-4EFD-928B-0CA1D71A0D64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C26712-9945-4B4E-8E30-3230DDA4CA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18374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1CA827-4000-E44E-E95F-199CD7E615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9F816B-3C9A-816B-C1EA-B9215D2022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D4B635-1522-ADB9-8231-EC8F218CA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649F91F-AA3F-47D3-A4EA-673C4B03DF0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4918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265E6ED-4F1B-823B-7CFE-7000932AA4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385C5A3-8280-2D9A-79B3-CD949C603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D86F9C-8EB2-E842-467F-17D207C65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BD116FB-3292-434E-BE85-27D77BC002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34826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60985-BFE3-E650-BD0F-844849F5B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1D0CC4-5073-0340-2A6E-ADEC125AF1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55BF47-5CC1-F226-D863-78BF7F019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457224A-6C1B-4C8A-9781-21A08B0744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31267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ECCD66-BB4B-4459-6250-E3F51CC10B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BFC3FF-D8C4-B829-9D2A-D3BB8C98B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63F820-25B1-F013-66BE-4ABEB2DC2B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D7EA6B2-9611-476F-BB5A-7C9C165DC4A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04815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8507A1-3FAE-1735-8C4D-23B6FF2FA0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5496EB-61D4-66F1-662A-DD13CE4708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C55FEC-064D-7D79-6D7B-2048DC1902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AE78B54-200D-43C2-80A9-EBD99A1CCFE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22084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46C22B-7276-D319-C9ED-683A285CE5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0A41B0-F8FA-7E8B-302F-084BCFD47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FD89FC-56E0-137F-2F9D-F71EBCC81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10B2B0D-4DB8-45E3-BDFB-4BAF1140810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5248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D7683911-B69A-4B91-B249-F130430A5F5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056225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5327E57D-4CAD-450E-A3C9-283936D4E2D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6727575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4DD889A4-59B2-4C86-BE6C-9116E54D4E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9711749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4EEC7D62-524E-43A1-8A90-E1D024A1F11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7091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96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96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EB906A-CCFA-4EBD-B719-BE4A974B87C5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550CD3-4FBB-4C30-A55B-086763B5148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248192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A9BD3CE8-8AEB-4073-A1CF-51F0E70F8FE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035181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3832ADD1-7991-46F2-840E-13F1622F5A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264315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F39A57A8-3BD8-4698-ACDD-51FB7BD413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906311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58BC588E-0BE1-4ACD-8B30-14FD5B017DD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5357530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392183DF-ABC4-4544-9EEF-CC2CF856C7C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295073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ED1A0D84-4C4D-40A7-A1F5-454045BA104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404235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85C7F345-AA88-4D27-8C8A-37DACECA416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3661337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0785F3F6-F584-4AC7-AE36-8FE4D657A55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67426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E13BC739-E33B-4650-86B0-B1645176D0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714017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3066D833-CC1D-4B52-84D3-0B7212E3CD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03582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7036E8-61EF-4112-ABD1-879FE71DB0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4A5B2A-22D5-4410-A1E4-F8D545B56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D83AE5-C04E-485F-B306-E1877E4ECF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AC700BB-06BA-4F51-A03B-6BB0BDCE735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477933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62E8C499-4ECB-4366-A5F7-E48376073D1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01064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F6C36F93-0425-40CD-8E10-10CE4203F4F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4791960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ECB8E441-2856-4415-A52B-20AB9E79D5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270754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9C72CBEF-AADC-460E-AE72-E2661F16589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644103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5978B5F4-CFCC-49EE-A4E1-E7FFEC0B362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160197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F5C50622-2401-4533-A734-5A9A60D1B26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059463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A0CB90EB-44E0-4D13-BB7B-6F09A2B3C29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980804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10CB169C-AB49-485B-A970-2F333198275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883013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0057BD6E-2D95-40C0-A72A-B2C432F7356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317801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51667D42-0901-47EF-B71C-FB66A294DE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84261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47AA82-7BFC-4E88-9904-6F66B8B291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ABE296-7186-4B51-BD1E-D2C20B5A6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FE5EEC-800F-4001-A930-78DEDF58EB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9E0CDF-A90D-4B37-A44C-6368BDCDD07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046059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59539893-C3B8-4C20-8576-0678563AF33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711007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HGP創英角ｺﾞｼｯｸUB" pitchFamily="50" charset="-128"/>
              </a:defRPr>
            </a:lvl1pPr>
          </a:lstStyle>
          <a:p>
            <a:fld id="{E3E4161F-6296-4972-9222-7F515B4BF15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675164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93F47AD2-0364-44AF-BE2B-D6EA9326D5C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2565419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7DB6315A-0761-4D32-91B3-8673A782C3E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098401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31A207D2-801A-4B59-B0D4-5DB4E682E5F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725872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85B849D8-0FF8-456A-A8DB-7AABDA051CB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150898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3F79EEB6-B102-4869-85E1-97DD3DE490F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2852017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38F9188F-9216-4AE9-8A34-908D1B33210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263979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D97A4A10-89AB-4AB3-857C-4FC01EF5DF9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2017322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6" y="27307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4A681140-9385-4227-964B-AEAE854819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5199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2A0910-5582-409E-BF3B-54C7AA16E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E87C3-8E64-4105-8EA3-C2AC9FECB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235EBE-10C2-4C55-8226-56885DCF89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CC10E63-8782-4C0B-9A1A-F943194DE4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2477491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321396E4-3E9A-42E6-A4D5-FB2C003320A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316694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24EA35B0-14E1-42B9-8B3D-D09D48EFD8A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729870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F89E2D46-7010-450F-92EB-175FCDD2298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02903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24378FA8-D40E-4DDB-A773-5614B4C74C8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105787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828F39EE-A29F-47B7-AEE8-0BE138EBDFD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615855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B503E-8186-4E9C-BB68-CE8750707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18C02-1B62-474D-9EA6-9446DD8E87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988E5B-7B4A-4AA5-8C97-EEA3D0FEC3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73DE9CF-682D-4A2F-AF3C-DEC83A96FF5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595563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8C74020-0365-416C-B0E7-28743E627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9812D19-210F-46CD-ADE9-6A9EC9594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76CC83-69D1-4830-9F7B-1B2B265EFA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8A82952-87E0-447C-8C69-93F11186683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317510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27BC5D-61B5-430D-9D03-66604862E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982AE2-A085-4BD1-95FD-6028A42D7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DF99EC-B0C1-43EE-A532-363B2F6BC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B124E7B-DBA6-4D62-AE8C-7E56D5B3D83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68135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FC4DBC-741B-419D-83DB-AF7426950C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E9FF4E-7BE0-4C68-A555-D7727F26C3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F34C57-0ECE-4784-A6A7-889E71670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87B7566-BBAC-49B4-81A6-F0039DC8766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00889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6F8F3-BECF-4CB9-B060-B1FF90DE6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8171B-8950-480E-8374-710194526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B78C85-8266-4820-8626-8898DC446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D440732-2DDA-4C70-922E-2A7F2727B17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893874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2194A48-C120-434D-91BC-63EA2659C1B3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46FAEB-F9D1-4480-AA89-8C3F5C8C7CB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9867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732B2E-079D-454B-8DD2-21D38A1F11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744AFF-D28A-4C7B-AB12-AEB213955D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D2331-4556-434D-8117-7A9EB2E155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6ACDDCE-F739-46D8-A62F-7B2E51326CF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775871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DF835E-EEFD-4A52-A2AD-E7662C6C9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86FDAE-57EA-4ABE-AE9B-3DD62B3B22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5173A0-F159-40D7-959F-45767F0E37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571AA38-9378-4873-A143-2262192AA77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8887335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78ED7B-1CE1-47B3-B321-8B4988EEFF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9DB9C0-97DB-412D-9F0C-6509990173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232241-F705-41B2-9C96-C3133CA3C3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E424C86-8C22-4053-A0C7-62B3C6193A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249907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0C798B-E890-4F08-9B14-DC6C60FAE6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7DCF05-C1CB-40EA-B2C1-4401A92A35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5E3AA28-CA00-4BA6-8DE5-418FD9909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796E5A0-0008-47B1-9FD7-58D0F13F9B6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789490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50EDBE-0688-413F-8367-70E0415FB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D1BDAB-B504-40C8-8D37-764F07C2CC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690AFC-422E-4EA8-802B-E08484C9A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93AC24-A092-4910-82E2-27BE6433E9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766663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718DD-CD6C-4005-821A-97B18AF44E4A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0C8AF88B-91ED-464C-81D7-E5AA24EE83F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8539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84B1-DD7F-4AE2-BB37-600910CCB849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15A72BCA-B6E5-404C-BBC2-585A2637E1F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9413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51FAA-495B-4C87-AADE-D63611C0A859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2FFC4EDD-41E1-45DE-83F6-7ACF912D528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3287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3A24-8012-4030-86F2-E861699E9563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72DB88BB-9CB4-479C-B575-2C79F969542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3166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8345-7983-4812-99F7-E03BE0D0BCF4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58E3FF7E-2AB8-41D6-A21F-12E5D737D5A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46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5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3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7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2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3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D7426A3-E733-4B3B-A939-737B8B7C74AB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88D015-873B-40D1-B49A-F029CC048E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2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8B560-E537-4918-BAA4-A2E387EA616A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53C387D5-0B1F-494C-8C5F-C37011E268C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1249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0EC49-718B-4AE7-AD41-ADD1F0383A38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91A29189-C13F-414F-BA0F-521BC8A081F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9032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5C1C0-7BDC-4DF4-A560-98A2D056187D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90121A61-9840-4F45-8890-E8BF7774114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1569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28D82-677A-4723-9A3E-B097269D1D2D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BCF9A4CF-7B99-4A52-9870-EDA7062B7BE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2952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E9E41-D253-4263-9F83-0C6A36A0DBE5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91631F29-4D36-4CF6-A39D-CF06631791F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4904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27C2A-A58D-418C-8528-599F25DAC993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BF651378-663E-4E64-A00B-F6AF38EEA7E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18019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12523E-244B-4263-A044-513DB7A71E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42618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77FD2C-69DC-49B8-9432-D394FDF809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289768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45CCBA-BC62-4A11-9140-1AB8217225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951826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EC4BC2-EC43-4121-B013-C9E3F4EC9C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40659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2FA9A0C-A6C9-455B-97CE-C6CE34A51D33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4774E8-B519-4268-B68B-619F5EAD96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4947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04AC7B-8C8F-4B45-B52F-AE725EF6037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11578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1CC49F-AEFA-466D-BC81-4A331C753B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60531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C0E4C9-40CA-4C33-A343-ED315BC73EC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248405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012F679-4EAC-408F-B6DC-D06400D4E7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268463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CAAE68-25BD-4512-94B0-DBF7F8392D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01856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E09667-FE2C-4E27-A5D7-5C25868EF9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729919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77D9211-6B89-4305-BF01-95081D7CE8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17040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100352-C8CF-4DF4-B9B2-4F030B3A32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472363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076EEC-BC95-4C6A-9918-6D05A39EFB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07043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47A4543-AC9E-4DAF-97BB-0D36F89B394C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5512BBC-B9C7-49AC-BD70-B2A48819FCD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603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69F8D14-B450-4A2E-9183-4D882201D770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CB5C91-FD86-45BE-A17A-1E7EA6051D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732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2194A48-C120-434D-91BC-63EA2659C1B3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940B756-18E7-4416-8787-0D130DD64A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8562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5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3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7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2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3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D7426A3-E733-4B3B-A939-737B8B7C74AB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FEBCD8E-7382-45D7-979F-2D3259D2D9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4089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2FA9A0C-A6C9-455B-97CE-C6CE34A51D33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F54D2CE-259A-4F03-BC94-BEDB7E0A88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8132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69F8D14-B450-4A2E-9183-4D882201D770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BE346D-1B4F-41B6-80FB-581D01C0BC2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03978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667825D-C7A8-4640-9F7B-185A6185086B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EED3BCE-9F83-4588-8052-040FC99EF2C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3242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9B632F3-C7E1-40DD-AE32-9FFEFD8C612B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FD58217-A1A3-4251-9D01-A5EA7D5FDC7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3724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38047E6-B1C9-4892-8CE9-D384457870AD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D0349FC-70D1-486B-BEF9-157BE61E62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2236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370" indent="0">
              <a:buNone/>
              <a:defRPr sz="2800"/>
            </a:lvl2pPr>
            <a:lvl3pPr marL="910740" indent="0">
              <a:buNone/>
              <a:defRPr sz="2400"/>
            </a:lvl3pPr>
            <a:lvl4pPr marL="1366123" indent="0">
              <a:buNone/>
              <a:defRPr sz="2000"/>
            </a:lvl4pPr>
            <a:lvl5pPr marL="1821505" indent="0">
              <a:buNone/>
              <a:defRPr sz="2000"/>
            </a:lvl5pPr>
            <a:lvl6pPr marL="2276887" indent="0">
              <a:buNone/>
              <a:defRPr sz="2000"/>
            </a:lvl6pPr>
            <a:lvl7pPr marL="2732266" indent="0">
              <a:buNone/>
              <a:defRPr sz="2000"/>
            </a:lvl7pPr>
            <a:lvl8pPr marL="3187646" indent="0">
              <a:buNone/>
              <a:defRPr sz="2000"/>
            </a:lvl8pPr>
            <a:lvl9pPr marL="3643023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3604997-46F6-45FF-A26D-C6DA734E3046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434E33-90C9-4DBA-A7A3-87493D17D20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5036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6BE1572-677C-4EFD-928B-0CA1D71A0D64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453B8F-DAF2-4A94-A6A5-F1C372A4887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48210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96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96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EB906A-CCFA-4EBD-B719-BE4A974B87C5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11ED52-F6C2-463E-8434-33A35A0774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297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667825D-C7A8-4640-9F7B-185A6185086B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D06995-DAE2-4888-9FF1-E3B285BF0C1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8113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5E83D2DC-6859-4784-BF2E-3BB86D4B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A2C3D50-005F-4455-9292-92BF7A23BF46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03A4A8D-72AE-4A98-A253-FD88F306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D7AFE43A-793C-4CEE-80DD-9159AD51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DD3421-531F-4C43-BC80-CFABC481503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9390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0154108A-0391-458A-BDFB-90D5BC78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AE2A93-29E3-4EE1-AC0E-1C0005319C33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E836A5D-6950-443E-95E8-65B88264E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37713C14-D76D-45C5-93B8-C600CFFE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DACDF0-44ED-450E-9309-B5552BA226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7834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20D37FC-ED69-454F-9680-C4109841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6A54A08-7374-4857-8AE5-27F76A6E7360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380B44E3-7262-4DB7-B773-72EB1FC3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F40DC64-400E-4751-91DF-73B9834A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EFEAD08-1F9A-4445-8FA5-50D86C78FF8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5392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>
            <a:extLst>
              <a:ext uri="{FF2B5EF4-FFF2-40B4-BE49-F238E27FC236}">
                <a16:creationId xmlns:a16="http://schemas.microsoft.com/office/drawing/2014/main" id="{18732B88-FD51-43B0-BBAC-7FE5C040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7C1AFD6-5C46-4EEA-9D21-55F1C8B6BF79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F937AEBD-B2BE-4B9B-80CF-8CFF652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DF088085-4743-4765-9677-CD5B355A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F850CC-368C-4F8D-9B52-8E958A3715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35759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>
            <a:extLst>
              <a:ext uri="{FF2B5EF4-FFF2-40B4-BE49-F238E27FC236}">
                <a16:creationId xmlns:a16="http://schemas.microsoft.com/office/drawing/2014/main" id="{707D2D1B-F187-4D4D-A44D-6491CB64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3497BEF-1A76-4266-B9BE-6C5EF3784F56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8" name="フッター プレースホルダ 7">
            <a:extLst>
              <a:ext uri="{FF2B5EF4-FFF2-40B4-BE49-F238E27FC236}">
                <a16:creationId xmlns:a16="http://schemas.microsoft.com/office/drawing/2014/main" id="{915DE101-FAC2-4E00-974F-A0054F20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>
            <a:extLst>
              <a:ext uri="{FF2B5EF4-FFF2-40B4-BE49-F238E27FC236}">
                <a16:creationId xmlns:a16="http://schemas.microsoft.com/office/drawing/2014/main" id="{63BDB4B1-18A5-4AC2-8F96-486059BB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9CFB3B-0C45-45D1-9C44-75FAC1085C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6992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C4923A04-E8FF-4C03-9FAF-F0A3D256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8322E0F-A541-452B-BFAD-C007F931F2B6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387CB777-2CE9-4994-86AB-264DE7B7D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9E6971A4-AA10-4844-AC5C-6156A208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4CADD2D-C8E8-4D8A-A1E7-7AD02407E1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12898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>
            <a:extLst>
              <a:ext uri="{FF2B5EF4-FFF2-40B4-BE49-F238E27FC236}">
                <a16:creationId xmlns:a16="http://schemas.microsoft.com/office/drawing/2014/main" id="{D197D46E-3B76-4C82-A6AB-7A398A52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7664FA4-0FFA-4758-91C1-C18E738ADE9D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3" name="フッター プレースホルダ 2">
            <a:extLst>
              <a:ext uri="{FF2B5EF4-FFF2-40B4-BE49-F238E27FC236}">
                <a16:creationId xmlns:a16="http://schemas.microsoft.com/office/drawing/2014/main" id="{FF343F3E-EFEB-4E18-820C-22CA6706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87D5DEE-4AE2-41E2-9D73-B2236C39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25ADC5-2455-40FE-B1C0-3ACA3734A24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13810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>
            <a:extLst>
              <a:ext uri="{FF2B5EF4-FFF2-40B4-BE49-F238E27FC236}">
                <a16:creationId xmlns:a16="http://schemas.microsoft.com/office/drawing/2014/main" id="{9F57D13D-B087-4E14-BCBC-E8DE6802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383DFF1-C4D3-470D-8DA5-2F6D65B1B46E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850E59F4-BD2C-45D1-AA7D-65B33A057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753CA5CF-4602-4DCB-9D8C-34FDB4A2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329A083-6730-4A37-8D14-A024DF6A0B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43880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>
            <a:extLst>
              <a:ext uri="{FF2B5EF4-FFF2-40B4-BE49-F238E27FC236}">
                <a16:creationId xmlns:a16="http://schemas.microsoft.com/office/drawing/2014/main" id="{C76DE83C-125E-40FB-AA86-6C0C3F238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9C39CD-97F3-4FD7-93F2-7B9B72095308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5AADC720-CA6D-46B8-AE64-A35DBADC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A259C42A-3580-442C-96C8-9E6A195B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9CB42E-495B-4C9E-80A4-9E63087F9C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0322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DBD4FAB1-6905-4AA0-B6AE-A3F14DC0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7BB7CF9-BF88-41D2-8A55-6D69B1F5EA71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6700B99-ABEF-4C7F-92F5-898076B3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ACC05B2A-7AAD-49C1-9ED0-5B248573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D7480-7B5B-47A9-9AD5-9A8632EAA4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4710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9B632F3-C7E1-40DD-AE32-9FFEFD8C612B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1A9F46-3DA6-411C-A7A3-3E6A06A1C4C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6320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72C45244-37F4-45B0-9026-2B20D366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D79532C-C574-42CB-943F-EB403447AB4A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B0B7F008-A77B-46B7-8E4A-C894AE6E9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8565AC38-92A3-4B5E-9639-D6987D24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D8961A5-8CE3-43C9-BC8F-E9038A1CEBF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98699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208833-339E-4644-A5E0-3238CA71DC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2028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4C2E6C7-0CA9-4334-8146-9FDB5FB846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8748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C25EA6-943B-4FB3-BDDC-6FBF9A0C39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59112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31F6C39-E363-4EB1-9F21-ECC60A6B9E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4528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D3FD08-E7DC-4548-8D67-5FEAD07655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40177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62D4C23-CEF9-45F8-9751-9E2BD560EC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80978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3DAD05-3AD0-49AF-A400-9E5A69B76D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0978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229C00-70B8-4C59-9A6D-7DE666EB5C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4083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D9C7CE-C897-416B-8DBC-702A859083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736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38047E6-B1C9-4892-8CE9-D384457870AD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CD1DCA-1D2B-41CA-A892-ABAB3C0425E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4030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481BB6-06E1-4209-9101-A73A66FB53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4814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CF89DF-F3CB-471B-BEA1-BB745B3AA5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156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8BDE33-0B56-4C2A-9650-4545BA44B0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765F24-90AC-4692-ACFC-196DAF5C55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03D9B7-1F1B-4B9D-909E-719ECC3F3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84E9CAD5-4120-4B61-8F7D-1B0D0BB5D4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81230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F44409-88E3-4379-AF59-47DB4BD3D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468EBB-DB53-4EB0-886A-89BF1AADF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5EE3B-1C06-4C91-9FAB-EAAEE54FD1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C25E1A11-D31E-4494-A118-B55BB294D9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118476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889E32-AC49-4272-8E04-86BAF69E6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4CE4A1-7C35-45FD-A1CC-42360FCCC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F638BB-56AC-4F67-B9AC-164F0C6AA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F8D5C8D2-5188-4567-9282-93B671ED7B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596465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5F8B09-470E-4E1B-A934-D46F56C1F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28ECC-74A6-4E38-BAC9-21EBD8B126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B68ADB-0081-41A9-9F0F-7DEF163E15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6CF2A488-D152-467E-91A2-E51E8E38BD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446355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5F1EF2-EF82-43A2-A51D-FE746FEC0A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5B6266-A2E7-497F-B7D5-2525CACB4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17D367-078D-42C7-8E2F-7D5F542D5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6D846053-B003-4A01-A5B2-95B77EE874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0049425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5014A04-99D0-4567-81FB-E5FDD18C0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B706ED-1687-4E8E-92BE-C920C1DA8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393E38-488E-4464-9630-2C3988738B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6E3D1850-5C90-489E-AADC-6F34927B3F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254763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AAC00-9BAA-4F99-87D3-369C8517FE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0526E0-78F2-4E44-A9EF-A7A0BC65C7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E738D5-5FAA-4A2E-960A-B87E3E2C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DF41739F-49CD-4DB0-8694-51B45D4DBB3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68598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12831-417D-4779-A69B-D45C2B789A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F5C0A-EA3D-4D90-A789-091D88BCF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F02A9A-A203-4489-9037-719AA80DB2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D3DD1776-98CB-44C5-AC86-C304B7EF7D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455190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370" indent="0">
              <a:buNone/>
              <a:defRPr sz="2800"/>
            </a:lvl2pPr>
            <a:lvl3pPr marL="910740" indent="0">
              <a:buNone/>
              <a:defRPr sz="2400"/>
            </a:lvl3pPr>
            <a:lvl4pPr marL="1366123" indent="0">
              <a:buNone/>
              <a:defRPr sz="2000"/>
            </a:lvl4pPr>
            <a:lvl5pPr marL="1821505" indent="0">
              <a:buNone/>
              <a:defRPr sz="2000"/>
            </a:lvl5pPr>
            <a:lvl6pPr marL="2276887" indent="0">
              <a:buNone/>
              <a:defRPr sz="2000"/>
            </a:lvl6pPr>
            <a:lvl7pPr marL="2732266" indent="0">
              <a:buNone/>
              <a:defRPr sz="2000"/>
            </a:lvl7pPr>
            <a:lvl8pPr marL="3187646" indent="0">
              <a:buNone/>
              <a:defRPr sz="2000"/>
            </a:lvl8pPr>
            <a:lvl9pPr marL="3643023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3604997-46F6-45FF-A26D-C6DA734E3046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42B67D-0DDB-4F7E-9D6E-463ED28D8E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9507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C8F175-0C82-4100-94C2-8EF06AC7A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EBE09-C4F6-422A-82AB-AC826AA19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7D562-4B2C-4168-9EF7-398F65FB3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EF16D337-D1CF-455A-BAF8-545A03645D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519035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D03BB2-D5A4-4C05-B5E8-509FA4FFCF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1C2B62-84B4-4E66-ADDF-65405E387F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695E73-8A41-49A5-87BE-9AFF7C852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2B328062-7CDB-42BB-BE2F-74C9B5D1B6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503096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C681AF-8C00-4928-9BBB-27D84AAA4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BF40A2-ACF9-450D-8209-B7CFBC595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3B01CE-3F3B-4633-983C-7CF23BA80D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1397C34E-2A47-4E73-84A9-ADB6E73023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688534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829845F-69A6-46B9-9B34-6676AFDE7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A1EC3E-BEA8-41AE-BEE4-C6108BB8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F0C6DA8-2153-4D14-B0D8-E5A5A4A470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7403465A-FCC4-4A8B-AF72-A4523DEC44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7358200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DB9C53-4F97-4199-92BD-4C2763F4A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374881-7AE1-4155-9501-6E4B96D7EF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A7F676-03E9-4FB6-9ED1-EC7E2363A0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33E2E65E-0694-4F40-A63D-52B0E0D388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815778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3823D2-6F0A-6BFB-E3ED-6F64CD6CB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A5C8CF-98ED-9D58-EBB2-D5DBC88F53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CAA914-AEE6-83C6-5E01-BC2D662E2E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D2F0CEE-77DE-4AF1-9CB0-50DFDABB288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957777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70E7AD-C1DC-1DD3-D256-19D08332E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DBDE1-C8D3-3F19-1038-1DB3572A7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69173A-60D2-B4EC-E60B-75D84E61C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203DB21-6ED3-408E-BB88-ED41D9B3416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08352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39ADCE-14FB-6FD8-B9FD-FEEDF09C8A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B1AC33-29E3-0C7D-EBA5-291CB6F3D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40AF86-B0E9-0BD7-138A-4AC7F43BF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61B59F1-3EA2-42A8-AE52-74CA7587B03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17663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245A1-CEE5-EB7F-EDB3-7B3CAD448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575C9-CD08-120D-8AB6-FED5CB97F2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727DC4-0397-D4CB-6F27-5984E7CFCE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3660AF4-2062-4D4B-85B3-84D2A4B9D52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26494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B47C54-1E15-85C1-ED66-928DC7CA0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890AB3-1CCD-779D-A739-2E6B7CF0E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28D044-CC56-B69F-3EC1-899D1CC4A9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BC5986-0B0B-4BCF-B90A-15EA688BC55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8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17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FD853B16-364D-478B-9522-A05C4C0FF854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F4F0DF-38B4-44B1-B273-73D41E9721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635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7196" r:id="rId1"/>
    <p:sldLayoutId id="2147667197" r:id="rId2"/>
    <p:sldLayoutId id="2147667198" r:id="rId3"/>
    <p:sldLayoutId id="2147667199" r:id="rId4"/>
    <p:sldLayoutId id="2147667200" r:id="rId5"/>
    <p:sldLayoutId id="2147667201" r:id="rId6"/>
    <p:sldLayoutId id="2147667202" r:id="rId7"/>
    <p:sldLayoutId id="2147667203" r:id="rId8"/>
    <p:sldLayoutId id="2147667204" r:id="rId9"/>
    <p:sldLayoutId id="2147667205" r:id="rId10"/>
    <p:sldLayoutId id="21476672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537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074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66123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150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280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063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75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288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58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96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334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716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7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4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1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505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887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26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64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0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B83DCD0A-2D48-4120-9737-9A3EEA89DC8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463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575" r:id="rId1"/>
    <p:sldLayoutId id="2147669576" r:id="rId2"/>
    <p:sldLayoutId id="2147669577" r:id="rId3"/>
    <p:sldLayoutId id="2147669578" r:id="rId4"/>
    <p:sldLayoutId id="2147669579" r:id="rId5"/>
    <p:sldLayoutId id="2147669580" r:id="rId6"/>
    <p:sldLayoutId id="2147669581" r:id="rId7"/>
    <p:sldLayoutId id="2147669582" r:id="rId8"/>
    <p:sldLayoutId id="2147669583" r:id="rId9"/>
    <p:sldLayoutId id="2147669584" r:id="rId10"/>
    <p:sldLayoutId id="2147669585" r:id="rId11"/>
    <p:sldLayoutId id="2147669586" r:id="rId12"/>
    <p:sldLayoutId id="2147669587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BFBE8F53-A4BA-4775-A5AC-D1BFF8AB640D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837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589" r:id="rId1"/>
    <p:sldLayoutId id="2147669590" r:id="rId2"/>
    <p:sldLayoutId id="2147669591" r:id="rId3"/>
    <p:sldLayoutId id="2147669592" r:id="rId4"/>
    <p:sldLayoutId id="2147669593" r:id="rId5"/>
    <p:sldLayoutId id="2147669594" r:id="rId6"/>
    <p:sldLayoutId id="2147669595" r:id="rId7"/>
    <p:sldLayoutId id="2147669596" r:id="rId8"/>
    <p:sldLayoutId id="2147669597" r:id="rId9"/>
    <p:sldLayoutId id="2147669598" r:id="rId10"/>
    <p:sldLayoutId id="2147669599" r:id="rId11"/>
    <p:sldLayoutId id="2147669600" r:id="rId12"/>
    <p:sldLayoutId id="214766960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kern="1200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kern="1200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9EEF08-E1B5-4579-A766-F1E335649689}" type="slidenum">
              <a:rPr kumimoji="1" lang="en-US" altLang="ja-JP" kern="1200" smtClean="0"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kern="12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2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617" r:id="rId1"/>
    <p:sldLayoutId id="2147669618" r:id="rId2"/>
    <p:sldLayoutId id="2147669619" r:id="rId3"/>
    <p:sldLayoutId id="2147669620" r:id="rId4"/>
    <p:sldLayoutId id="2147669621" r:id="rId5"/>
    <p:sldLayoutId id="2147669622" r:id="rId6"/>
    <p:sldLayoutId id="2147669623" r:id="rId7"/>
    <p:sldLayoutId id="2147669624" r:id="rId8"/>
    <p:sldLayoutId id="2147669625" r:id="rId9"/>
    <p:sldLayoutId id="2147669626" r:id="rId10"/>
    <p:sldLayoutId id="2147669627" r:id="rId11"/>
    <p:sldLayoutId id="2147669628" r:id="rId12"/>
    <p:sldLayoutId id="214766962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52EF70-975A-46BF-B673-C58A397141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169CDEC-6F57-4AAD-8C59-6199EE9702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D80D32E-C18E-4C3F-9205-095A2FD84C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837321FD-BFBC-4FC3-BECF-60470EFE40C7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408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7396" r:id="rId1"/>
    <p:sldLayoutId id="2147667397" r:id="rId2"/>
    <p:sldLayoutId id="2147667398" r:id="rId3"/>
    <p:sldLayoutId id="2147667399" r:id="rId4"/>
    <p:sldLayoutId id="2147667400" r:id="rId5"/>
    <p:sldLayoutId id="2147667401" r:id="rId6"/>
    <p:sldLayoutId id="2147667402" r:id="rId7"/>
    <p:sldLayoutId id="2147667403" r:id="rId8"/>
    <p:sldLayoutId id="2147667404" r:id="rId9"/>
    <p:sldLayoutId id="2147667405" r:id="rId10"/>
    <p:sldLayoutId id="2147667406" r:id="rId11"/>
    <p:sldLayoutId id="2147667407" r:id="rId12"/>
    <p:sldLayoutId id="214766740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86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10A0C93-5AE3-4099-9EF2-43C7FB18A811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4934D01-26A1-44E1-9DBB-012DC9EF957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601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7976" r:id="rId1"/>
    <p:sldLayoutId id="2147667977" r:id="rId2"/>
    <p:sldLayoutId id="2147667978" r:id="rId3"/>
    <p:sldLayoutId id="2147667979" r:id="rId4"/>
    <p:sldLayoutId id="2147667980" r:id="rId5"/>
    <p:sldLayoutId id="2147667981" r:id="rId6"/>
    <p:sldLayoutId id="2147667982" r:id="rId7"/>
    <p:sldLayoutId id="2147667983" r:id="rId8"/>
    <p:sldLayoutId id="2147667984" r:id="rId9"/>
    <p:sldLayoutId id="2147667985" r:id="rId10"/>
    <p:sldLayoutId id="21476679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13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25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39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51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1F35A88-72BE-4EC5-B419-D458F8A9DA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712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016" r:id="rId1"/>
    <p:sldLayoutId id="2147669017" r:id="rId2"/>
    <p:sldLayoutId id="2147669018" r:id="rId3"/>
    <p:sldLayoutId id="2147669019" r:id="rId4"/>
    <p:sldLayoutId id="2147669020" r:id="rId5"/>
    <p:sldLayoutId id="2147669021" r:id="rId6"/>
    <p:sldLayoutId id="2147669022" r:id="rId7"/>
    <p:sldLayoutId id="2147669023" r:id="rId8"/>
    <p:sldLayoutId id="2147669024" r:id="rId9"/>
    <p:sldLayoutId id="2147669025" r:id="rId10"/>
    <p:sldLayoutId id="2147669026" r:id="rId11"/>
    <p:sldLayoutId id="2147669027" r:id="rId12"/>
    <p:sldLayoutId id="214766902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945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FD853B16-364D-478B-9522-A05C4C0FF854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25D9170-1B80-48E9-B723-C3D5904DF90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982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244" r:id="rId1"/>
    <p:sldLayoutId id="2147669245" r:id="rId2"/>
    <p:sldLayoutId id="2147669246" r:id="rId3"/>
    <p:sldLayoutId id="2147669247" r:id="rId4"/>
    <p:sldLayoutId id="2147669248" r:id="rId5"/>
    <p:sldLayoutId id="2147669249" r:id="rId6"/>
    <p:sldLayoutId id="2147669250" r:id="rId7"/>
    <p:sldLayoutId id="2147669251" r:id="rId8"/>
    <p:sldLayoutId id="2147669252" r:id="rId9"/>
    <p:sldLayoutId id="2147669253" r:id="rId10"/>
    <p:sldLayoutId id="21476692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537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074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66123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150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280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063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75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288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58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96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334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716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7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4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1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505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887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26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64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0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プレースホルダ 1">
            <a:extLst>
              <a:ext uri="{FF2B5EF4-FFF2-40B4-BE49-F238E27FC236}">
                <a16:creationId xmlns:a16="http://schemas.microsoft.com/office/drawing/2014/main" id="{C27705D5-9797-41FF-BF0E-6554C49E5E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8915" name="テキスト プレースホルダ 2">
            <a:extLst>
              <a:ext uri="{FF2B5EF4-FFF2-40B4-BE49-F238E27FC236}">
                <a16:creationId xmlns:a16="http://schemas.microsoft.com/office/drawing/2014/main" id="{06E08311-CB22-4B09-B605-4906A20773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C9C5A296-9D0D-451D-A1B7-4AE8C6CAC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0320E9BA-D5C0-49CE-A0B0-193BFC8390BE}" type="datetimeFigureOut">
              <a:rPr lang="ja-JP" altLang="en-US"/>
              <a:pPr>
                <a:defRPr/>
              </a:pPr>
              <a:t>2024/1/29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1B2CF353-D6D1-40A5-97EB-676F7DF53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F9FC44E3-5ECA-4AC2-A620-CC8A0FC69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7F9A0BF-9C12-4F49-B5DC-B0933BC0117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38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365" r:id="rId1"/>
    <p:sldLayoutId id="2147669366" r:id="rId2"/>
    <p:sldLayoutId id="2147669367" r:id="rId3"/>
    <p:sldLayoutId id="2147669368" r:id="rId4"/>
    <p:sldLayoutId id="2147669369" r:id="rId5"/>
    <p:sldLayoutId id="2147669370" r:id="rId6"/>
    <p:sldLayoutId id="2147669371" r:id="rId7"/>
    <p:sldLayoutId id="2147669372" r:id="rId8"/>
    <p:sldLayoutId id="2147669373" r:id="rId9"/>
    <p:sldLayoutId id="2147669374" r:id="rId10"/>
    <p:sldLayoutId id="21476693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EB2607-EAAE-46E4-AF8C-AA09470F3F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143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481" r:id="rId1"/>
    <p:sldLayoutId id="2147669482" r:id="rId2"/>
    <p:sldLayoutId id="2147669483" r:id="rId3"/>
    <p:sldLayoutId id="2147669484" r:id="rId4"/>
    <p:sldLayoutId id="2147669485" r:id="rId5"/>
    <p:sldLayoutId id="2147669486" r:id="rId6"/>
    <p:sldLayoutId id="2147669487" r:id="rId7"/>
    <p:sldLayoutId id="2147669488" r:id="rId8"/>
    <p:sldLayoutId id="2147669489" r:id="rId9"/>
    <p:sldLayoutId id="2147669490" r:id="rId10"/>
    <p:sldLayoutId id="21476694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74AA105-BE6A-4225-A046-A5146EA0A2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2A62C7-1950-42A5-ADEE-F59139EF2F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0E71FA1-E1AB-4013-9314-DCDE50607D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9BCD6C-14EE-4C66-8F0F-C4C46A4061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888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507" r:id="rId1"/>
    <p:sldLayoutId id="2147669508" r:id="rId2"/>
    <p:sldLayoutId id="2147669509" r:id="rId3"/>
    <p:sldLayoutId id="2147669510" r:id="rId4"/>
    <p:sldLayoutId id="2147669511" r:id="rId5"/>
    <p:sldLayoutId id="2147669512" r:id="rId6"/>
    <p:sldLayoutId id="2147669513" r:id="rId7"/>
    <p:sldLayoutId id="2147669514" r:id="rId8"/>
    <p:sldLayoutId id="2147669515" r:id="rId9"/>
    <p:sldLayoutId id="2147669516" r:id="rId10"/>
    <p:sldLayoutId id="2147669517" r:id="rId11"/>
    <p:sldLayoutId id="2147669518" r:id="rId12"/>
    <p:sldLayoutId id="214766951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A0B2FF2-4237-6CC2-A653-3A693487B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1688D15-42C0-DFF5-D27D-56FD1CC9F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BEDE80-D8BB-4A26-021B-7E2A22C11D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FBC0C8B-AD86-1CCF-3F15-A0F3D67EFF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81025DA-D614-0D33-7AD7-B3E8049835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FF1BFA27-D0A7-4CEE-A669-75DB6632BCF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473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535" r:id="rId1"/>
    <p:sldLayoutId id="2147669536" r:id="rId2"/>
    <p:sldLayoutId id="2147669537" r:id="rId3"/>
    <p:sldLayoutId id="2147669538" r:id="rId4"/>
    <p:sldLayoutId id="2147669539" r:id="rId5"/>
    <p:sldLayoutId id="2147669540" r:id="rId6"/>
    <p:sldLayoutId id="2147669541" r:id="rId7"/>
    <p:sldLayoutId id="2147669542" r:id="rId8"/>
    <p:sldLayoutId id="2147669543" r:id="rId9"/>
    <p:sldLayoutId id="2147669544" r:id="rId10"/>
    <p:sldLayoutId id="21476695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7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9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emf"/><Relationship Id="rId5" Type="http://schemas.openxmlformats.org/officeDocument/2006/relationships/image" Target="../media/image10.gi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emf"/><Relationship Id="rId11" Type="http://schemas.openxmlformats.org/officeDocument/2006/relationships/image" Target="../media/image57.emf"/><Relationship Id="rId5" Type="http://schemas.openxmlformats.org/officeDocument/2006/relationships/image" Target="../media/image51.emf"/><Relationship Id="rId10" Type="http://schemas.openxmlformats.org/officeDocument/2006/relationships/image" Target="../media/image56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1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Relationship Id="rId9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5.emf"/><Relationship Id="rId4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0.gif"/><Relationship Id="rId5" Type="http://schemas.openxmlformats.org/officeDocument/2006/relationships/image" Target="../media/image82.png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7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10" Type="http://schemas.openxmlformats.org/officeDocument/2006/relationships/image" Target="../media/image100.emf"/><Relationship Id="rId4" Type="http://schemas.openxmlformats.org/officeDocument/2006/relationships/image" Target="../media/image94.emf"/><Relationship Id="rId9" Type="http://schemas.openxmlformats.org/officeDocument/2006/relationships/image" Target="../media/image9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.png"/><Relationship Id="rId7" Type="http://schemas.openxmlformats.org/officeDocument/2006/relationships/image" Target="../media/image10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emf"/><Relationship Id="rId9" Type="http://schemas.openxmlformats.org/officeDocument/2006/relationships/image" Target="../media/image10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emf"/><Relationship Id="rId5" Type="http://schemas.openxmlformats.org/officeDocument/2006/relationships/image" Target="../media/image10.gi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11"/>
          <p:cNvSpPr>
            <a:spLocks noChangeArrowheads="1"/>
          </p:cNvSpPr>
          <p:nvPr/>
        </p:nvSpPr>
        <p:spPr bwMode="auto">
          <a:xfrm>
            <a:off x="-96688" y="-173904"/>
            <a:ext cx="12385376" cy="7205807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000082"/>
              </a:gs>
              <a:gs pos="100000">
                <a:srgbClr val="0000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ja-JP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246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41442"/>
              </p:ext>
            </p:extLst>
          </p:nvPr>
        </p:nvGraphicFramePr>
        <p:xfrm>
          <a:off x="1415480" y="134939"/>
          <a:ext cx="3792538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142857" imgH="1638095" progId="Photoshop.Image.9">
                  <p:embed/>
                </p:oleObj>
              </mc:Choice>
              <mc:Fallback>
                <p:oleObj name="Image" r:id="rId3" imgW="9142857" imgH="163809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134939"/>
                        <a:ext cx="3792538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615" name="テキスト ボックス 10"/>
          <p:cNvSpPr txBox="1">
            <a:spLocks noChangeArrowheads="1"/>
          </p:cNvSpPr>
          <p:nvPr/>
        </p:nvSpPr>
        <p:spPr bwMode="auto">
          <a:xfrm>
            <a:off x="5388294" y="2867210"/>
            <a:ext cx="1499991" cy="43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73" tIns="45552" rIns="91073" bIns="455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solidFill>
                  <a:srgbClr val="FFEECD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Hideo Aoki</a:t>
            </a:r>
          </a:p>
        </p:txBody>
      </p:sp>
      <p:sp>
        <p:nvSpPr>
          <p:cNvPr id="8" name="テキスト ボックス 10">
            <a:extLst>
              <a:ext uri="{FF2B5EF4-FFF2-40B4-BE49-F238E27FC236}">
                <a16:creationId xmlns:a16="http://schemas.microsoft.com/office/drawing/2014/main" id="{CA7DF92E-0366-40EF-BD9B-E30F5244D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765" y="3406161"/>
            <a:ext cx="3773048" cy="36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73" tIns="45552" rIns="91073" bIns="455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Dept Physics, Univ Tokyo</a:t>
            </a:r>
            <a:r>
              <a:rPr lang="en-US" altLang="ja-JP" sz="200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 Japan</a:t>
            </a:r>
            <a:endParaRPr lang="en-US" altLang="ja-JP" sz="2000" dirty="0">
              <a:solidFill>
                <a:srgbClr val="FFC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C900CBF-E4AB-43FE-9621-5A0EF3667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7205" y="584767"/>
            <a:ext cx="331236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“</a:t>
            </a:r>
            <a:r>
              <a:rPr lang="en-US" altLang="ja-JP" sz="1600" dirty="0" err="1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Superstripes</a:t>
            </a:r>
            <a:r>
              <a:rPr lang="en-US" altLang="ja-JP" sz="16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2023”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Ischia, 26 June 2023 </a:t>
            </a:r>
            <a:endParaRPr lang="ja-JP" altLang="ja-JP" sz="2000" dirty="0">
              <a:solidFill>
                <a:srgbClr val="FFFFFF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8700564-DAD0-4ED6-8A07-53817EB7B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1535240"/>
            <a:ext cx="9959677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600" u="sng">
                <a:solidFill>
                  <a:srgbClr val="FFEAA7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Floquet generation of topological superconductivity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600" u="sng">
                <a:solidFill>
                  <a:srgbClr val="FFEAA7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and magnetism in the strong-correlation regime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800" u="sng">
              <a:solidFill>
                <a:srgbClr val="FFEAA7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800" u="sng">
              <a:solidFill>
                <a:srgbClr val="FFEAA7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800" u="sng" dirty="0">
              <a:solidFill>
                <a:srgbClr val="FFEAA7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92CA1A-9A1F-7C02-86D2-BC4F9E536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77" y="404664"/>
            <a:ext cx="3017415" cy="47332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4503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-204700" y="-27384"/>
            <a:ext cx="12601400" cy="7056783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000082"/>
              </a:gs>
              <a:gs pos="100000">
                <a:srgbClr val="0000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</a:t>
            </a:r>
            <a:endParaRPr kumimoji="0" lang="ja-JP" altLang="ja-JP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82979" name="テキスト ボックス 29"/>
          <p:cNvSpPr txBox="1">
            <a:spLocks noChangeArrowheads="1"/>
          </p:cNvSpPr>
          <p:nvPr/>
        </p:nvSpPr>
        <p:spPr bwMode="auto">
          <a:xfrm>
            <a:off x="4222941" y="1427662"/>
            <a:ext cx="5831978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✔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A possibility 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of </a:t>
            </a:r>
            <a:r>
              <a:rPr lang="en-US" altLang="ja-JP" sz="2400" dirty="0">
                <a:solidFill>
                  <a:srgbClr val="0000FF"/>
                </a:solidFill>
                <a:latin typeface="HGS創英角ｺﾞｼｯｸUB" pitchFamily="50" charset="-128"/>
                <a:ea typeface="HGS創英角ｺﾞｼｯｸUB" pitchFamily="50" charset="-128"/>
              </a:rPr>
              <a:t>c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hiral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spin liquid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2A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   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in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eg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herbertsmithite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(Norman, RMP 2016)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     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ZnCu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3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(OH)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6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Cl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, GaCu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3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(OH)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6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Cl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2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2A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       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with 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/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t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2A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∼ 20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Mazin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et al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, </a:t>
            </a:r>
            <a:r>
              <a:rPr lang="en-US" altLang="ja-JP" sz="1800">
                <a:solidFill>
                  <a:srgbClr val="008000"/>
                </a:solidFill>
                <a:latin typeface="HGS創英角ｺﾞｼｯｸUB" pitchFamily="50" charset="-128"/>
                <a:ea typeface="HGS創英角ｺﾞｼｯｸUB" pitchFamily="50" charset="-128"/>
              </a:rPr>
              <a:t>N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at </a:t>
            </a:r>
            <a:r>
              <a:rPr lang="en-US" altLang="ja-JP" sz="1800" dirty="0">
                <a:solidFill>
                  <a:srgbClr val="008000"/>
                </a:solidFill>
                <a:latin typeface="HGS創英角ｺﾞｼｯｸUB" pitchFamily="50" charset="-128"/>
                <a:ea typeface="HGS創英角ｺﾞｼｯｸUB" pitchFamily="50" charset="-128"/>
              </a:rPr>
              <a:t>C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ommun 2014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    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and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more recently in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eg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FeSn,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LaRuSi,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...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pic>
        <p:nvPicPr>
          <p:cNvPr id="382982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03" y="1427662"/>
            <a:ext cx="207645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3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6" y="1432176"/>
            <a:ext cx="1217613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3" descr="3D anim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15611">
            <a:off x="2111510" y="349700"/>
            <a:ext cx="1873032" cy="131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809787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>
            <a:extLst>
              <a:ext uri="{FF2B5EF4-FFF2-40B4-BE49-F238E27FC236}">
                <a16:creationId xmlns:a16="http://schemas.microsoft.com/office/drawing/2014/main" id="{F1EE3770-80B8-77AB-AC4F-9EF43E17B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756" y="-135396"/>
            <a:ext cx="12520444" cy="7128792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FBB5710-2ADA-44A4-BAFE-0363D3BD5B8B}"/>
              </a:ext>
            </a:extLst>
          </p:cNvPr>
          <p:cNvCxnSpPr>
            <a:cxnSpLocks/>
          </p:cNvCxnSpPr>
          <p:nvPr/>
        </p:nvCxnSpPr>
        <p:spPr>
          <a:xfrm>
            <a:off x="1487488" y="599156"/>
            <a:ext cx="0" cy="4304255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39FF963-DED3-4C48-A09A-BBC1EF7E144D}"/>
              </a:ext>
            </a:extLst>
          </p:cNvPr>
          <p:cNvCxnSpPr>
            <a:cxnSpLocks/>
          </p:cNvCxnSpPr>
          <p:nvPr/>
        </p:nvCxnSpPr>
        <p:spPr>
          <a:xfrm>
            <a:off x="5807968" y="724302"/>
            <a:ext cx="0" cy="4382368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5">
            <a:extLst>
              <a:ext uri="{FF2B5EF4-FFF2-40B4-BE49-F238E27FC236}">
                <a16:creationId xmlns:a16="http://schemas.microsoft.com/office/drawing/2014/main" id="{2F4CA11B-5859-4284-99F3-A163D9AEA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137505"/>
            <a:ext cx="9001000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        </a:t>
            </a:r>
            <a:r>
              <a:rPr kumimoji="1" lang="en-US" altLang="ja-JP" sz="2400" b="0" i="0" u="sng" strike="noStrike" kern="1200" cap="none" spc="0" normalizeH="0" baseline="0" noProof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Floquet engineering in the strong-correlation regime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DC9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9F01C88-3513-EBD3-C499-BD40715A9353}"/>
              </a:ext>
            </a:extLst>
          </p:cNvPr>
          <p:cNvCxnSpPr>
            <a:cxnSpLocks/>
          </p:cNvCxnSpPr>
          <p:nvPr/>
        </p:nvCxnSpPr>
        <p:spPr>
          <a:xfrm>
            <a:off x="10920536" y="764704"/>
            <a:ext cx="0" cy="4341966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36">
            <a:extLst>
              <a:ext uri="{FF2B5EF4-FFF2-40B4-BE49-F238E27FC236}">
                <a16:creationId xmlns:a16="http://schemas.microsoft.com/office/drawing/2014/main" id="{7F21DBE0-0FF2-6229-70A8-7AA5F6C8D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502" y="4613066"/>
            <a:ext cx="34714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Chiral (3-)spin interaction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BAB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B848E917-5256-467B-179B-8B41F9408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7295" y="1791664"/>
            <a:ext cx="3331689" cy="2810531"/>
          </a:xfrm>
          <a:prstGeom prst="rect">
            <a:avLst/>
          </a:prstGeom>
        </p:spPr>
      </p:pic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17673B86-1FDB-4ADC-0FB8-F8898A00F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0932" y="1464841"/>
            <a:ext cx="4682124" cy="3548335"/>
          </a:xfrm>
          <a:prstGeom prst="rect">
            <a:avLst/>
          </a:prstGeom>
        </p:spPr>
      </p:pic>
      <p:sp>
        <p:nvSpPr>
          <p:cNvPr id="2" name="テキスト ボックス 36">
            <a:extLst>
              <a:ext uri="{FF2B5EF4-FFF2-40B4-BE49-F238E27FC236}">
                <a16:creationId xmlns:a16="http://schemas.microsoft.com/office/drawing/2014/main" id="{AA7B65E9-48C6-D287-7CB8-2DDF77865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735474"/>
            <a:ext cx="7969948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Magnetism in Mott insulator           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Superconductor </a:t>
            </a: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  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(from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repulsion)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5" name="テキスト ボックス 31">
            <a:extLst>
              <a:ext uri="{FF2B5EF4-FFF2-40B4-BE49-F238E27FC236}">
                <a16:creationId xmlns:a16="http://schemas.microsoft.com/office/drawing/2014/main" id="{860A9011-DB7A-3579-F68B-9C73F1787E14}"/>
              </a:ext>
            </a:extLst>
          </p:cNvPr>
          <p:cNvSpPr txBox="1">
            <a:spLocks noChangeArrowheads="1"/>
          </p:cNvSpPr>
          <p:nvPr/>
        </p:nvSpPr>
        <p:spPr bwMode="auto">
          <a:xfrm rot="21188248">
            <a:off x="6252928" y="5652199"/>
            <a:ext cx="3338470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itchFamily="2" charset="2"/>
              </a:rPr>
              <a:t>Floquet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itchFamily="2" charset="2"/>
              </a:rPr>
              <a:t>-engineered topological SC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638991" name="テキスト ボックス 36">
            <a:extLst>
              <a:ext uri="{FF2B5EF4-FFF2-40B4-BE49-F238E27FC236}">
                <a16:creationId xmlns:a16="http://schemas.microsoft.com/office/drawing/2014/main" id="{9CB5ACD8-14FB-AEB6-72C1-31EFCD863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136" y="5250686"/>
            <a:ext cx="4002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(Kitamura &amp; Aoki,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Comm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Phys 2022)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BA6CD0F-3244-4D96-7009-8E2BF0055226}"/>
              </a:ext>
            </a:extLst>
          </p:cNvPr>
          <p:cNvGrpSpPr/>
          <p:nvPr/>
        </p:nvGrpSpPr>
        <p:grpSpPr>
          <a:xfrm>
            <a:off x="3506909" y="3235134"/>
            <a:ext cx="1595333" cy="1138738"/>
            <a:chOff x="3506909" y="3235134"/>
            <a:chExt cx="1595333" cy="1138738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D9B18D56-D0BB-EFA5-40DE-4931DEEE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06909" y="4018813"/>
              <a:ext cx="1595333" cy="355059"/>
            </a:xfrm>
            <a:prstGeom prst="rect">
              <a:avLst/>
            </a:prstGeom>
          </p:spPr>
        </p:pic>
        <p:sp>
          <p:nvSpPr>
            <p:cNvPr id="638992" name="環状矢印 10">
              <a:extLst>
                <a:ext uri="{FF2B5EF4-FFF2-40B4-BE49-F238E27FC236}">
                  <a16:creationId xmlns:a16="http://schemas.microsoft.com/office/drawing/2014/main" id="{EDF65653-71A8-97CB-DA18-E0A9551D4901}"/>
                </a:ext>
              </a:extLst>
            </p:cNvPr>
            <p:cNvSpPr/>
            <p:nvPr/>
          </p:nvSpPr>
          <p:spPr>
            <a:xfrm>
              <a:off x="3660997" y="3235134"/>
              <a:ext cx="1193129" cy="886877"/>
            </a:xfrm>
            <a:prstGeom prst="circularArrow">
              <a:avLst>
                <a:gd name="adj1" fmla="val 4132"/>
                <a:gd name="adj2" fmla="val 1142319"/>
                <a:gd name="adj3" fmla="val 20442415"/>
                <a:gd name="adj4" fmla="val 179020"/>
                <a:gd name="adj5" fmla="val 5817"/>
              </a:avLst>
            </a:prstGeom>
            <a:solidFill>
              <a:srgbClr val="FF0000">
                <a:alpha val="42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3" name="テキスト ボックス 36">
            <a:extLst>
              <a:ext uri="{FF2B5EF4-FFF2-40B4-BE49-F238E27FC236}">
                <a16:creationId xmlns:a16="http://schemas.microsoft.com/office/drawing/2014/main" id="{EA71D3FC-306E-5BC0-D42C-E37D017AE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992" y="4973106"/>
            <a:ext cx="4004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Diagonal (2nd-neighbour) pairing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  <a:sym typeface="Wingdings" panose="05000000000000000000" pitchFamily="2" charset="2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7D74806-CE94-41FE-A30A-A596A77EA2D9}"/>
              </a:ext>
            </a:extLst>
          </p:cNvPr>
          <p:cNvCxnSpPr>
            <a:cxnSpLocks/>
          </p:cNvCxnSpPr>
          <p:nvPr/>
        </p:nvCxnSpPr>
        <p:spPr>
          <a:xfrm>
            <a:off x="1487488" y="1340768"/>
            <a:ext cx="9433048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3" descr="3D animation">
            <a:extLst>
              <a:ext uri="{FF2B5EF4-FFF2-40B4-BE49-F238E27FC236}">
                <a16:creationId xmlns:a16="http://schemas.microsoft.com/office/drawing/2014/main" id="{39802C70-0F4A-6CD1-E9C1-051459A6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740481">
            <a:off x="7533064" y="1184016"/>
            <a:ext cx="2224732" cy="15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Picture 33" descr="3D animation">
            <a:extLst>
              <a:ext uri="{FF2B5EF4-FFF2-40B4-BE49-F238E27FC236}">
                <a16:creationId xmlns:a16="http://schemas.microsoft.com/office/drawing/2014/main" id="{F899EC45-231D-5EE4-92F0-1900174B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740481">
            <a:off x="3284151" y="1152410"/>
            <a:ext cx="2224732" cy="15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525E07A1-B544-BB13-471B-8D787BF3982B}"/>
              </a:ext>
            </a:extLst>
          </p:cNvPr>
          <p:cNvGrpSpPr/>
          <p:nvPr/>
        </p:nvGrpSpPr>
        <p:grpSpPr>
          <a:xfrm>
            <a:off x="5951984" y="1657348"/>
            <a:ext cx="4341568" cy="3283819"/>
            <a:chOff x="5951984" y="1657348"/>
            <a:chExt cx="4341568" cy="3283819"/>
          </a:xfrm>
        </p:grpSpPr>
        <p:grpSp>
          <p:nvGrpSpPr>
            <p:cNvPr id="638987" name="グループ化 638986">
              <a:extLst>
                <a:ext uri="{FF2B5EF4-FFF2-40B4-BE49-F238E27FC236}">
                  <a16:creationId xmlns:a16="http://schemas.microsoft.com/office/drawing/2014/main" id="{2D5AD334-F8D9-4B2A-E31E-6DC6AA4ABDF2}"/>
                </a:ext>
              </a:extLst>
            </p:cNvPr>
            <p:cNvGrpSpPr/>
            <p:nvPr/>
          </p:nvGrpSpPr>
          <p:grpSpPr>
            <a:xfrm>
              <a:off x="5951984" y="1657348"/>
              <a:ext cx="4341568" cy="3283819"/>
              <a:chOff x="6328297" y="1814775"/>
              <a:chExt cx="3656135" cy="2765380"/>
            </a:xfrm>
          </p:grpSpPr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5A538A5-6870-A4EE-0D1A-86DD71C2D843}"/>
                  </a:ext>
                </a:extLst>
              </p:cNvPr>
              <p:cNvSpPr txBox="1"/>
              <p:nvPr/>
            </p:nvSpPr>
            <p:spPr>
              <a:xfrm>
                <a:off x="6328297" y="4087702"/>
                <a:ext cx="2732520" cy="492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‹</a:t>
                </a:r>
                <a:r>
                  <a:rPr kumimoji="1" lang="en-US" altLang="ja-JP" sz="32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c</a:t>
                </a:r>
                <a:r>
                  <a:rPr kumimoji="1" lang="en-US" altLang="ja-JP" sz="3200" b="1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i</a:t>
                </a:r>
                <a:r>
                  <a:rPr kumimoji="1" lang="en-US" altLang="ja-JP" sz="32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c</a:t>
                </a:r>
                <a:r>
                  <a:rPr kumimoji="1" lang="en-US" altLang="ja-JP" sz="3200" b="1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i</a:t>
                </a:r>
                <a:r>
                  <a:rPr kumimoji="1" lang="en-US" altLang="ja-JP" sz="32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+</a:t>
                </a:r>
                <a:r>
                  <a:rPr kumimoji="1" lang="en-US" altLang="ja-JP" sz="32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nn</a:t>
                </a:r>
                <a:r>
                  <a:rPr kumimoji="1" lang="en-US" altLang="ja-JP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›: </a:t>
                </a:r>
                <a:r>
                  <a:rPr kumimoji="1" lang="en-US" altLang="ja-JP" sz="24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dx</a:t>
                </a:r>
                <a:r>
                  <a:rPr kumimoji="1" lang="en-US" altLang="ja-JP" sz="24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2</a:t>
                </a:r>
                <a:r>
                  <a:rPr kumimoji="1" lang="en-US" altLang="ja-JP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-</a:t>
                </a:r>
                <a:r>
                  <a:rPr kumimoji="1" lang="en-US" altLang="ja-JP" sz="24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y</a:t>
                </a:r>
                <a:r>
                  <a:rPr kumimoji="1" lang="en-US" altLang="ja-JP" sz="24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2</a:t>
                </a:r>
                <a:r>
                  <a:rPr kumimoji="1" lang="en-US" altLang="ja-JP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-wave</a:t>
                </a:r>
                <a:endParaRPr kumimoji="1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000D9298-FAE1-7AD0-6BDD-C6568128C04B}"/>
                  </a:ext>
                </a:extLst>
              </p:cNvPr>
              <p:cNvGrpSpPr/>
              <p:nvPr/>
            </p:nvGrpSpPr>
            <p:grpSpPr>
              <a:xfrm>
                <a:off x="6574305" y="1814775"/>
                <a:ext cx="3410127" cy="2406313"/>
                <a:chOff x="6600057" y="2091601"/>
                <a:chExt cx="2889546" cy="2038972"/>
              </a:xfrm>
            </p:grpSpPr>
            <p:cxnSp>
              <p:nvCxnSpPr>
                <p:cNvPr id="24" name="直線コネクタ 23">
                  <a:extLst>
                    <a:ext uri="{FF2B5EF4-FFF2-40B4-BE49-F238E27FC236}">
                      <a16:creationId xmlns:a16="http://schemas.microsoft.com/office/drawing/2014/main" id="{E092456D-4884-4558-8B87-A44331C93C55}"/>
                    </a:ext>
                  </a:extLst>
                </p:cNvPr>
                <p:cNvCxnSpPr/>
                <p:nvPr/>
              </p:nvCxnSpPr>
              <p:spPr>
                <a:xfrm>
                  <a:off x="6618347" y="3330922"/>
                  <a:ext cx="1962133" cy="79965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線コネクタ 24">
                  <a:extLst>
                    <a:ext uri="{FF2B5EF4-FFF2-40B4-BE49-F238E27FC236}">
                      <a16:creationId xmlns:a16="http://schemas.microsoft.com/office/drawing/2014/main" id="{559D2396-4DF0-6449-835E-8C76A2FAE4F1}"/>
                    </a:ext>
                  </a:extLst>
                </p:cNvPr>
                <p:cNvCxnSpPr/>
                <p:nvPr/>
              </p:nvCxnSpPr>
              <p:spPr>
                <a:xfrm>
                  <a:off x="6960906" y="2830360"/>
                  <a:ext cx="1962133" cy="79965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コネクタ 25">
                  <a:extLst>
                    <a:ext uri="{FF2B5EF4-FFF2-40B4-BE49-F238E27FC236}">
                      <a16:creationId xmlns:a16="http://schemas.microsoft.com/office/drawing/2014/main" id="{B0182968-07A4-4648-0C21-D13F3864B9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56354" y="2486021"/>
                  <a:ext cx="1860302" cy="68867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コネクタ 28">
                  <a:extLst>
                    <a:ext uri="{FF2B5EF4-FFF2-40B4-BE49-F238E27FC236}">
                      <a16:creationId xmlns:a16="http://schemas.microsoft.com/office/drawing/2014/main" id="{3BB3A654-30F3-7374-52A4-0AE9D14CD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4267" y="2091601"/>
                  <a:ext cx="1755336" cy="63229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コネクタ 30">
                  <a:extLst>
                    <a:ext uri="{FF2B5EF4-FFF2-40B4-BE49-F238E27FC236}">
                      <a16:creationId xmlns:a16="http://schemas.microsoft.com/office/drawing/2014/main" id="{81FD5C6F-46A3-EF81-DBF6-650B508A83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00057" y="2120358"/>
                  <a:ext cx="1146165" cy="1184863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コネクタ 32">
                  <a:extLst>
                    <a:ext uri="{FF2B5EF4-FFF2-40B4-BE49-F238E27FC236}">
                      <a16:creationId xmlns:a16="http://schemas.microsoft.com/office/drawing/2014/main" id="{53F24410-A117-C03A-4497-53A6F6118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40198" y="2397949"/>
                  <a:ext cx="1046307" cy="1143509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AA353FB9-73A2-0694-B8B0-8A17E7656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22918" y="2528900"/>
                  <a:ext cx="1018411" cy="1294741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6">
                  <a:extLst>
                    <a:ext uri="{FF2B5EF4-FFF2-40B4-BE49-F238E27FC236}">
                      <a16:creationId xmlns:a16="http://schemas.microsoft.com/office/drawing/2014/main" id="{84FDCE86-0713-49E2-42D6-C68260CE8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50053" y="2891252"/>
                  <a:ext cx="800677" cy="1220216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2458470-B62E-7A50-8EE0-F83A65889B17}"/>
                </a:ext>
              </a:extLst>
            </p:cNvPr>
            <p:cNvSpPr txBox="1"/>
            <p:nvPr/>
          </p:nvSpPr>
          <p:spPr>
            <a:xfrm>
              <a:off x="6425300" y="3567776"/>
              <a:ext cx="410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+</a:t>
              </a: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CDB99DF-B5C0-7F08-B46C-212EF4BD77FB}"/>
                </a:ext>
              </a:extLst>
            </p:cNvPr>
            <p:cNvSpPr txBox="1"/>
            <p:nvPr/>
          </p:nvSpPr>
          <p:spPr>
            <a:xfrm>
              <a:off x="6199164" y="2587396"/>
              <a:ext cx="410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-</a:t>
              </a: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8CCD5AF2-0584-3A83-53A9-A381ED6526CD}"/>
              </a:ext>
            </a:extLst>
          </p:cNvPr>
          <p:cNvGrpSpPr/>
          <p:nvPr/>
        </p:nvGrpSpPr>
        <p:grpSpPr>
          <a:xfrm>
            <a:off x="6312023" y="1870018"/>
            <a:ext cx="4476876" cy="3150841"/>
            <a:chOff x="6312023" y="1870018"/>
            <a:chExt cx="4476876" cy="3150841"/>
          </a:xfrm>
        </p:grpSpPr>
        <p:grpSp>
          <p:nvGrpSpPr>
            <p:cNvPr id="638988" name="グループ化 638987">
              <a:extLst>
                <a:ext uri="{FF2B5EF4-FFF2-40B4-BE49-F238E27FC236}">
                  <a16:creationId xmlns:a16="http://schemas.microsoft.com/office/drawing/2014/main" id="{07010BF5-85FB-A2DE-3B0E-AACC118874B0}"/>
                </a:ext>
              </a:extLst>
            </p:cNvPr>
            <p:cNvGrpSpPr/>
            <p:nvPr/>
          </p:nvGrpSpPr>
          <p:grpSpPr>
            <a:xfrm>
              <a:off x="6312023" y="1870018"/>
              <a:ext cx="4476876" cy="3150841"/>
              <a:chOff x="6672064" y="1942102"/>
              <a:chExt cx="3770082" cy="2653396"/>
            </a:xfrm>
          </p:grpSpPr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7E89A73-5A30-A6CB-D293-B27757493250}"/>
                  </a:ext>
                </a:extLst>
              </p:cNvPr>
              <p:cNvSpPr txBox="1"/>
              <p:nvPr/>
            </p:nvSpPr>
            <p:spPr>
              <a:xfrm>
                <a:off x="6975265" y="4103045"/>
                <a:ext cx="3466881" cy="492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+</a:t>
                </a:r>
                <a:r>
                  <a:rPr kumimoji="1" lang="en-US" altLang="ja-JP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i</a:t>
                </a:r>
                <a:r>
                  <a:rPr kumimoji="1" lang="en-US" altLang="ja-JP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‹</a:t>
                </a:r>
                <a:r>
                  <a:rPr kumimoji="1" lang="en-US" altLang="ja-JP" sz="32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c</a:t>
                </a:r>
                <a:r>
                  <a:rPr kumimoji="1" lang="en-US" altLang="ja-JP" sz="3200" b="1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i</a:t>
                </a:r>
                <a:r>
                  <a:rPr kumimoji="1" lang="en-US" altLang="ja-JP" sz="32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c</a:t>
                </a:r>
                <a:r>
                  <a:rPr kumimoji="1" lang="en-US" altLang="ja-JP" sz="3200" b="1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i</a:t>
                </a:r>
                <a:r>
                  <a:rPr kumimoji="1" lang="en-US" altLang="ja-JP" sz="32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+</a:t>
                </a:r>
                <a:r>
                  <a:rPr kumimoji="1" lang="en-US" altLang="ja-JP" sz="32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diagonal</a:t>
                </a:r>
                <a:r>
                  <a:rPr kumimoji="1" lang="en-US" altLang="ja-JP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›: </a:t>
                </a:r>
                <a:r>
                  <a:rPr kumimoji="1" lang="en-US" altLang="ja-JP" sz="2400" b="1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idxy</a:t>
                </a:r>
                <a:r>
                  <a:rPr kumimoji="1" lang="en-US" altLang="ja-JP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-wave</a:t>
                </a:r>
                <a:endParaRPr kumimoji="1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38985" name="グループ化 638984">
                <a:extLst>
                  <a:ext uri="{FF2B5EF4-FFF2-40B4-BE49-F238E27FC236}">
                    <a16:creationId xmlns:a16="http://schemas.microsoft.com/office/drawing/2014/main" id="{2567173D-4A40-8BD5-65D3-8E89ACFA687B}"/>
                  </a:ext>
                </a:extLst>
              </p:cNvPr>
              <p:cNvGrpSpPr/>
              <p:nvPr/>
            </p:nvGrpSpPr>
            <p:grpSpPr>
              <a:xfrm>
                <a:off x="6672064" y="1942102"/>
                <a:ext cx="3456384" cy="2278986"/>
                <a:chOff x="6750361" y="2215428"/>
                <a:chExt cx="2874031" cy="1895009"/>
              </a:xfrm>
            </p:grpSpPr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5061B2B9-1C42-FEEA-BE00-F1879AECA6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50361" y="2702670"/>
                  <a:ext cx="2874031" cy="546418"/>
                </a:xfrm>
                <a:prstGeom prst="line">
                  <a:avLst/>
                </a:prstGeom>
                <a:ln w="38100">
                  <a:solidFill>
                    <a:srgbClr val="CC00FF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コネクタ 53">
                  <a:extLst>
                    <a:ext uri="{FF2B5EF4-FFF2-40B4-BE49-F238E27FC236}">
                      <a16:creationId xmlns:a16="http://schemas.microsoft.com/office/drawing/2014/main" id="{B6D32F48-9FBE-AD02-3C98-31772858E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8313" y="3138989"/>
                  <a:ext cx="1926039" cy="392939"/>
                </a:xfrm>
                <a:prstGeom prst="line">
                  <a:avLst/>
                </a:prstGeom>
                <a:ln w="38100">
                  <a:solidFill>
                    <a:srgbClr val="CC00FF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55">
                  <a:extLst>
                    <a:ext uri="{FF2B5EF4-FFF2-40B4-BE49-F238E27FC236}">
                      <a16:creationId xmlns:a16="http://schemas.microsoft.com/office/drawing/2014/main" id="{57FD9D1E-F071-0175-620A-E0B3215F4E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77533" y="3633894"/>
                  <a:ext cx="898787" cy="172200"/>
                </a:xfrm>
                <a:prstGeom prst="line">
                  <a:avLst/>
                </a:prstGeom>
                <a:ln w="38100">
                  <a:solidFill>
                    <a:srgbClr val="CC00FF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コネクタ 57">
                  <a:extLst>
                    <a:ext uri="{FF2B5EF4-FFF2-40B4-BE49-F238E27FC236}">
                      <a16:creationId xmlns:a16="http://schemas.microsoft.com/office/drawing/2014/main" id="{67B434AC-0C2A-8C57-66AB-CEA319091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02897" y="2298822"/>
                  <a:ext cx="772012" cy="132377"/>
                </a:xfrm>
                <a:prstGeom prst="line">
                  <a:avLst/>
                </a:prstGeom>
                <a:ln w="38100">
                  <a:solidFill>
                    <a:srgbClr val="CC00FF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>
                  <a:extLst>
                    <a:ext uri="{FF2B5EF4-FFF2-40B4-BE49-F238E27FC236}">
                      <a16:creationId xmlns:a16="http://schemas.microsoft.com/office/drawing/2014/main" id="{FA0284BD-974D-D081-F6A1-C0B522E5E9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78197" y="2455218"/>
                  <a:ext cx="1843216" cy="368511"/>
                </a:xfrm>
                <a:prstGeom prst="line">
                  <a:avLst/>
                </a:prstGeom>
                <a:ln w="38100">
                  <a:solidFill>
                    <a:srgbClr val="CC00FF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61">
                  <a:extLst>
                    <a:ext uri="{FF2B5EF4-FFF2-40B4-BE49-F238E27FC236}">
                      <a16:creationId xmlns:a16="http://schemas.microsoft.com/office/drawing/2014/main" id="{B31D7BDA-8CB9-24A5-8A83-61023C2DB7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3078" y="2215428"/>
                  <a:ext cx="895210" cy="1895009"/>
                </a:xfrm>
                <a:prstGeom prst="line">
                  <a:avLst/>
                </a:prstGeom>
                <a:ln w="38100">
                  <a:solidFill>
                    <a:srgbClr val="66FF33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976" name="直線コネクタ 638975">
                  <a:extLst>
                    <a:ext uri="{FF2B5EF4-FFF2-40B4-BE49-F238E27FC236}">
                      <a16:creationId xmlns:a16="http://schemas.microsoft.com/office/drawing/2014/main" id="{EEDA3219-1C2D-9725-029E-563ECC78BF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116" y="2483200"/>
                  <a:ext cx="517983" cy="1440595"/>
                </a:xfrm>
                <a:prstGeom prst="line">
                  <a:avLst/>
                </a:prstGeom>
                <a:ln w="38100">
                  <a:solidFill>
                    <a:srgbClr val="66FF33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978" name="直線コネクタ 638977">
                  <a:extLst>
                    <a:ext uri="{FF2B5EF4-FFF2-40B4-BE49-F238E27FC236}">
                      <a16:creationId xmlns:a16="http://schemas.microsoft.com/office/drawing/2014/main" id="{3A500333-7C9A-647C-5716-863BACCDC3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69889" y="2918112"/>
                  <a:ext cx="219133" cy="575105"/>
                </a:xfrm>
                <a:prstGeom prst="line">
                  <a:avLst/>
                </a:prstGeom>
                <a:ln w="38100">
                  <a:solidFill>
                    <a:srgbClr val="66FF33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981" name="直線コネクタ 638980">
                  <a:extLst>
                    <a:ext uri="{FF2B5EF4-FFF2-40B4-BE49-F238E27FC236}">
                      <a16:creationId xmlns:a16="http://schemas.microsoft.com/office/drawing/2014/main" id="{3375B748-A784-F71A-3B95-E7D7DABA1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53913" y="2535883"/>
                  <a:ext cx="279330" cy="594958"/>
                </a:xfrm>
                <a:prstGeom prst="line">
                  <a:avLst/>
                </a:prstGeom>
                <a:ln w="38100">
                  <a:solidFill>
                    <a:srgbClr val="66FF33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983" name="直線コネクタ 638982">
                  <a:extLst>
                    <a:ext uri="{FF2B5EF4-FFF2-40B4-BE49-F238E27FC236}">
                      <a16:creationId xmlns:a16="http://schemas.microsoft.com/office/drawing/2014/main" id="{C5B51C23-EF29-EEE4-795B-5CC883B50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1227" y="2316215"/>
                  <a:ext cx="670351" cy="1403779"/>
                </a:xfrm>
                <a:prstGeom prst="line">
                  <a:avLst/>
                </a:prstGeom>
                <a:ln w="38100">
                  <a:solidFill>
                    <a:srgbClr val="66FF33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112205B-262D-8E74-B7E5-0CB3711AE8A2}"/>
                </a:ext>
              </a:extLst>
            </p:cNvPr>
            <p:cNvSpPr txBox="1"/>
            <p:nvPr/>
          </p:nvSpPr>
          <p:spPr>
            <a:xfrm>
              <a:off x="9558811" y="3814700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imaginary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D8C96ECF-66DD-A46D-BC5E-8DF4354C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992" y="3041679"/>
            <a:ext cx="5598358" cy="132342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(a) This way we can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evade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the difficulty: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     Laser </a:t>
            </a:r>
            <a:r>
              <a:rPr lang="en-US" altLang="ja-JP" sz="2000">
                <a:solidFill>
                  <a:prstClr val="black"/>
                </a:solidFill>
                <a:latin typeface="HGS創英角ﾎﾟｯﾌﾟ体" pitchFamily="50" charset="-128"/>
                <a:ea typeface="HGS創英角ﾎﾟｯﾌﾟ体" pitchFamily="50" charset="-128"/>
              </a:rPr>
              <a:t>has no direct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coupling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>
                <a:solidFill>
                  <a:prstClr val="black"/>
                </a:solidFill>
                <a:latin typeface="HGS創英角ﾎﾟｯﾌﾟ体" pitchFamily="50" charset="-128"/>
                <a:ea typeface="HGS創英角ﾎﾟｯﾌﾟ体" pitchFamily="50" charset="-128"/>
              </a:rPr>
              <a:t>       the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gap f (on linear-resp level)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  <a:sym typeface="Wingdings" panose="05000000000000000000" pitchFamily="2" charset="2"/>
              </a:rPr>
              <a:t> a key: multi-photon, T-broken interactions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GS創英角ﾎﾟｯﾌﾟ体" pitchFamily="50" charset="-128"/>
              <a:ea typeface="HGS創英角ﾎﾟｯﾌﾟ体" pitchFamily="50" charset="-128"/>
              <a:cs typeface="+mn-cs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8B8440D-2796-6FE6-91B8-4C258AEFE881}"/>
              </a:ext>
            </a:extLst>
          </p:cNvPr>
          <p:cNvGrpSpPr/>
          <p:nvPr/>
        </p:nvGrpSpPr>
        <p:grpSpPr>
          <a:xfrm>
            <a:off x="1787465" y="5189145"/>
            <a:ext cx="7224859" cy="994163"/>
            <a:chOff x="1787465" y="5189145"/>
            <a:chExt cx="7224859" cy="994163"/>
          </a:xfrm>
        </p:grpSpPr>
        <p:sp>
          <p:nvSpPr>
            <p:cNvPr id="7" name="テキスト ボックス 31">
              <a:extLst>
                <a:ext uri="{FF2B5EF4-FFF2-40B4-BE49-F238E27FC236}">
                  <a16:creationId xmlns:a16="http://schemas.microsoft.com/office/drawing/2014/main" id="{42E7A7BA-2421-0315-341E-4B0E9F2FC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88248">
              <a:off x="1787465" y="5783198"/>
              <a:ext cx="3338470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Floquet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-engineered MI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itchFamily="2" charset="2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E8F219FA-26EB-2855-67CE-A02D73D9A77B}"/>
                </a:ext>
              </a:extLst>
            </p:cNvPr>
            <p:cNvGrpSpPr/>
            <p:nvPr/>
          </p:nvGrpSpPr>
          <p:grpSpPr>
            <a:xfrm>
              <a:off x="3035660" y="5189145"/>
              <a:ext cx="5976664" cy="728182"/>
              <a:chOff x="3035660" y="5189145"/>
              <a:chExt cx="5976664" cy="728182"/>
            </a:xfrm>
          </p:grpSpPr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89A6646F-DCD1-061F-B852-B7EC51B7CE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5660" y="5189145"/>
                <a:ext cx="5976664" cy="40009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13" rIns="91425" bIns="45713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S創英角ﾎﾟｯﾌﾟ体" pitchFamily="50" charset="-128"/>
                    <a:ea typeface="HGS創英角ﾎﾟｯﾌﾟ体" pitchFamily="50" charset="-128"/>
                    <a:cs typeface="+mn-cs"/>
                  </a:rPr>
                  <a:t>(b) We can also utilise the chiral spin coupling.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ﾎﾟｯﾌﾟ体" pitchFamily="50" charset="-128"/>
                  <a:cs typeface="+mn-cs"/>
                </a:endParaRPr>
              </a:p>
            </p:txBody>
          </p:sp>
          <p:sp>
            <p:nvSpPr>
              <p:cNvPr id="11" name="矢印: 左カーブ 10">
                <a:extLst>
                  <a:ext uri="{FF2B5EF4-FFF2-40B4-BE49-F238E27FC236}">
                    <a16:creationId xmlns:a16="http://schemas.microsoft.com/office/drawing/2014/main" id="{FE50BC95-8C6B-BEAF-7BB3-1684D2A4268E}"/>
                  </a:ext>
                </a:extLst>
              </p:cNvPr>
              <p:cNvSpPr/>
              <p:nvPr/>
            </p:nvSpPr>
            <p:spPr>
              <a:xfrm rot="5400000" flipH="1" flipV="1">
                <a:off x="5529981" y="5109204"/>
                <a:ext cx="400095" cy="1216152"/>
              </a:xfrm>
              <a:prstGeom prst="curvedLeftArrow">
                <a:avLst>
                  <a:gd name="adj1" fmla="val 25000"/>
                  <a:gd name="adj2" fmla="val 82859"/>
                  <a:gd name="adj3" fmla="val 4420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4049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D939EA4-21A9-AF68-2439-15DD48FB6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-243408"/>
            <a:ext cx="12313368" cy="7200800"/>
          </a:xfrm>
          <a:prstGeom prst="rect">
            <a:avLst/>
          </a:prstGeom>
        </p:spPr>
      </p:pic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BAD96BC0-7AC5-6F7C-9859-112A08EF2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0860" y="4659627"/>
            <a:ext cx="9475780" cy="1046440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100" dirty="0">
                <a:solidFill>
                  <a:srgbClr val="FFE59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By contrast,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we propose here to use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photon-induced 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interactions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(higher order in 1/</a:t>
            </a:r>
            <a:r>
              <a:rPr kumimoji="1" lang="en-US" altLang="ja-JP" sz="2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U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) in strong</a:t>
            </a:r>
            <a:r>
              <a:rPr lang="ja-JP" altLang="en-US" sz="21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correlation</a:t>
            </a:r>
            <a:r>
              <a:rPr kumimoji="1" lang="en-US" altLang="ja-JP" sz="21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w/o a need to modify normal part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(Kitamura &amp; Aoki,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Comm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Phys 2022)</a:t>
            </a:r>
          </a:p>
        </p:txBody>
      </p:sp>
      <p:sp>
        <p:nvSpPr>
          <p:cNvPr id="20" name="テキスト ボックス 36">
            <a:extLst>
              <a:ext uri="{FF2B5EF4-FFF2-40B4-BE49-F238E27FC236}">
                <a16:creationId xmlns:a16="http://schemas.microsoft.com/office/drawing/2014/main" id="{8D4B63B8-9095-27BD-AC49-5DEAD9424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370439"/>
            <a:ext cx="9430566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* </a:t>
            </a:r>
            <a:r>
              <a:rPr lang="en-US" altLang="ja-JP" sz="22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Let's elaborate why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we cannot readily have 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Floquet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SC,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   where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D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(electrically neutral) does not directly couple with laser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2186AF5-F395-2EAA-850E-45832BFD7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76" y="1363339"/>
            <a:ext cx="3968885" cy="943583"/>
          </a:xfrm>
          <a:prstGeom prst="rect">
            <a:avLst/>
          </a:prstGeom>
        </p:spPr>
      </p:pic>
      <p:sp>
        <p:nvSpPr>
          <p:cNvPr id="26" name="円/楕円 3">
            <a:extLst>
              <a:ext uri="{FF2B5EF4-FFF2-40B4-BE49-F238E27FC236}">
                <a16:creationId xmlns:a16="http://schemas.microsoft.com/office/drawing/2014/main" id="{507CE7B5-CA7A-4891-9351-2D4BF616C527}"/>
              </a:ext>
            </a:extLst>
          </p:cNvPr>
          <p:cNvSpPr/>
          <p:nvPr/>
        </p:nvSpPr>
        <p:spPr bwMode="auto">
          <a:xfrm>
            <a:off x="5179992" y="1363339"/>
            <a:ext cx="467669" cy="467669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7" name="円/楕円 3">
            <a:extLst>
              <a:ext uri="{FF2B5EF4-FFF2-40B4-BE49-F238E27FC236}">
                <a16:creationId xmlns:a16="http://schemas.microsoft.com/office/drawing/2014/main" id="{ACD58C4D-6EA5-6915-51A2-03B8FD799A62}"/>
              </a:ext>
            </a:extLst>
          </p:cNvPr>
          <p:cNvSpPr/>
          <p:nvPr/>
        </p:nvSpPr>
        <p:spPr bwMode="auto">
          <a:xfrm>
            <a:off x="3935760" y="1748410"/>
            <a:ext cx="467669" cy="467669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9" name="テキスト ボックス 36">
            <a:extLst>
              <a:ext uri="{FF2B5EF4-FFF2-40B4-BE49-F238E27FC236}">
                <a16:creationId xmlns:a16="http://schemas.microsoft.com/office/drawing/2014/main" id="{150FF804-521A-3A10-4E06-0DB999A9D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334" y="1378551"/>
            <a:ext cx="48062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When we apply Floquet,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i="1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</a:t>
            </a:r>
            <a:r>
              <a:rPr lang="en-US" altLang="ja-JP" sz="18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does not modify </a:t>
            </a:r>
            <a:r>
              <a:rPr lang="en-US" altLang="ja-JP" sz="1800" i="1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F</a:t>
            </a:r>
            <a:endParaRPr lang="en-US" altLang="ja-JP" sz="180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F06C5C33-9D37-E460-3FAF-1F391BBA7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1738591"/>
            <a:ext cx="2445790" cy="733737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2287840" y="1412775"/>
            <a:ext cx="9352776" cy="2891928"/>
            <a:chOff x="2287840" y="1412775"/>
            <a:chExt cx="9352776" cy="2891928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BD114409-48D0-B3C2-F629-5A855C2AD72B}"/>
                </a:ext>
              </a:extLst>
            </p:cNvPr>
            <p:cNvGrpSpPr/>
            <p:nvPr/>
          </p:nvGrpSpPr>
          <p:grpSpPr>
            <a:xfrm>
              <a:off x="2287840" y="1412775"/>
              <a:ext cx="9352776" cy="2891928"/>
              <a:chOff x="2287840" y="1412775"/>
              <a:chExt cx="9352776" cy="2891928"/>
            </a:xfrm>
          </p:grpSpPr>
          <p:sp>
            <p:nvSpPr>
              <p:cNvPr id="11" name="テキスト ボックス 36">
                <a:extLst>
                  <a:ext uri="{FF2B5EF4-FFF2-40B4-BE49-F238E27FC236}">
                    <a16:creationId xmlns:a16="http://schemas.microsoft.com/office/drawing/2014/main" id="{B1F14685-51CF-1839-4930-57F036DB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7840" y="2704265"/>
                <a:ext cx="9352776" cy="1600438"/>
              </a:xfrm>
              <a:prstGeom prst="rect">
                <a:avLst/>
              </a:prstGeom>
              <a:noFill/>
              <a:ln w="19050">
                <a:solidFill>
                  <a:srgbClr val="FFEBAB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That's why </a:t>
                </a:r>
                <a:r>
                  <a:rPr lang="en-US" altLang="ja-JP" sz="2000" dirty="0" err="1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Floquet</a:t>
                </a:r>
                <a:r>
                  <a:rPr lang="en-US" altLang="ja-JP" sz="2000" dirty="0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top SC proposals have so far concentrated on engineering   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 </a:t>
                </a:r>
                <a:r>
                  <a:rPr lang="en-US" altLang="ja-JP" sz="2000" u="sng" dirty="0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normal</a:t>
                </a:r>
                <a:r>
                  <a:rPr lang="en-US" altLang="ja-JP" sz="2000" dirty="0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2000" dirty="0" err="1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BdG</a:t>
                </a:r>
                <a:r>
                  <a:rPr lang="en-US" altLang="ja-JP" sz="2000" dirty="0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elements  matrices by introducing </a:t>
                </a:r>
                <a:r>
                  <a:rPr lang="en-US" altLang="ja-JP" sz="2000" dirty="0" err="1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eg</a:t>
                </a:r>
                <a:r>
                  <a:rPr lang="en-US" altLang="ja-JP" sz="2000" dirty="0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2000" dirty="0" err="1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Rashba</a:t>
                </a:r>
                <a:r>
                  <a:rPr lang="en-US" altLang="ja-JP" sz="2000" dirty="0">
                    <a:solidFill>
                      <a:srgbClr val="FFE593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spin-orbit coupling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33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                   (</a:t>
                </a:r>
                <a:r>
                  <a:rPr kumimoji="1" lang="en-US" altLang="ja-JP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9FF33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Takasan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33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et al, PRB 2017).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2000" dirty="0">
                    <a:solidFill>
                      <a:srgbClr val="FFEBA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  </a:t>
                </a:r>
                <a:r>
                  <a:rPr lang="en-US" altLang="ja-JP" sz="2000" dirty="0">
                    <a:solidFill>
                      <a:srgbClr val="FFEBA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This is interesting, </a:t>
                </a:r>
                <a:r>
                  <a:rPr lang="en-US" altLang="ja-JP" sz="2000" dirty="0" err="1">
                    <a:solidFill>
                      <a:srgbClr val="FFEBA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esp</a:t>
                </a:r>
                <a:r>
                  <a:rPr lang="en-US" altLang="ja-JP" sz="2000" dirty="0">
                    <a:solidFill>
                      <a:srgbClr val="FFEBA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 for multiband systems, but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would complicate the matter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 (i.e., SC </a:t>
                </a:r>
                <a:r>
                  <a:rPr lang="en-US" altLang="ja-JP" sz="2000" dirty="0">
                    <a:solidFill>
                      <a:srgbClr val="FFEBA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tends to be nontrivial even before laser illumination, </a:t>
                </a:r>
                <a:r>
                  <a:rPr lang="en-US" altLang="ja-JP" sz="2000" dirty="0" err="1">
                    <a:solidFill>
                      <a:srgbClr val="FFEBA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etc</a:t>
                </a:r>
                <a:r>
                  <a:rPr lang="en-US" altLang="ja-JP" sz="2000" dirty="0">
                    <a:solidFill>
                      <a:srgbClr val="FFEBA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).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endParaRPr>
              </a:p>
            </p:txBody>
          </p:sp>
          <p:sp>
            <p:nvSpPr>
              <p:cNvPr id="3" name="四角形: 角を丸くする 2">
                <a:extLst>
                  <a:ext uri="{FF2B5EF4-FFF2-40B4-BE49-F238E27FC236}">
                    <a16:creationId xmlns:a16="http://schemas.microsoft.com/office/drawing/2014/main" id="{7A99C1A8-09C3-FAAD-CAB6-26240B07EFE5}"/>
                  </a:ext>
                </a:extLst>
              </p:cNvPr>
              <p:cNvSpPr/>
              <p:nvPr/>
            </p:nvSpPr>
            <p:spPr>
              <a:xfrm>
                <a:off x="3806505" y="1412775"/>
                <a:ext cx="849335" cy="325815"/>
              </a:xfrm>
              <a:prstGeom prst="roundRect">
                <a:avLst/>
              </a:prstGeom>
              <a:noFill/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" name="四角形: 角を丸くする 3">
                <a:extLst>
                  <a:ext uri="{FF2B5EF4-FFF2-40B4-BE49-F238E27FC236}">
                    <a16:creationId xmlns:a16="http://schemas.microsoft.com/office/drawing/2014/main" id="{56BD5C5A-97C6-3E14-44D9-3A45417B3B27}"/>
                  </a:ext>
                </a:extLst>
              </p:cNvPr>
              <p:cNvSpPr/>
              <p:nvPr/>
            </p:nvSpPr>
            <p:spPr>
              <a:xfrm>
                <a:off x="5027579" y="1891219"/>
                <a:ext cx="962826" cy="325815"/>
              </a:xfrm>
              <a:prstGeom prst="roundRect">
                <a:avLst/>
              </a:prstGeom>
              <a:noFill/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8" name="直線矢印コネクタ 7"/>
            <p:cNvCxnSpPr/>
            <p:nvPr/>
          </p:nvCxnSpPr>
          <p:spPr>
            <a:xfrm flipV="1">
              <a:off x="2999656" y="1701716"/>
              <a:ext cx="806849" cy="143925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5689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3C4631-6C48-C760-03E9-93338B926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08" y="-99392"/>
            <a:ext cx="12288688" cy="705678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B4A30CE-3E6C-5487-D0ED-CA611E507464}"/>
              </a:ext>
            </a:extLst>
          </p:cNvPr>
          <p:cNvGrpSpPr/>
          <p:nvPr/>
        </p:nvGrpSpPr>
        <p:grpSpPr>
          <a:xfrm>
            <a:off x="3656410" y="-30062"/>
            <a:ext cx="4815854" cy="6858000"/>
            <a:chOff x="3656410" y="-30062"/>
            <a:chExt cx="4815854" cy="6858000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0FEC1436-90EC-3573-49B1-E8F5A813BA3B}"/>
                </a:ext>
              </a:extLst>
            </p:cNvPr>
            <p:cNvGrpSpPr/>
            <p:nvPr/>
          </p:nvGrpSpPr>
          <p:grpSpPr>
            <a:xfrm>
              <a:off x="3656410" y="-30062"/>
              <a:ext cx="4815854" cy="6858000"/>
              <a:chOff x="3592676" y="44121"/>
              <a:chExt cx="4815854" cy="6858000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FF7265D8-8CC6-9574-CDB9-14D62EFE1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8238" y="44121"/>
                <a:ext cx="4780292" cy="6858000"/>
              </a:xfrm>
              <a:prstGeom prst="rect">
                <a:avLst/>
              </a:prstGeom>
            </p:spPr>
          </p:pic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8987A2BC-4ED0-4641-8721-2AAF247B8E5F}"/>
                  </a:ext>
                </a:extLst>
              </p:cNvPr>
              <p:cNvSpPr/>
              <p:nvPr/>
            </p:nvSpPr>
            <p:spPr>
              <a:xfrm rot="1188763">
                <a:off x="5111956" y="2281522"/>
                <a:ext cx="563560" cy="3392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F3C2354D-53EB-ECC0-F454-A47623043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18149" y="5968109"/>
                <a:ext cx="652329" cy="512108"/>
              </a:xfrm>
              <a:prstGeom prst="rect">
                <a:avLst/>
              </a:prstGeom>
            </p:spPr>
          </p:pic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B0ECB69-13B6-5E66-9B0F-BDCC2ED2BAF9}"/>
                  </a:ext>
                </a:extLst>
              </p:cNvPr>
              <p:cNvSpPr txBox="1"/>
              <p:nvPr/>
            </p:nvSpPr>
            <p:spPr>
              <a:xfrm>
                <a:off x="3592676" y="5805264"/>
                <a:ext cx="265970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altLang="ja-JP" sz="260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(d+id)-wave SC</a:t>
                </a:r>
                <a:endParaRPr lang="ja-JP" altLang="en-US" sz="260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3648F38-93A3-939E-1569-B04D0B10C167}"/>
                  </a:ext>
                </a:extLst>
              </p:cNvPr>
              <p:cNvSpPr txBox="1"/>
              <p:nvPr/>
            </p:nvSpPr>
            <p:spPr>
              <a:xfrm>
                <a:off x="4055803" y="1929903"/>
                <a:ext cx="183575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altLang="ja-JP" sz="260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d-wave SC</a:t>
                </a:r>
                <a:endParaRPr lang="ja-JP" altLang="en-US" sz="260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sp>
          <p:nvSpPr>
            <p:cNvPr id="3" name="矢印: 下 2">
              <a:extLst>
                <a:ext uri="{FF2B5EF4-FFF2-40B4-BE49-F238E27FC236}">
                  <a16:creationId xmlns:a16="http://schemas.microsoft.com/office/drawing/2014/main" id="{DD3D924D-547B-3B6F-5841-148379758771}"/>
                </a:ext>
              </a:extLst>
            </p:cNvPr>
            <p:cNvSpPr/>
            <p:nvPr/>
          </p:nvSpPr>
          <p:spPr>
            <a:xfrm>
              <a:off x="4997102" y="2924944"/>
              <a:ext cx="1534676" cy="802276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9" name="テキスト ボックス 31">
            <a:extLst>
              <a:ext uri="{FF2B5EF4-FFF2-40B4-BE49-F238E27FC236}">
                <a16:creationId xmlns:a16="http://schemas.microsoft.com/office/drawing/2014/main" id="{7EFA3A2C-2B74-D9C9-E454-19F5A2908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223" y="1946054"/>
            <a:ext cx="1835760" cy="43088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20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itchFamily="2" charset="2"/>
              </a:rPr>
              <a:t>d-wave SC</a:t>
            </a:r>
            <a:endParaRPr lang="en-US" altLang="ja-JP" sz="2200" dirty="0">
              <a:solidFill>
                <a:srgbClr val="0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sym typeface="Wingdings" pitchFamily="2" charset="2"/>
            </a:endParaRPr>
          </a:p>
        </p:txBody>
      </p:sp>
      <p:sp>
        <p:nvSpPr>
          <p:cNvPr id="5" name="テキスト ボックス 31">
            <a:extLst>
              <a:ext uri="{FF2B5EF4-FFF2-40B4-BE49-F238E27FC236}">
                <a16:creationId xmlns:a16="http://schemas.microsoft.com/office/drawing/2014/main" id="{5E51332C-15CE-CE41-42BC-C136342E6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001" y="5799487"/>
            <a:ext cx="2452203" cy="43088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20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itchFamily="2" charset="2"/>
              </a:rPr>
              <a:t>(d+id)-wave SC</a:t>
            </a:r>
            <a:endParaRPr lang="en-US" altLang="ja-JP" sz="2200" dirty="0">
              <a:solidFill>
                <a:srgbClr val="0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sym typeface="Wingdings" pitchFamily="2" charset="2"/>
            </a:endParaRPr>
          </a:p>
        </p:txBody>
      </p:sp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004A4944-9ED8-8D54-6DFD-BE73DDDEC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264" y="6406034"/>
            <a:ext cx="36003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(Kitamura &amp; Aoki, </a:t>
            </a:r>
            <a:r>
              <a:rPr lang="en-US" altLang="ja-JP" sz="1600" dirty="0" err="1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Comm</a:t>
            </a:r>
            <a:r>
              <a:rPr lang="en-US" altLang="ja-JP" sz="16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Phys 2022)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E5E7A29-EA46-ECCD-BFF3-A56914F8D3D6}"/>
              </a:ext>
            </a:extLst>
          </p:cNvPr>
          <p:cNvSpPr/>
          <p:nvPr/>
        </p:nvSpPr>
        <p:spPr>
          <a:xfrm rot="1676608">
            <a:off x="7125788" y="2338536"/>
            <a:ext cx="914400" cy="206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6" name="Picture 33" descr="3D animation">
            <a:extLst>
              <a:ext uri="{FF2B5EF4-FFF2-40B4-BE49-F238E27FC236}">
                <a16:creationId xmlns:a16="http://schemas.microsoft.com/office/drawing/2014/main" id="{86E182F0-A852-2A88-7ACC-B78D7266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33939">
            <a:off x="5745343" y="3157084"/>
            <a:ext cx="2867552" cy="201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1" name="テキスト ボックス 31">
            <a:extLst>
              <a:ext uri="{FF2B5EF4-FFF2-40B4-BE49-F238E27FC236}">
                <a16:creationId xmlns:a16="http://schemas.microsoft.com/office/drawing/2014/main" id="{3E183204-28FB-C61C-E46F-441CC72D8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520" y="4359940"/>
            <a:ext cx="1969589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20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itchFamily="2" charset="2"/>
              </a:rPr>
              <a:t>circularly-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20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itchFamily="2" charset="2"/>
              </a:rPr>
              <a:t>polarised light</a:t>
            </a:r>
            <a:endParaRPr lang="en-US" altLang="ja-JP" sz="2200" dirty="0">
              <a:solidFill>
                <a:srgbClr val="FFFF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50314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9745A52E-3B5C-4662-B04D-7ACAE942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6941" y="-56803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3" name="テキスト ボックス 36">
            <a:extLst>
              <a:ext uri="{FF2B5EF4-FFF2-40B4-BE49-F238E27FC236}">
                <a16:creationId xmlns:a16="http://schemas.microsoft.com/office/drawing/2014/main" id="{C3234ABC-F986-4CFA-ADA0-D0B78D6F8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149731"/>
            <a:ext cx="10153128" cy="4924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600" u="sng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Let's </a:t>
            </a:r>
            <a:r>
              <a:rPr lang="en-US" altLang="ja-JP" sz="2600" u="sng" dirty="0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elaborate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d-wave SC + </a:t>
            </a:r>
            <a:r>
              <a:rPr lang="en-US" altLang="ja-JP" sz="2400" u="sng" dirty="0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CPL in strong-coupling regime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" name="テキスト ボックス 36">
            <a:extLst>
              <a:ext uri="{FF2B5EF4-FFF2-40B4-BE49-F238E27FC236}">
                <a16:creationId xmlns:a16="http://schemas.microsoft.com/office/drawing/2014/main" id="{FE693392-D494-460C-BA70-5623F655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806" y="980728"/>
            <a:ext cx="3991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18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CE9C0C1-E78C-4C21-ACB5-8DB31531FC75}"/>
              </a:ext>
            </a:extLst>
          </p:cNvPr>
          <p:cNvGrpSpPr/>
          <p:nvPr/>
        </p:nvGrpSpPr>
        <p:grpSpPr>
          <a:xfrm>
            <a:off x="223481" y="2073444"/>
            <a:ext cx="1532894" cy="1169356"/>
            <a:chOff x="4799856" y="5434223"/>
            <a:chExt cx="1532894" cy="1169356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55310DCD-7AE9-41BB-8777-A0D4E501BD25}"/>
                </a:ext>
              </a:extLst>
            </p:cNvPr>
            <p:cNvGrpSpPr/>
            <p:nvPr/>
          </p:nvGrpSpPr>
          <p:grpSpPr>
            <a:xfrm rot="5400000">
              <a:off x="5155896" y="5730869"/>
              <a:ext cx="1169356" cy="576064"/>
              <a:chOff x="1652588" y="5733256"/>
              <a:chExt cx="1701056" cy="576064"/>
            </a:xfrm>
          </p:grpSpPr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A9296591-809C-4D93-A85A-C3F1995A75A6}"/>
                  </a:ext>
                </a:extLst>
              </p:cNvPr>
              <p:cNvCxnSpPr/>
              <p:nvPr/>
            </p:nvCxnSpPr>
            <p:spPr>
              <a:xfrm>
                <a:off x="1652588" y="5733256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B85299C4-343C-4941-A521-229BDAB6625E}"/>
                  </a:ext>
                </a:extLst>
              </p:cNvPr>
              <p:cNvCxnSpPr/>
              <p:nvPr/>
            </p:nvCxnSpPr>
            <p:spPr>
              <a:xfrm>
                <a:off x="1652588" y="6309320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5FE2CC5A-D0C9-4BA3-A043-64B7B43C3700}"/>
                </a:ext>
              </a:extLst>
            </p:cNvPr>
            <p:cNvGrpSpPr/>
            <p:nvPr/>
          </p:nvGrpSpPr>
          <p:grpSpPr>
            <a:xfrm>
              <a:off x="4799856" y="5479531"/>
              <a:ext cx="1532894" cy="1124048"/>
              <a:chOff x="4799856" y="5479531"/>
              <a:chExt cx="1532894" cy="1124048"/>
            </a:xfrm>
          </p:grpSpPr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C0262EDC-1708-4172-89BA-0CB69BB92963}"/>
                  </a:ext>
                </a:extLst>
              </p:cNvPr>
              <p:cNvGrpSpPr/>
              <p:nvPr/>
            </p:nvGrpSpPr>
            <p:grpSpPr>
              <a:xfrm>
                <a:off x="5178079" y="5733256"/>
                <a:ext cx="1154671" cy="576064"/>
                <a:chOff x="1652588" y="5733256"/>
                <a:chExt cx="1701056" cy="576064"/>
              </a:xfrm>
            </p:grpSpPr>
            <p:cxnSp>
              <p:nvCxnSpPr>
                <p:cNvPr id="37" name="直線コネクタ 36">
                  <a:extLst>
                    <a:ext uri="{FF2B5EF4-FFF2-40B4-BE49-F238E27FC236}">
                      <a16:creationId xmlns:a16="http://schemas.microsoft.com/office/drawing/2014/main" id="{4021BF08-5FED-4E5D-8C7D-72E9C3E6E75D}"/>
                    </a:ext>
                  </a:extLst>
                </p:cNvPr>
                <p:cNvCxnSpPr/>
                <p:nvPr/>
              </p:nvCxnSpPr>
              <p:spPr>
                <a:xfrm>
                  <a:off x="1652588" y="5733256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>
                  <a:extLst>
                    <a:ext uri="{FF2B5EF4-FFF2-40B4-BE49-F238E27FC236}">
                      <a16:creationId xmlns:a16="http://schemas.microsoft.com/office/drawing/2014/main" id="{7E6F15E0-D624-418A-906A-3B38F8E9D036}"/>
                    </a:ext>
                  </a:extLst>
                </p:cNvPr>
                <p:cNvCxnSpPr/>
                <p:nvPr/>
              </p:nvCxnSpPr>
              <p:spPr>
                <a:xfrm>
                  <a:off x="1652588" y="6309320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87055C81-2D5C-4FFF-A130-2139F8D63D1B}"/>
                  </a:ext>
                </a:extLst>
              </p:cNvPr>
              <p:cNvGrpSpPr/>
              <p:nvPr/>
            </p:nvGrpSpPr>
            <p:grpSpPr>
              <a:xfrm>
                <a:off x="5181012" y="5505335"/>
                <a:ext cx="1116279" cy="1098244"/>
                <a:chOff x="1655521" y="5505335"/>
                <a:chExt cx="1116279" cy="1098244"/>
              </a:xfrm>
            </p:grpSpPr>
            <p:cxnSp>
              <p:nvCxnSpPr>
                <p:cNvPr id="34" name="直線コネクタ 33">
                  <a:extLst>
                    <a:ext uri="{FF2B5EF4-FFF2-40B4-BE49-F238E27FC236}">
                      <a16:creationId xmlns:a16="http://schemas.microsoft.com/office/drawing/2014/main" id="{DAA8561A-7C2A-4040-A1DF-CD11EF443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73555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B7A73C2A-885A-4BFB-88AE-0C682F7D2A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67745" y="6147874"/>
                  <a:ext cx="385958" cy="385959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5">
                  <a:extLst>
                    <a:ext uri="{FF2B5EF4-FFF2-40B4-BE49-F238E27FC236}">
                      <a16:creationId xmlns:a16="http://schemas.microsoft.com/office/drawing/2014/main" id="{E2131C3F-61BD-4341-B88E-457CA2728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1" y="5505335"/>
                  <a:ext cx="457590" cy="457591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4BAFC2E2-C7FD-4CD8-BB88-75D64F75423C}"/>
                  </a:ext>
                </a:extLst>
              </p:cNvPr>
              <p:cNvGrpSpPr/>
              <p:nvPr/>
            </p:nvGrpSpPr>
            <p:grpSpPr>
              <a:xfrm rot="5400000">
                <a:off x="5187973" y="5489425"/>
                <a:ext cx="1098245" cy="1078458"/>
                <a:chOff x="1652589" y="5388523"/>
                <a:chExt cx="1098245" cy="1215056"/>
              </a:xfrm>
            </p:grpSpPr>
            <p:cxnSp>
              <p:nvCxnSpPr>
                <p:cNvPr id="31" name="直線コネクタ 30">
                  <a:extLst>
                    <a:ext uri="{FF2B5EF4-FFF2-40B4-BE49-F238E27FC236}">
                      <a16:creationId xmlns:a16="http://schemas.microsoft.com/office/drawing/2014/main" id="{39A006FF-475E-4A31-9045-A5A2CCFD0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2589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コネクタ 31">
                  <a:extLst>
                    <a:ext uri="{FF2B5EF4-FFF2-40B4-BE49-F238E27FC236}">
                      <a16:creationId xmlns:a16="http://schemas.microsoft.com/office/drawing/2014/main" id="{A89B57A2-6631-4FF0-A0CC-0E1FE651DB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267745" y="6157152"/>
                  <a:ext cx="376680" cy="376680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コネクタ 32">
                  <a:extLst>
                    <a:ext uri="{FF2B5EF4-FFF2-40B4-BE49-F238E27FC236}">
                      <a16:creationId xmlns:a16="http://schemas.microsoft.com/office/drawing/2014/main" id="{6A4197BA-AEB7-4BF8-A53D-0AC76F74DF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0" y="5388523"/>
                  <a:ext cx="574403" cy="574403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テキスト ボックス 3">
                <a:extLst>
                  <a:ext uri="{FF2B5EF4-FFF2-40B4-BE49-F238E27FC236}">
                    <a16:creationId xmlns:a16="http://schemas.microsoft.com/office/drawing/2014/main" id="{99D09170-BFA1-4AF0-B1E3-4FE2864F52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88409" y="5529171"/>
                <a:ext cx="300082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0C1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0C1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  <p:sp>
            <p:nvSpPr>
              <p:cNvPr id="30" name="テキスト ボックス 3">
                <a:extLst>
                  <a:ext uri="{FF2B5EF4-FFF2-40B4-BE49-F238E27FC236}">
                    <a16:creationId xmlns:a16="http://schemas.microsoft.com/office/drawing/2014/main" id="{E2FDEA9D-61A6-46CC-84A7-20E2CDFFB2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9856" y="5933584"/>
                <a:ext cx="377026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FF97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t'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7FF97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</p:grpSp>
      </p:grpSp>
      <p:pic>
        <p:nvPicPr>
          <p:cNvPr id="41" name="Picture 33" descr="3D animation">
            <a:extLst>
              <a:ext uri="{FF2B5EF4-FFF2-40B4-BE49-F238E27FC236}">
                <a16:creationId xmlns:a16="http://schemas.microsoft.com/office/drawing/2014/main" id="{D3956FA8-A693-43BD-8E26-AAEA028B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31713">
            <a:off x="-194949" y="303188"/>
            <a:ext cx="2370335" cy="166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2" name="Text Box 3">
            <a:extLst>
              <a:ext uri="{FF2B5EF4-FFF2-40B4-BE49-F238E27FC236}">
                <a16:creationId xmlns:a16="http://schemas.microsoft.com/office/drawing/2014/main" id="{E0BEC6FF-D13E-4582-A96E-4F4A6F131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1484784"/>
            <a:ext cx="103296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200">
                <a:solidFill>
                  <a:srgbClr val="FFF0C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✓ </a:t>
            </a:r>
            <a:r>
              <a:rPr kumimoji="1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Repulsive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Hubbard model + 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CPL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on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 square lattice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&lt;&lt; </a:t>
            </a: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 * </a:t>
            </a:r>
            <a:r>
              <a:rPr lang="en-US" altLang="ja-JP" sz="22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No CPL </a:t>
            </a:r>
            <a:r>
              <a:rPr lang="en-US" altLang="ja-JP" sz="2200">
                <a:solidFill>
                  <a:srgbClr val="FFF0C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</a:t>
            </a:r>
            <a:r>
              <a:rPr kumimoji="1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t-J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model </a:t>
            </a:r>
            <a:r>
              <a:rPr kumimoji="1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[strong-coupl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Schrief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fer-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Wol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ff)expansion]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*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Under CPL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Floquet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extension (for </a:t>
            </a: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&lt;&lt;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w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&lt; </a:t>
            </a: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)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D1F75D2-3B2E-4475-8AA5-877A87C17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026" y="1526323"/>
            <a:ext cx="5642043" cy="91440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2399B974-0C44-4AAD-82F1-6AD7A67FF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035" y="3816923"/>
            <a:ext cx="6887183" cy="2509736"/>
          </a:xfrm>
          <a:prstGeom prst="rect">
            <a:avLst/>
          </a:prstGeom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CB142192-1707-443C-9B08-0098D5114784}"/>
              </a:ext>
            </a:extLst>
          </p:cNvPr>
          <p:cNvGrpSpPr/>
          <p:nvPr/>
        </p:nvGrpSpPr>
        <p:grpSpPr>
          <a:xfrm>
            <a:off x="-39975" y="3910684"/>
            <a:ext cx="5353092" cy="908477"/>
            <a:chOff x="-39975" y="3910684"/>
            <a:chExt cx="5353092" cy="908477"/>
          </a:xfrm>
        </p:grpSpPr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A507D161-081D-41A5-BEDD-26621214CEA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311645" y="4309865"/>
              <a:ext cx="1495917" cy="37177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円/楕円 3">
              <a:extLst>
                <a:ext uri="{FF2B5EF4-FFF2-40B4-BE49-F238E27FC236}">
                  <a16:creationId xmlns:a16="http://schemas.microsoft.com/office/drawing/2014/main" id="{9FEA5595-FCE2-4FA0-B673-6B87AAF2F3E2}"/>
                </a:ext>
              </a:extLst>
            </p:cNvPr>
            <p:cNvSpPr/>
            <p:nvPr/>
          </p:nvSpPr>
          <p:spPr bwMode="auto">
            <a:xfrm>
              <a:off x="4845448" y="3910684"/>
              <a:ext cx="467669" cy="467669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56" name="テキスト ボックス 36">
              <a:extLst>
                <a:ext uri="{FF2B5EF4-FFF2-40B4-BE49-F238E27FC236}">
                  <a16:creationId xmlns:a16="http://schemas.microsoft.com/office/drawing/2014/main" id="{A39BA40A-9343-47F0-9F1C-46CC15C9F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9975" y="4419051"/>
              <a:ext cx="46085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Floquet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renormalised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hopping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1316EE9-0584-4071-9E54-714FD9503573}"/>
              </a:ext>
            </a:extLst>
          </p:cNvPr>
          <p:cNvGrpSpPr/>
          <p:nvPr/>
        </p:nvGrpSpPr>
        <p:grpSpPr>
          <a:xfrm>
            <a:off x="-168473" y="5323973"/>
            <a:ext cx="5688409" cy="841331"/>
            <a:chOff x="-168473" y="5323973"/>
            <a:chExt cx="5688409" cy="841331"/>
          </a:xfrm>
        </p:grpSpPr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44843878-401B-4F3A-9B1F-60B6E56131C8}"/>
                </a:ext>
              </a:extLst>
            </p:cNvPr>
            <p:cNvCxnSpPr>
              <a:cxnSpLocks/>
              <a:stCxn id="53" idx="1"/>
            </p:cNvCxnSpPr>
            <p:nvPr/>
          </p:nvCxnSpPr>
          <p:spPr bwMode="auto">
            <a:xfrm flipH="1" flipV="1">
              <a:off x="3431704" y="5602177"/>
              <a:ext cx="1629415" cy="10431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円/楕円 3">
              <a:extLst>
                <a:ext uri="{FF2B5EF4-FFF2-40B4-BE49-F238E27FC236}">
                  <a16:creationId xmlns:a16="http://schemas.microsoft.com/office/drawing/2014/main" id="{2D49E9AC-0204-47E2-85D5-630324DA79D6}"/>
                </a:ext>
              </a:extLst>
            </p:cNvPr>
            <p:cNvSpPr/>
            <p:nvPr/>
          </p:nvSpPr>
          <p:spPr bwMode="auto">
            <a:xfrm>
              <a:off x="4982398" y="5627766"/>
              <a:ext cx="537538" cy="53753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61" name="テキスト ボックス 36">
              <a:extLst>
                <a:ext uri="{FF2B5EF4-FFF2-40B4-BE49-F238E27FC236}">
                  <a16:creationId xmlns:a16="http://schemas.microsoft.com/office/drawing/2014/main" id="{C5DD858F-0135-4D73-96F9-57C30074F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8473" y="5323973"/>
              <a:ext cx="348011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photon-induced chiral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spin coupling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18CF0E6-EECE-4B54-A2FD-84926B24D75F}"/>
              </a:ext>
            </a:extLst>
          </p:cNvPr>
          <p:cNvGrpSpPr/>
          <p:nvPr/>
        </p:nvGrpSpPr>
        <p:grpSpPr>
          <a:xfrm>
            <a:off x="3827463" y="3316922"/>
            <a:ext cx="5076849" cy="1916378"/>
            <a:chOff x="3827463" y="3316922"/>
            <a:chExt cx="5076849" cy="1916378"/>
          </a:xfrm>
        </p:grpSpPr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319A24F4-8526-45A7-9EFB-DFB537599800}"/>
                </a:ext>
              </a:extLst>
            </p:cNvPr>
            <p:cNvCxnSpPr>
              <a:cxnSpLocks/>
              <a:stCxn id="49" idx="7"/>
            </p:cNvCxnSpPr>
            <p:nvPr/>
          </p:nvCxnSpPr>
          <p:spPr bwMode="auto">
            <a:xfrm flipV="1">
              <a:off x="5428941" y="3619853"/>
              <a:ext cx="454385" cy="121426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円/楕円 3">
              <a:extLst>
                <a:ext uri="{FF2B5EF4-FFF2-40B4-BE49-F238E27FC236}">
                  <a16:creationId xmlns:a16="http://schemas.microsoft.com/office/drawing/2014/main" id="{DA1F741D-C00E-4C8B-B076-6F187C26EA34}"/>
                </a:ext>
              </a:extLst>
            </p:cNvPr>
            <p:cNvSpPr/>
            <p:nvPr/>
          </p:nvSpPr>
          <p:spPr bwMode="auto">
            <a:xfrm>
              <a:off x="4898581" y="4765631"/>
              <a:ext cx="621355" cy="467669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65" name="テキスト ボックス 36">
              <a:extLst>
                <a:ext uri="{FF2B5EF4-FFF2-40B4-BE49-F238E27FC236}">
                  <a16:creationId xmlns:a16="http://schemas.microsoft.com/office/drawing/2014/main" id="{5EE0E2DB-C70A-47FB-B856-D47CABB25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7463" y="3316922"/>
              <a:ext cx="50768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photon-induced correlated hopping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2FCAEBC-A9A0-49CA-BE44-2E73079F4255}"/>
              </a:ext>
            </a:extLst>
          </p:cNvPr>
          <p:cNvGrpSpPr/>
          <p:nvPr/>
        </p:nvGrpSpPr>
        <p:grpSpPr>
          <a:xfrm>
            <a:off x="7562611" y="3244914"/>
            <a:ext cx="4726077" cy="1122256"/>
            <a:chOff x="7562611" y="3244914"/>
            <a:chExt cx="4726077" cy="1122256"/>
          </a:xfrm>
        </p:grpSpPr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376AF8BD-BE6F-489A-AFEB-6F79743D92DA}"/>
                </a:ext>
              </a:extLst>
            </p:cNvPr>
            <p:cNvCxnSpPr>
              <a:cxnSpLocks/>
              <a:stCxn id="51" idx="7"/>
            </p:cNvCxnSpPr>
            <p:nvPr/>
          </p:nvCxnSpPr>
          <p:spPr bwMode="auto">
            <a:xfrm flipV="1">
              <a:off x="7961791" y="3571431"/>
              <a:ext cx="637158" cy="39655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円/楕円 3">
              <a:extLst>
                <a:ext uri="{FF2B5EF4-FFF2-40B4-BE49-F238E27FC236}">
                  <a16:creationId xmlns:a16="http://schemas.microsoft.com/office/drawing/2014/main" id="{46E5907A-6041-4048-98A7-3738ED5FA182}"/>
                </a:ext>
              </a:extLst>
            </p:cNvPr>
            <p:cNvSpPr/>
            <p:nvPr/>
          </p:nvSpPr>
          <p:spPr bwMode="auto">
            <a:xfrm>
              <a:off x="7562611" y="3899501"/>
              <a:ext cx="467669" cy="467669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66" name="テキスト ボックス 36">
              <a:extLst>
                <a:ext uri="{FF2B5EF4-FFF2-40B4-BE49-F238E27FC236}">
                  <a16:creationId xmlns:a16="http://schemas.microsoft.com/office/drawing/2014/main" id="{356717D3-22A0-4E3E-A43F-00F1536D5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1723" y="3244914"/>
              <a:ext cx="41669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photon-modified kinetic exchange</a:t>
              </a:r>
            </a:p>
          </p:txBody>
        </p:sp>
      </p:grp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638B158-4A2C-41B5-96DE-C9D66ED348DE}"/>
              </a:ext>
            </a:extLst>
          </p:cNvPr>
          <p:cNvSpPr/>
          <p:nvPr/>
        </p:nvSpPr>
        <p:spPr>
          <a:xfrm>
            <a:off x="3037114" y="1889537"/>
            <a:ext cx="1834750" cy="40011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2B9B6F-2038-B2EB-2E03-2F151BC8475B}"/>
              </a:ext>
            </a:extLst>
          </p:cNvPr>
          <p:cNvSpPr txBox="1"/>
          <p:nvPr/>
        </p:nvSpPr>
        <p:spPr>
          <a:xfrm>
            <a:off x="8975904" y="2948200"/>
            <a:ext cx="357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~</a:t>
            </a:r>
            <a:endParaRPr kumimoji="1" lang="ja-JP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E1A8730-AC7E-8DD2-D6B1-17C868308716}"/>
              </a:ext>
            </a:extLst>
          </p:cNvPr>
          <p:cNvGrpSpPr/>
          <p:nvPr/>
        </p:nvGrpSpPr>
        <p:grpSpPr>
          <a:xfrm>
            <a:off x="9989181" y="3945672"/>
            <a:ext cx="2250962" cy="1297078"/>
            <a:chOff x="9989181" y="3945672"/>
            <a:chExt cx="2250962" cy="129707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325A0F1-F2F8-FE90-7D55-1A38EDBA9F97}"/>
                </a:ext>
              </a:extLst>
            </p:cNvPr>
            <p:cNvSpPr/>
            <p:nvPr/>
          </p:nvSpPr>
          <p:spPr>
            <a:xfrm>
              <a:off x="9989181" y="4727530"/>
              <a:ext cx="432048" cy="515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465182E3-71EF-177E-05A0-9BFAAF3C790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433444" y="4643973"/>
              <a:ext cx="637158" cy="39655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36">
              <a:extLst>
                <a:ext uri="{FF2B5EF4-FFF2-40B4-BE49-F238E27FC236}">
                  <a16:creationId xmlns:a16="http://schemas.microsoft.com/office/drawing/2014/main" id="{95129A63-042D-CF1C-89F1-F434BE83DE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3682" y="3945672"/>
              <a:ext cx="157646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Gutzwiller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projection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30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D4D00E6-6D52-4D83-95D8-F6109AADB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4543" y="-113605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EB93D7B-EEEF-4C15-BE56-3362A11E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217" y="381468"/>
            <a:ext cx="5838989" cy="25632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71DE706-0E49-4BDF-A4EC-B069A0D7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36602"/>
            <a:ext cx="3112851" cy="2295728"/>
          </a:xfrm>
          <a:prstGeom prst="rect">
            <a:avLst/>
          </a:prstGeom>
        </p:spPr>
      </p:pic>
      <p:grpSp>
        <p:nvGrpSpPr>
          <p:cNvPr id="13" name="グループ化 1">
            <a:extLst>
              <a:ext uri="{FF2B5EF4-FFF2-40B4-BE49-F238E27FC236}">
                <a16:creationId xmlns:a16="http://schemas.microsoft.com/office/drawing/2014/main" id="{6C81AD08-E8A2-4037-A2A0-25319FA2AECF}"/>
              </a:ext>
            </a:extLst>
          </p:cNvPr>
          <p:cNvGrpSpPr>
            <a:grpSpLocks/>
          </p:cNvGrpSpPr>
          <p:nvPr/>
        </p:nvGrpSpPr>
        <p:grpSpPr bwMode="auto">
          <a:xfrm>
            <a:off x="9710828" y="317708"/>
            <a:ext cx="2609916" cy="2533515"/>
            <a:chOff x="5304014" y="4423742"/>
            <a:chExt cx="2609850" cy="2533650"/>
          </a:xfrm>
        </p:grpSpPr>
        <p:grpSp>
          <p:nvGrpSpPr>
            <p:cNvPr id="15" name="グループ化 36">
              <a:extLst>
                <a:ext uri="{FF2B5EF4-FFF2-40B4-BE49-F238E27FC236}">
                  <a16:creationId xmlns:a16="http://schemas.microsoft.com/office/drawing/2014/main" id="{C8F3B906-DF55-40A3-ABEF-E435F334B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4014" y="4423742"/>
              <a:ext cx="2609850" cy="2533650"/>
              <a:chOff x="5292257" y="4423791"/>
              <a:chExt cx="2609850" cy="2533650"/>
            </a:xfrm>
          </p:grpSpPr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895FA040-740F-460E-A8FB-D8731D856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257" y="4423791"/>
                <a:ext cx="2609850" cy="2533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465AD2F7-2985-4E32-ABB2-2854E44CD66E}"/>
                  </a:ext>
                </a:extLst>
              </p:cNvPr>
              <p:cNvSpPr/>
              <p:nvPr/>
            </p:nvSpPr>
            <p:spPr>
              <a:xfrm>
                <a:off x="6504998" y="4580826"/>
                <a:ext cx="358766" cy="55406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テキスト ボックス 34">
                <a:extLst>
                  <a:ext uri="{FF2B5EF4-FFF2-40B4-BE49-F238E27FC236}">
                    <a16:creationId xmlns:a16="http://schemas.microsoft.com/office/drawing/2014/main" id="{47185857-F104-4ED2-AD17-9A42756DC8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6136" y="4869160"/>
                <a:ext cx="269626" cy="4616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t</a:t>
                </a:r>
                <a:endParaRPr kumimoji="1" lang="ja-JP" alt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Times New Roman" pitchFamily="18" charset="0"/>
                </a:endParaRPr>
              </a:p>
            </p:txBody>
          </p:sp>
        </p:grpSp>
        <p:grpSp>
          <p:nvGrpSpPr>
            <p:cNvPr id="16" name="グループ化 51">
              <a:extLst>
                <a:ext uri="{FF2B5EF4-FFF2-40B4-BE49-F238E27FC236}">
                  <a16:creationId xmlns:a16="http://schemas.microsoft.com/office/drawing/2014/main" id="{C15B5AA3-22D0-4B19-AE18-BF4FA425E3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88099" y="5120904"/>
              <a:ext cx="1407552" cy="1504972"/>
              <a:chOff x="1466850" y="2089150"/>
              <a:chExt cx="1330325" cy="1422400"/>
            </a:xfrm>
          </p:grpSpPr>
          <p:sp>
            <p:nvSpPr>
              <p:cNvPr id="17" name="二等辺三角形 16">
                <a:extLst>
                  <a:ext uri="{FF2B5EF4-FFF2-40B4-BE49-F238E27FC236}">
                    <a16:creationId xmlns:a16="http://schemas.microsoft.com/office/drawing/2014/main" id="{21EE9FED-F3DA-41D1-9488-8BBBB2F0740D}"/>
                  </a:ext>
                </a:extLst>
              </p:cNvPr>
              <p:cNvSpPr/>
              <p:nvPr/>
            </p:nvSpPr>
            <p:spPr>
              <a:xfrm rot="5400000">
                <a:off x="1215523" y="2737787"/>
                <a:ext cx="723231" cy="205549"/>
              </a:xfrm>
              <a:prstGeom prst="triangle">
                <a:avLst/>
              </a:prstGeom>
              <a:solidFill>
                <a:srgbClr val="FF0000">
                  <a:alpha val="22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8" name="グループ化 53">
                <a:extLst>
                  <a:ext uri="{FF2B5EF4-FFF2-40B4-BE49-F238E27FC236}">
                    <a16:creationId xmlns:a16="http://schemas.microsoft.com/office/drawing/2014/main" id="{A5266647-2E36-4B1A-9F7B-EF86125FC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6850" y="2089150"/>
                <a:ext cx="1330325" cy="1422400"/>
                <a:chOff x="1466850" y="2089150"/>
                <a:chExt cx="1330325" cy="1422400"/>
              </a:xfrm>
            </p:grpSpPr>
            <p:sp>
              <p:nvSpPr>
                <p:cNvPr id="19" name="二等辺三角形 18">
                  <a:extLst>
                    <a:ext uri="{FF2B5EF4-FFF2-40B4-BE49-F238E27FC236}">
                      <a16:creationId xmlns:a16="http://schemas.microsoft.com/office/drawing/2014/main" id="{38576BD1-813F-472F-A4A2-CDCD43D68D57}"/>
                    </a:ext>
                  </a:extLst>
                </p:cNvPr>
                <p:cNvSpPr/>
                <p:nvPr/>
              </p:nvSpPr>
              <p:spPr>
                <a:xfrm rot="1800000">
                  <a:off x="1505871" y="3200677"/>
                  <a:ext cx="724675" cy="205565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" name="二等辺三角形 19">
                  <a:extLst>
                    <a:ext uri="{FF2B5EF4-FFF2-40B4-BE49-F238E27FC236}">
                      <a16:creationId xmlns:a16="http://schemas.microsoft.com/office/drawing/2014/main" id="{FBD13719-2590-441C-A32F-3958458D9FE7}"/>
                    </a:ext>
                  </a:extLst>
                </p:cNvPr>
                <p:cNvSpPr/>
                <p:nvPr/>
              </p:nvSpPr>
              <p:spPr>
                <a:xfrm rot="8957959">
                  <a:off x="1481865" y="2310892"/>
                  <a:ext cx="721674" cy="205566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1" name="二等辺三角形 20">
                  <a:extLst>
                    <a:ext uri="{FF2B5EF4-FFF2-40B4-BE49-F238E27FC236}">
                      <a16:creationId xmlns:a16="http://schemas.microsoft.com/office/drawing/2014/main" id="{FC84B0B6-F242-4063-BB78-2CC8CA0006A6}"/>
                    </a:ext>
                  </a:extLst>
                </p:cNvPr>
                <p:cNvSpPr/>
                <p:nvPr/>
              </p:nvSpPr>
              <p:spPr>
                <a:xfrm rot="12580477">
                  <a:off x="2036999" y="2291386"/>
                  <a:ext cx="724675" cy="205565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2" name="二等辺三角形 21">
                  <a:extLst>
                    <a:ext uri="{FF2B5EF4-FFF2-40B4-BE49-F238E27FC236}">
                      <a16:creationId xmlns:a16="http://schemas.microsoft.com/office/drawing/2014/main" id="{4D3CCC15-1B05-4084-AF62-F28713D0AE72}"/>
                    </a:ext>
                  </a:extLst>
                </p:cNvPr>
                <p:cNvSpPr/>
                <p:nvPr/>
              </p:nvSpPr>
              <p:spPr>
                <a:xfrm rot="16200000">
                  <a:off x="2318288" y="2754293"/>
                  <a:ext cx="721730" cy="204049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3" name="二等辺三角形 22">
                  <a:extLst>
                    <a:ext uri="{FF2B5EF4-FFF2-40B4-BE49-F238E27FC236}">
                      <a16:creationId xmlns:a16="http://schemas.microsoft.com/office/drawing/2014/main" id="{D0D4F1AE-0D66-4B8B-9C50-0C19EA954246}"/>
                    </a:ext>
                  </a:extLst>
                </p:cNvPr>
                <p:cNvSpPr/>
                <p:nvPr/>
              </p:nvSpPr>
              <p:spPr>
                <a:xfrm rot="20162523">
                  <a:off x="2049002" y="3200677"/>
                  <a:ext cx="723174" cy="204065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4" name="二等辺三角形 23">
                  <a:extLst>
                    <a:ext uri="{FF2B5EF4-FFF2-40B4-BE49-F238E27FC236}">
                      <a16:creationId xmlns:a16="http://schemas.microsoft.com/office/drawing/2014/main" id="{AB32C043-825A-40AB-8F00-A8ED426254D7}"/>
                    </a:ext>
                  </a:extLst>
                </p:cNvPr>
                <p:cNvSpPr/>
                <p:nvPr/>
              </p:nvSpPr>
              <p:spPr>
                <a:xfrm>
                  <a:off x="1894465" y="2088821"/>
                  <a:ext cx="468113" cy="403630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5" name="二等辺三角形 24">
                  <a:extLst>
                    <a:ext uri="{FF2B5EF4-FFF2-40B4-BE49-F238E27FC236}">
                      <a16:creationId xmlns:a16="http://schemas.microsoft.com/office/drawing/2014/main" id="{9D15E14B-3993-4A18-A26D-982413FA2724}"/>
                    </a:ext>
                  </a:extLst>
                </p:cNvPr>
                <p:cNvSpPr/>
                <p:nvPr/>
              </p:nvSpPr>
              <p:spPr>
                <a:xfrm>
                  <a:off x="2320568" y="2818054"/>
                  <a:ext cx="469613" cy="402129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6" name="二等辺三角形 25">
                  <a:extLst>
                    <a:ext uri="{FF2B5EF4-FFF2-40B4-BE49-F238E27FC236}">
                      <a16:creationId xmlns:a16="http://schemas.microsoft.com/office/drawing/2014/main" id="{52AE5CE2-50F3-44F8-A6BC-F7535739193E}"/>
                    </a:ext>
                  </a:extLst>
                </p:cNvPr>
                <p:cNvSpPr/>
                <p:nvPr/>
              </p:nvSpPr>
              <p:spPr>
                <a:xfrm>
                  <a:off x="1466861" y="2812052"/>
                  <a:ext cx="468113" cy="403630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7" name="二等辺三角形 26">
                  <a:extLst>
                    <a:ext uri="{FF2B5EF4-FFF2-40B4-BE49-F238E27FC236}">
                      <a16:creationId xmlns:a16="http://schemas.microsoft.com/office/drawing/2014/main" id="{003C0025-56AC-40EC-B809-BE359B6E7FC2}"/>
                    </a:ext>
                  </a:extLst>
                </p:cNvPr>
                <p:cNvSpPr/>
                <p:nvPr/>
              </p:nvSpPr>
              <p:spPr>
                <a:xfrm rot="3600000">
                  <a:off x="1529111" y="2415189"/>
                  <a:ext cx="402129" cy="346584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8" name="二等辺三角形 27">
                  <a:extLst>
                    <a:ext uri="{FF2B5EF4-FFF2-40B4-BE49-F238E27FC236}">
                      <a16:creationId xmlns:a16="http://schemas.microsoft.com/office/drawing/2014/main" id="{F66EAC6D-3BCE-4EBE-802D-695B09135E82}"/>
                    </a:ext>
                  </a:extLst>
                </p:cNvPr>
                <p:cNvSpPr/>
                <p:nvPr/>
              </p:nvSpPr>
              <p:spPr>
                <a:xfrm rot="3600000">
                  <a:off x="1973969" y="3137670"/>
                  <a:ext cx="402129" cy="345083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9" name="二等辺三角形 28">
                  <a:extLst>
                    <a:ext uri="{FF2B5EF4-FFF2-40B4-BE49-F238E27FC236}">
                      <a16:creationId xmlns:a16="http://schemas.microsoft.com/office/drawing/2014/main" id="{C5975D48-6952-4C1B-8575-57D68EAAED3E}"/>
                    </a:ext>
                  </a:extLst>
                </p:cNvPr>
                <p:cNvSpPr/>
                <p:nvPr/>
              </p:nvSpPr>
              <p:spPr>
                <a:xfrm rot="3600000">
                  <a:off x="2423327" y="2400184"/>
                  <a:ext cx="402129" cy="346584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0" name="六角形 29">
                  <a:extLst>
                    <a:ext uri="{FF2B5EF4-FFF2-40B4-BE49-F238E27FC236}">
                      <a16:creationId xmlns:a16="http://schemas.microsoft.com/office/drawing/2014/main" id="{617E0999-51C0-4BE3-B503-E7CE42D00D39}"/>
                    </a:ext>
                  </a:extLst>
                </p:cNvPr>
                <p:cNvSpPr/>
                <p:nvPr/>
              </p:nvSpPr>
              <p:spPr>
                <a:xfrm>
                  <a:off x="1715921" y="2483448"/>
                  <a:ext cx="853706" cy="736735"/>
                </a:xfrm>
                <a:prstGeom prst="hexagon">
                  <a:avLst/>
                </a:prstGeom>
                <a:solidFill>
                  <a:srgbClr val="0000FF">
                    <a:alpha val="43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</p:grpSp>
      <p:sp>
        <p:nvSpPr>
          <p:cNvPr id="57" name="テキスト ボックス 36">
            <a:extLst>
              <a:ext uri="{FF2B5EF4-FFF2-40B4-BE49-F238E27FC236}">
                <a16:creationId xmlns:a16="http://schemas.microsoft.com/office/drawing/2014/main" id="{232922B4-1645-4A61-AD12-C4C90B30F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776" y="836712"/>
            <a:ext cx="16561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honeycomb</a:t>
            </a:r>
          </a:p>
        </p:txBody>
      </p:sp>
      <p:sp>
        <p:nvSpPr>
          <p:cNvPr id="64" name="テキスト ボックス 36">
            <a:extLst>
              <a:ext uri="{FF2B5EF4-FFF2-40B4-BE49-F238E27FC236}">
                <a16:creationId xmlns:a16="http://schemas.microsoft.com/office/drawing/2014/main" id="{ECF04854-CDF6-43F9-B34D-095BC113E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62" y="2865590"/>
            <a:ext cx="66251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this is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why honeycomb (eg graphene ) needed for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FTI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66" name="テキスト ボックス 36">
            <a:extLst>
              <a:ext uri="{FF2B5EF4-FFF2-40B4-BE49-F238E27FC236}">
                <a16:creationId xmlns:a16="http://schemas.microsoft.com/office/drawing/2014/main" id="{24C07D57-DD91-48F5-A16D-A0601BC3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700" y="1427235"/>
            <a:ext cx="37988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+                  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=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356797F6-DD37-4FE6-BFAA-0446E3B7E448}"/>
              </a:ext>
            </a:extLst>
          </p:cNvPr>
          <p:cNvSpPr/>
          <p:nvPr/>
        </p:nvSpPr>
        <p:spPr>
          <a:xfrm>
            <a:off x="11143078" y="368002"/>
            <a:ext cx="1177666" cy="8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0" name="テキスト ボックス 36">
            <a:extLst>
              <a:ext uri="{FF2B5EF4-FFF2-40B4-BE49-F238E27FC236}">
                <a16:creationId xmlns:a16="http://schemas.microsoft.com/office/drawing/2014/main" id="{6FBA8CE5-DF3E-42BA-9A07-884BDB61E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7892" y="292586"/>
            <a:ext cx="21428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Haldane's model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with imaginary </a:t>
            </a:r>
            <a:r>
              <a:rPr lang="en-US" altLang="ja-JP" sz="2000" i="1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</a:t>
            </a:r>
            <a:endParaRPr kumimoji="1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59" name="テキスト ボックス 36">
            <a:extLst>
              <a:ext uri="{FF2B5EF4-FFF2-40B4-BE49-F238E27FC236}">
                <a16:creationId xmlns:a16="http://schemas.microsoft.com/office/drawing/2014/main" id="{01E4BA90-6F1F-4555-91CE-3494C90D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55" y="-99392"/>
            <a:ext cx="3017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One-body problem</a:t>
            </a:r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04DFF630-3B65-35B7-7826-67D495AA494D}"/>
              </a:ext>
            </a:extLst>
          </p:cNvPr>
          <p:cNvCxnSpPr>
            <a:cxnSpLocks/>
          </p:cNvCxnSpPr>
          <p:nvPr/>
        </p:nvCxnSpPr>
        <p:spPr>
          <a:xfrm flipH="1">
            <a:off x="6240016" y="3308379"/>
            <a:ext cx="5951986" cy="0"/>
          </a:xfrm>
          <a:prstGeom prst="line">
            <a:avLst/>
          </a:prstGeom>
          <a:ln w="57150">
            <a:solidFill>
              <a:srgbClr val="C9A4E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5C13AC0-B2C6-5885-2246-CFFDE83BD959}"/>
              </a:ext>
            </a:extLst>
          </p:cNvPr>
          <p:cNvGrpSpPr/>
          <p:nvPr/>
        </p:nvGrpSpPr>
        <p:grpSpPr>
          <a:xfrm>
            <a:off x="861448" y="3170290"/>
            <a:ext cx="5194709" cy="3283046"/>
            <a:chOff x="677589" y="3170290"/>
            <a:chExt cx="5194709" cy="3283046"/>
          </a:xfrm>
        </p:grpSpPr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290367BC-574E-4CB1-90DA-0384BACF91C6}"/>
                </a:ext>
              </a:extLst>
            </p:cNvPr>
            <p:cNvGrpSpPr/>
            <p:nvPr/>
          </p:nvGrpSpPr>
          <p:grpSpPr>
            <a:xfrm>
              <a:off x="677589" y="3170290"/>
              <a:ext cx="5194709" cy="3283046"/>
              <a:chOff x="677589" y="2666234"/>
              <a:chExt cx="5194709" cy="3283046"/>
            </a:xfrm>
          </p:grpSpPr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7E31B48C-78E7-4F13-AF98-77EE2514EC15}"/>
                  </a:ext>
                </a:extLst>
              </p:cNvPr>
              <p:cNvGrpSpPr/>
              <p:nvPr/>
            </p:nvGrpSpPr>
            <p:grpSpPr>
              <a:xfrm>
                <a:off x="992825" y="4563900"/>
                <a:ext cx="1154671" cy="1169356"/>
                <a:chOff x="5178079" y="5434223"/>
                <a:chExt cx="1154671" cy="1169356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1067CFB8-E632-4BF3-B4F3-E5AB49397CF1}"/>
                    </a:ext>
                  </a:extLst>
                </p:cNvPr>
                <p:cNvGrpSpPr/>
                <p:nvPr/>
              </p:nvGrpSpPr>
              <p:grpSpPr>
                <a:xfrm rot="5400000">
                  <a:off x="5155896" y="5730869"/>
                  <a:ext cx="1169356" cy="576064"/>
                  <a:chOff x="1652588" y="5733256"/>
                  <a:chExt cx="1701056" cy="576064"/>
                </a:xfrm>
              </p:grpSpPr>
              <p:cxnSp>
                <p:nvCxnSpPr>
                  <p:cNvPr id="54" name="直線コネクタ 53">
                    <a:extLst>
                      <a:ext uri="{FF2B5EF4-FFF2-40B4-BE49-F238E27FC236}">
                        <a16:creationId xmlns:a16="http://schemas.microsoft.com/office/drawing/2014/main" id="{53FA9F9A-FF92-4631-B211-D2B58B4EE5E6}"/>
                      </a:ext>
                    </a:extLst>
                  </p:cNvPr>
                  <p:cNvCxnSpPr/>
                  <p:nvPr/>
                </p:nvCxnSpPr>
                <p:spPr>
                  <a:xfrm>
                    <a:off x="1652588" y="5733256"/>
                    <a:ext cx="1701056" cy="0"/>
                  </a:xfrm>
                  <a:prstGeom prst="line">
                    <a:avLst/>
                  </a:prstGeom>
                  <a:ln w="28575">
                    <a:solidFill>
                      <a:srgbClr val="FFF0C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コネクタ 54">
                    <a:extLst>
                      <a:ext uri="{FF2B5EF4-FFF2-40B4-BE49-F238E27FC236}">
                        <a16:creationId xmlns:a16="http://schemas.microsoft.com/office/drawing/2014/main" id="{AE95102A-D78F-4949-86E7-2C0C36307E8C}"/>
                      </a:ext>
                    </a:extLst>
                  </p:cNvPr>
                  <p:cNvCxnSpPr/>
                  <p:nvPr/>
                </p:nvCxnSpPr>
                <p:spPr>
                  <a:xfrm>
                    <a:off x="1652588" y="6309320"/>
                    <a:ext cx="1701056" cy="0"/>
                  </a:xfrm>
                  <a:prstGeom prst="line">
                    <a:avLst/>
                  </a:prstGeom>
                  <a:ln w="28575">
                    <a:solidFill>
                      <a:srgbClr val="FFF0C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グループ化 40">
                  <a:extLst>
                    <a:ext uri="{FF2B5EF4-FFF2-40B4-BE49-F238E27FC236}">
                      <a16:creationId xmlns:a16="http://schemas.microsoft.com/office/drawing/2014/main" id="{A5AC4E9B-745F-490C-B245-FFF41975DFF7}"/>
                    </a:ext>
                  </a:extLst>
                </p:cNvPr>
                <p:cNvGrpSpPr/>
                <p:nvPr/>
              </p:nvGrpSpPr>
              <p:grpSpPr>
                <a:xfrm>
                  <a:off x="5178079" y="5733256"/>
                  <a:ext cx="1154671" cy="576064"/>
                  <a:chOff x="1652588" y="5733256"/>
                  <a:chExt cx="1701056" cy="576064"/>
                </a:xfrm>
              </p:grpSpPr>
              <p:cxnSp>
                <p:nvCxnSpPr>
                  <p:cNvPr id="52" name="直線コネクタ 51">
                    <a:extLst>
                      <a:ext uri="{FF2B5EF4-FFF2-40B4-BE49-F238E27FC236}">
                        <a16:creationId xmlns:a16="http://schemas.microsoft.com/office/drawing/2014/main" id="{C7ADA4B4-1569-4F24-B971-01F409916A75}"/>
                      </a:ext>
                    </a:extLst>
                  </p:cNvPr>
                  <p:cNvCxnSpPr/>
                  <p:nvPr/>
                </p:nvCxnSpPr>
                <p:spPr>
                  <a:xfrm>
                    <a:off x="1652588" y="5733256"/>
                    <a:ext cx="1701056" cy="0"/>
                  </a:xfrm>
                  <a:prstGeom prst="line">
                    <a:avLst/>
                  </a:prstGeom>
                  <a:ln w="28575">
                    <a:solidFill>
                      <a:srgbClr val="FFF0C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コネクタ 52">
                    <a:extLst>
                      <a:ext uri="{FF2B5EF4-FFF2-40B4-BE49-F238E27FC236}">
                        <a16:creationId xmlns:a16="http://schemas.microsoft.com/office/drawing/2014/main" id="{ADB326C6-4959-44D2-BC3C-813A4B498839}"/>
                      </a:ext>
                    </a:extLst>
                  </p:cNvPr>
                  <p:cNvCxnSpPr/>
                  <p:nvPr/>
                </p:nvCxnSpPr>
                <p:spPr>
                  <a:xfrm>
                    <a:off x="1652588" y="6309320"/>
                    <a:ext cx="1701056" cy="0"/>
                  </a:xfrm>
                  <a:prstGeom prst="line">
                    <a:avLst/>
                  </a:prstGeom>
                  <a:ln w="28575">
                    <a:solidFill>
                      <a:srgbClr val="FFF0C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6" name="Picture 33" descr="3D animation">
                <a:extLst>
                  <a:ext uri="{FF2B5EF4-FFF2-40B4-BE49-F238E27FC236}">
                    <a16:creationId xmlns:a16="http://schemas.microsoft.com/office/drawing/2014/main" id="{B18E33F1-F19C-4C79-B1CB-CC889D24D8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4831713">
                <a:off x="323624" y="3020199"/>
                <a:ext cx="2370335" cy="1662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0"/>
              </a:effectLst>
            </p:spPr>
          </p:pic>
          <p:sp>
            <p:nvSpPr>
              <p:cNvPr id="58" name="テキスト ボックス 36">
                <a:extLst>
                  <a:ext uri="{FF2B5EF4-FFF2-40B4-BE49-F238E27FC236}">
                    <a16:creationId xmlns:a16="http://schemas.microsoft.com/office/drawing/2014/main" id="{6BA8B564-2D4B-4DB2-ADA0-69DE33E28C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3669" y="2942230"/>
                <a:ext cx="165618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FFF8F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square</a:t>
                </a:r>
              </a:p>
            </p:txBody>
          </p:sp>
          <p:pic>
            <p:nvPicPr>
              <p:cNvPr id="60" name="図 59">
                <a:extLst>
                  <a:ext uri="{FF2B5EF4-FFF2-40B4-BE49-F238E27FC236}">
                    <a16:creationId xmlns:a16="http://schemas.microsoft.com/office/drawing/2014/main" id="{E1467BA5-BCDA-4F87-BB8E-CF0D2879A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1821" y="3235263"/>
                <a:ext cx="2840477" cy="2714017"/>
              </a:xfrm>
              <a:prstGeom prst="rect">
                <a:avLst/>
              </a:prstGeom>
            </p:spPr>
          </p:pic>
        </p:grpSp>
        <p:sp>
          <p:nvSpPr>
            <p:cNvPr id="63" name="テキスト ボックス 36">
              <a:extLst>
                <a:ext uri="{FF2B5EF4-FFF2-40B4-BE49-F238E27FC236}">
                  <a16:creationId xmlns:a16="http://schemas.microsoft.com/office/drawing/2014/main" id="{02230AD9-6EB3-6306-2F54-DDD449EE0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47647">
              <a:off x="4125736" y="5286644"/>
              <a:ext cx="1343377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cancellation</a:t>
              </a:r>
            </a:p>
          </p:txBody>
        </p:sp>
      </p:grp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6E1DAC34-0027-D420-91EA-6EEA890BF010}"/>
              </a:ext>
            </a:extLst>
          </p:cNvPr>
          <p:cNvCxnSpPr>
            <a:cxnSpLocks/>
          </p:cNvCxnSpPr>
          <p:nvPr/>
        </p:nvCxnSpPr>
        <p:spPr>
          <a:xfrm flipV="1">
            <a:off x="6168008" y="3284984"/>
            <a:ext cx="0" cy="3492261"/>
          </a:xfrm>
          <a:prstGeom prst="line">
            <a:avLst/>
          </a:prstGeom>
          <a:ln w="57150">
            <a:solidFill>
              <a:srgbClr val="C9A4E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33" descr="3D animation">
            <a:extLst>
              <a:ext uri="{FF2B5EF4-FFF2-40B4-BE49-F238E27FC236}">
                <a16:creationId xmlns:a16="http://schemas.microsoft.com/office/drawing/2014/main" id="{BA717938-A90C-A0D0-3AC3-5EF08DFB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31713">
            <a:off x="425853" y="264701"/>
            <a:ext cx="2370335" cy="166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B1A2899-5218-BE68-C393-5D3CC0C5E0C5}"/>
              </a:ext>
            </a:extLst>
          </p:cNvPr>
          <p:cNvGrpSpPr/>
          <p:nvPr/>
        </p:nvGrpSpPr>
        <p:grpSpPr>
          <a:xfrm>
            <a:off x="6243859" y="3284984"/>
            <a:ext cx="6116837" cy="3168353"/>
            <a:chOff x="6243859" y="3284984"/>
            <a:chExt cx="6116837" cy="3168353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7230D34-BFB6-C832-8479-DD53539F8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925" y="3739319"/>
              <a:ext cx="2955427" cy="2714018"/>
            </a:xfrm>
            <a:prstGeom prst="rect">
              <a:avLst/>
            </a:prstGeom>
          </p:spPr>
        </p:pic>
        <p:sp>
          <p:nvSpPr>
            <p:cNvPr id="71" name="テキスト ボックス 36">
              <a:extLst>
                <a:ext uri="{FF2B5EF4-FFF2-40B4-BE49-F238E27FC236}">
                  <a16:creationId xmlns:a16="http://schemas.microsoft.com/office/drawing/2014/main" id="{BC03B581-E643-13C0-9E16-4A58FCC45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47647">
              <a:off x="7405111" y="4953142"/>
              <a:ext cx="1658967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no cancellation</a:t>
              </a:r>
            </a:p>
          </p:txBody>
        </p:sp>
        <p:sp>
          <p:nvSpPr>
            <p:cNvPr id="65" name="テキスト ボックス 36">
              <a:extLst>
                <a:ext uri="{FF2B5EF4-FFF2-40B4-BE49-F238E27FC236}">
                  <a16:creationId xmlns:a16="http://schemas.microsoft.com/office/drawing/2014/main" id="{975FA764-46C6-48AC-91E3-73B94366D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3859" y="3284984"/>
              <a:ext cx="611683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S</a:t>
              </a:r>
              <a:r>
                <a:rPr kumimoji="1" lang="en-US" altLang="ja-JP" sz="2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trongly</a:t>
              </a:r>
              <a:r>
                <a:rPr kumimoji="1" lang="en-US" altLang="ja-JP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-correlated case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  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                                square lattice already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                                  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accommodates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 topology</a:t>
              </a:r>
            </a:p>
          </p:txBody>
        </p:sp>
        <p:sp>
          <p:nvSpPr>
            <p:cNvPr id="5" name="矢印: 右 4">
              <a:extLst>
                <a:ext uri="{FF2B5EF4-FFF2-40B4-BE49-F238E27FC236}">
                  <a16:creationId xmlns:a16="http://schemas.microsoft.com/office/drawing/2014/main" id="{766BC15A-8CFF-DCD5-60A2-2E730A2D7018}"/>
                </a:ext>
              </a:extLst>
            </p:cNvPr>
            <p:cNvSpPr/>
            <p:nvPr/>
          </p:nvSpPr>
          <p:spPr>
            <a:xfrm>
              <a:off x="8904312" y="3741861"/>
              <a:ext cx="323476" cy="26320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sp>
        <p:nvSpPr>
          <p:cNvPr id="2" name="爆発: 8 pt 1">
            <a:extLst>
              <a:ext uri="{FF2B5EF4-FFF2-40B4-BE49-F238E27FC236}">
                <a16:creationId xmlns:a16="http://schemas.microsoft.com/office/drawing/2014/main" id="{0DC49A4A-4D5F-69EC-849B-6A4BADCBD34E}"/>
              </a:ext>
            </a:extLst>
          </p:cNvPr>
          <p:cNvSpPr/>
          <p:nvPr/>
        </p:nvSpPr>
        <p:spPr>
          <a:xfrm>
            <a:off x="8407604" y="5547968"/>
            <a:ext cx="432048" cy="501827"/>
          </a:xfrm>
          <a:prstGeom prst="irregularSeal1">
            <a:avLst/>
          </a:prstGeom>
          <a:noFill/>
          <a:ln>
            <a:solidFill>
              <a:srgbClr val="EBE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ボックス 36">
            <a:extLst>
              <a:ext uri="{FF2B5EF4-FFF2-40B4-BE49-F238E27FC236}">
                <a16:creationId xmlns:a16="http://schemas.microsoft.com/office/drawing/2014/main" id="{C4FA29A8-6FAB-42EC-8ECE-81E5A0EBA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695" y="6430436"/>
            <a:ext cx="43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7" name="Group 50">
            <a:extLst>
              <a:ext uri="{FF2B5EF4-FFF2-40B4-BE49-F238E27FC236}">
                <a16:creationId xmlns:a16="http://schemas.microsoft.com/office/drawing/2014/main" id="{F1B373FC-FC16-7BD3-AFC8-F92761BC020C}"/>
              </a:ext>
            </a:extLst>
          </p:cNvPr>
          <p:cNvGrpSpPr>
            <a:grpSpLocks/>
          </p:cNvGrpSpPr>
          <p:nvPr/>
        </p:nvGrpSpPr>
        <p:grpSpPr bwMode="auto">
          <a:xfrm rot="9981582">
            <a:off x="8549568" y="5546452"/>
            <a:ext cx="258667" cy="686536"/>
            <a:chOff x="496" y="1168"/>
            <a:chExt cx="290" cy="768"/>
          </a:xfrm>
        </p:grpSpPr>
        <p:sp>
          <p:nvSpPr>
            <p:cNvPr id="8" name="Rectangle 51">
              <a:extLst>
                <a:ext uri="{FF2B5EF4-FFF2-40B4-BE49-F238E27FC236}">
                  <a16:creationId xmlns:a16="http://schemas.microsoft.com/office/drawing/2014/main" id="{79F32059-E48F-B6C3-665D-EF6B7526D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1560"/>
              <a:ext cx="135" cy="376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ja-JP" altLang="en-US" sz="1600" kern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2" name="AutoShape 52">
              <a:extLst>
                <a:ext uri="{FF2B5EF4-FFF2-40B4-BE49-F238E27FC236}">
                  <a16:creationId xmlns:a16="http://schemas.microsoft.com/office/drawing/2014/main" id="{CA254D75-A943-C44F-5408-FD2C38A4B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ja-JP" altLang="en-US" sz="1600" kern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4" name="Group 53">
            <a:extLst>
              <a:ext uri="{FF2B5EF4-FFF2-40B4-BE49-F238E27FC236}">
                <a16:creationId xmlns:a16="http://schemas.microsoft.com/office/drawing/2014/main" id="{295977D9-0416-BEAE-7DF5-CD12B8D5FDF6}"/>
              </a:ext>
            </a:extLst>
          </p:cNvPr>
          <p:cNvGrpSpPr>
            <a:grpSpLocks/>
          </p:cNvGrpSpPr>
          <p:nvPr/>
        </p:nvGrpSpPr>
        <p:grpSpPr bwMode="auto">
          <a:xfrm rot="9981582">
            <a:off x="6993961" y="5325475"/>
            <a:ext cx="284632" cy="659155"/>
            <a:chOff x="1376" y="1552"/>
            <a:chExt cx="290" cy="768"/>
          </a:xfrm>
        </p:grpSpPr>
        <p:sp>
          <p:nvSpPr>
            <p:cNvPr id="34" name="Rectangle 54">
              <a:extLst>
                <a:ext uri="{FF2B5EF4-FFF2-40B4-BE49-F238E27FC236}">
                  <a16:creationId xmlns:a16="http://schemas.microsoft.com/office/drawing/2014/main" id="{87A5BD59-32FF-1DEF-527A-3D348B32048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7" y="1552"/>
              <a:ext cx="135" cy="376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ja-JP" altLang="en-US" sz="1600" kern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5" name="AutoShape 55">
              <a:extLst>
                <a:ext uri="{FF2B5EF4-FFF2-40B4-BE49-F238E27FC236}">
                  <a16:creationId xmlns:a16="http://schemas.microsoft.com/office/drawing/2014/main" id="{A953EC4A-C59E-AAF2-9890-BCF393C3F0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ja-JP" altLang="en-US" sz="1600" kern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6" name="Group 53">
            <a:extLst>
              <a:ext uri="{FF2B5EF4-FFF2-40B4-BE49-F238E27FC236}">
                <a16:creationId xmlns:a16="http://schemas.microsoft.com/office/drawing/2014/main" id="{B99F8199-7684-5BA7-CABA-989D6509A512}"/>
              </a:ext>
            </a:extLst>
          </p:cNvPr>
          <p:cNvGrpSpPr>
            <a:grpSpLocks/>
          </p:cNvGrpSpPr>
          <p:nvPr/>
        </p:nvGrpSpPr>
        <p:grpSpPr bwMode="auto">
          <a:xfrm rot="9981582">
            <a:off x="7013130" y="5325474"/>
            <a:ext cx="284632" cy="659155"/>
            <a:chOff x="1376" y="1552"/>
            <a:chExt cx="290" cy="768"/>
          </a:xfrm>
        </p:grpSpPr>
        <p:sp>
          <p:nvSpPr>
            <p:cNvPr id="37" name="Rectangle 54">
              <a:extLst>
                <a:ext uri="{FF2B5EF4-FFF2-40B4-BE49-F238E27FC236}">
                  <a16:creationId xmlns:a16="http://schemas.microsoft.com/office/drawing/2014/main" id="{6B4F9CE6-8356-C4A2-8C08-72813346466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7" y="1552"/>
              <a:ext cx="135" cy="376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ja-JP" altLang="en-US" sz="1600" kern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40" name="AutoShape 55">
              <a:extLst>
                <a:ext uri="{FF2B5EF4-FFF2-40B4-BE49-F238E27FC236}">
                  <a16:creationId xmlns:a16="http://schemas.microsoft.com/office/drawing/2014/main" id="{CFDE4DD5-769F-F364-D660-6642AA9D075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ja-JP" altLang="en-US" sz="1600" kern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487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00195 -0.2252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10963 0.006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00508 -0.219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9745A52E-3B5C-4662-B04D-7ACAE942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3350" y="-459431"/>
            <a:ext cx="12601400" cy="7460704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3" name="テキスト ボックス 36">
            <a:extLst>
              <a:ext uri="{FF2B5EF4-FFF2-40B4-BE49-F238E27FC236}">
                <a16:creationId xmlns:a16="http://schemas.microsoft.com/office/drawing/2014/main" id="{C3234ABC-F986-4CFA-ADA0-D0B78D6F8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300" y="476672"/>
            <a:ext cx="7826100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Floquet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Hamiltonian in 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Bogoliubov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-de 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Gennes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form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CE9C0C1-E78C-4C21-ACB5-8DB31531FC75}"/>
              </a:ext>
            </a:extLst>
          </p:cNvPr>
          <p:cNvGrpSpPr/>
          <p:nvPr/>
        </p:nvGrpSpPr>
        <p:grpSpPr>
          <a:xfrm>
            <a:off x="191121" y="1857420"/>
            <a:ext cx="1532894" cy="1169356"/>
            <a:chOff x="4799856" y="5434223"/>
            <a:chExt cx="1532894" cy="1169356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55310DCD-7AE9-41BB-8777-A0D4E501BD25}"/>
                </a:ext>
              </a:extLst>
            </p:cNvPr>
            <p:cNvGrpSpPr/>
            <p:nvPr/>
          </p:nvGrpSpPr>
          <p:grpSpPr>
            <a:xfrm rot="5400000">
              <a:off x="5155896" y="5730869"/>
              <a:ext cx="1169356" cy="576064"/>
              <a:chOff x="1652588" y="5733256"/>
              <a:chExt cx="1701056" cy="576064"/>
            </a:xfrm>
          </p:grpSpPr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A9296591-809C-4D93-A85A-C3F1995A75A6}"/>
                  </a:ext>
                </a:extLst>
              </p:cNvPr>
              <p:cNvCxnSpPr/>
              <p:nvPr/>
            </p:nvCxnSpPr>
            <p:spPr>
              <a:xfrm>
                <a:off x="1652588" y="5733256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B85299C4-343C-4941-A521-229BDAB6625E}"/>
                  </a:ext>
                </a:extLst>
              </p:cNvPr>
              <p:cNvCxnSpPr/>
              <p:nvPr/>
            </p:nvCxnSpPr>
            <p:spPr>
              <a:xfrm>
                <a:off x="1652588" y="6309320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5FE2CC5A-D0C9-4BA3-A043-64B7B43C3700}"/>
                </a:ext>
              </a:extLst>
            </p:cNvPr>
            <p:cNvGrpSpPr/>
            <p:nvPr/>
          </p:nvGrpSpPr>
          <p:grpSpPr>
            <a:xfrm>
              <a:off x="4799856" y="5479531"/>
              <a:ext cx="1532894" cy="1124048"/>
              <a:chOff x="4799856" y="5479531"/>
              <a:chExt cx="1532894" cy="1124048"/>
            </a:xfrm>
          </p:grpSpPr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C0262EDC-1708-4172-89BA-0CB69BB92963}"/>
                  </a:ext>
                </a:extLst>
              </p:cNvPr>
              <p:cNvGrpSpPr/>
              <p:nvPr/>
            </p:nvGrpSpPr>
            <p:grpSpPr>
              <a:xfrm>
                <a:off x="5178079" y="5733256"/>
                <a:ext cx="1154671" cy="576064"/>
                <a:chOff x="1652588" y="5733256"/>
                <a:chExt cx="1701056" cy="576064"/>
              </a:xfrm>
            </p:grpSpPr>
            <p:cxnSp>
              <p:nvCxnSpPr>
                <p:cNvPr id="37" name="直線コネクタ 36">
                  <a:extLst>
                    <a:ext uri="{FF2B5EF4-FFF2-40B4-BE49-F238E27FC236}">
                      <a16:creationId xmlns:a16="http://schemas.microsoft.com/office/drawing/2014/main" id="{4021BF08-5FED-4E5D-8C7D-72E9C3E6E75D}"/>
                    </a:ext>
                  </a:extLst>
                </p:cNvPr>
                <p:cNvCxnSpPr/>
                <p:nvPr/>
              </p:nvCxnSpPr>
              <p:spPr>
                <a:xfrm>
                  <a:off x="1652588" y="5733256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>
                  <a:extLst>
                    <a:ext uri="{FF2B5EF4-FFF2-40B4-BE49-F238E27FC236}">
                      <a16:creationId xmlns:a16="http://schemas.microsoft.com/office/drawing/2014/main" id="{7E6F15E0-D624-418A-906A-3B38F8E9D036}"/>
                    </a:ext>
                  </a:extLst>
                </p:cNvPr>
                <p:cNvCxnSpPr/>
                <p:nvPr/>
              </p:nvCxnSpPr>
              <p:spPr>
                <a:xfrm>
                  <a:off x="1652588" y="6309320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87055C81-2D5C-4FFF-A130-2139F8D63D1B}"/>
                  </a:ext>
                </a:extLst>
              </p:cNvPr>
              <p:cNvGrpSpPr/>
              <p:nvPr/>
            </p:nvGrpSpPr>
            <p:grpSpPr>
              <a:xfrm>
                <a:off x="5181012" y="5505335"/>
                <a:ext cx="1116279" cy="1098244"/>
                <a:chOff x="1655521" y="5505335"/>
                <a:chExt cx="1116279" cy="1098244"/>
              </a:xfrm>
            </p:grpSpPr>
            <p:cxnSp>
              <p:nvCxnSpPr>
                <p:cNvPr id="34" name="直線コネクタ 33">
                  <a:extLst>
                    <a:ext uri="{FF2B5EF4-FFF2-40B4-BE49-F238E27FC236}">
                      <a16:creationId xmlns:a16="http://schemas.microsoft.com/office/drawing/2014/main" id="{DAA8561A-7C2A-4040-A1DF-CD11EF443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73555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B7A73C2A-885A-4BFB-88AE-0C682F7D2A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67745" y="6147874"/>
                  <a:ext cx="385958" cy="385959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5">
                  <a:extLst>
                    <a:ext uri="{FF2B5EF4-FFF2-40B4-BE49-F238E27FC236}">
                      <a16:creationId xmlns:a16="http://schemas.microsoft.com/office/drawing/2014/main" id="{E2131C3F-61BD-4341-B88E-457CA2728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1" y="5505335"/>
                  <a:ext cx="457590" cy="457591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4BAFC2E2-C7FD-4CD8-BB88-75D64F75423C}"/>
                  </a:ext>
                </a:extLst>
              </p:cNvPr>
              <p:cNvGrpSpPr/>
              <p:nvPr/>
            </p:nvGrpSpPr>
            <p:grpSpPr>
              <a:xfrm rot="5400000">
                <a:off x="5187973" y="5489425"/>
                <a:ext cx="1098245" cy="1078458"/>
                <a:chOff x="1652589" y="5388523"/>
                <a:chExt cx="1098245" cy="1215056"/>
              </a:xfrm>
            </p:grpSpPr>
            <p:cxnSp>
              <p:nvCxnSpPr>
                <p:cNvPr id="31" name="直線コネクタ 30">
                  <a:extLst>
                    <a:ext uri="{FF2B5EF4-FFF2-40B4-BE49-F238E27FC236}">
                      <a16:creationId xmlns:a16="http://schemas.microsoft.com/office/drawing/2014/main" id="{39A006FF-475E-4A31-9045-A5A2CCFD0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2589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コネクタ 31">
                  <a:extLst>
                    <a:ext uri="{FF2B5EF4-FFF2-40B4-BE49-F238E27FC236}">
                      <a16:creationId xmlns:a16="http://schemas.microsoft.com/office/drawing/2014/main" id="{A89B57A2-6631-4FF0-A0CC-0E1FE651DB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267745" y="6157152"/>
                  <a:ext cx="376680" cy="376680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コネクタ 32">
                  <a:extLst>
                    <a:ext uri="{FF2B5EF4-FFF2-40B4-BE49-F238E27FC236}">
                      <a16:creationId xmlns:a16="http://schemas.microsoft.com/office/drawing/2014/main" id="{6A4197BA-AEB7-4BF8-A53D-0AC76F74DF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0" y="5388523"/>
                  <a:ext cx="574403" cy="574403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テキスト ボックス 3">
                <a:extLst>
                  <a:ext uri="{FF2B5EF4-FFF2-40B4-BE49-F238E27FC236}">
                    <a16:creationId xmlns:a16="http://schemas.microsoft.com/office/drawing/2014/main" id="{99D09170-BFA1-4AF0-B1E3-4FE2864F52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88409" y="5529171"/>
                <a:ext cx="300082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0C1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0C1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  <p:sp>
            <p:nvSpPr>
              <p:cNvPr id="30" name="テキスト ボックス 3">
                <a:extLst>
                  <a:ext uri="{FF2B5EF4-FFF2-40B4-BE49-F238E27FC236}">
                    <a16:creationId xmlns:a16="http://schemas.microsoft.com/office/drawing/2014/main" id="{E2FDEA9D-61A6-46CC-84A7-20E2CDFFB2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9856" y="5933584"/>
                <a:ext cx="377026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FF97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t'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7FF97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</p:grpSp>
      </p:grpSp>
      <p:pic>
        <p:nvPicPr>
          <p:cNvPr id="41" name="Picture 33" descr="3D animation">
            <a:extLst>
              <a:ext uri="{FF2B5EF4-FFF2-40B4-BE49-F238E27FC236}">
                <a16:creationId xmlns:a16="http://schemas.microsoft.com/office/drawing/2014/main" id="{D3956FA8-A693-43BD-8E26-AAEA028B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31713">
            <a:off x="-155301" y="87164"/>
            <a:ext cx="2370335" cy="166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EABBAD9-7997-4A74-91C1-D76A337DF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1787953"/>
            <a:ext cx="6330476" cy="2085037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720472" y="3717032"/>
            <a:ext cx="11584598" cy="3168352"/>
            <a:chOff x="288424" y="3820544"/>
            <a:chExt cx="11584598" cy="3168352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C7E1F55-E825-4559-8588-E99F85289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0828" y="4716925"/>
              <a:ext cx="4671636" cy="507786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7C474A9-19C0-4BE4-B372-4331F6BB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4726" y="5408248"/>
              <a:ext cx="4671634" cy="799764"/>
            </a:xfrm>
            <a:prstGeom prst="rect">
              <a:avLst/>
            </a:prstGeom>
          </p:spPr>
        </p:pic>
        <p:sp>
          <p:nvSpPr>
            <p:cNvPr id="55" name="テキスト ボックス 36">
              <a:extLst>
                <a:ext uri="{FF2B5EF4-FFF2-40B4-BE49-F238E27FC236}">
                  <a16:creationId xmlns:a16="http://schemas.microsoft.com/office/drawing/2014/main" id="{22C6DC34-45F8-4BAB-9B59-508AD0ADE3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4300" y="5671785"/>
              <a:ext cx="2437542" cy="400110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chiral spin-coupling</a:t>
              </a: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26381A0C-8EDB-7DBE-254B-BD5229A38697}"/>
                </a:ext>
              </a:extLst>
            </p:cNvPr>
            <p:cNvGrpSpPr/>
            <p:nvPr/>
          </p:nvGrpSpPr>
          <p:grpSpPr>
            <a:xfrm>
              <a:off x="341968" y="3820544"/>
              <a:ext cx="1758640" cy="1642313"/>
              <a:chOff x="10094907" y="3641307"/>
              <a:chExt cx="1758640" cy="1642313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BB999274-558A-D4D3-8980-A92521903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94907" y="4069622"/>
                <a:ext cx="446982" cy="750152"/>
              </a:xfrm>
              <a:prstGeom prst="rect">
                <a:avLst/>
              </a:prstGeom>
            </p:spPr>
          </p:pic>
          <p:pic>
            <p:nvPicPr>
              <p:cNvPr id="2" name="図 1">
                <a:extLst>
                  <a:ext uri="{FF2B5EF4-FFF2-40B4-BE49-F238E27FC236}">
                    <a16:creationId xmlns:a16="http://schemas.microsoft.com/office/drawing/2014/main" id="{B2ACDEDA-854D-4D0E-826C-8C8D1403E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05396" y="3641307"/>
                <a:ext cx="1748151" cy="1642313"/>
              </a:xfrm>
              <a:prstGeom prst="rect">
                <a:avLst/>
              </a:prstGeom>
            </p:spPr>
          </p:pic>
        </p:grp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AA38307-D060-4437-9094-EAADB2776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424" y="5517643"/>
              <a:ext cx="1865728" cy="1353417"/>
            </a:xfrm>
            <a:prstGeom prst="rect">
              <a:avLst/>
            </a:prstGeom>
          </p:spPr>
        </p:pic>
        <p:sp>
          <p:nvSpPr>
            <p:cNvPr id="44" name="テキスト ボックス 36">
              <a:extLst>
                <a:ext uri="{FF2B5EF4-FFF2-40B4-BE49-F238E27FC236}">
                  <a16:creationId xmlns:a16="http://schemas.microsoft.com/office/drawing/2014/main" id="{D5F0EDD4-16CA-0AC5-8D02-F4A04C352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1090" y="6096344"/>
              <a:ext cx="2791932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CCFF"/>
                  </a:solidFill>
                  <a:effectLst/>
                  <a:uLnTx/>
                  <a:uFillTx/>
                  <a:latin typeface="+mn-lt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dx</a:t>
              </a:r>
              <a:r>
                <a:rPr kumimoji="1" lang="en-US" altLang="ja-JP" sz="28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33CCFF"/>
                  </a:solidFill>
                  <a:effectLst/>
                  <a:uLnTx/>
                  <a:uFillTx/>
                  <a:latin typeface="+mn-lt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2</a:t>
              </a:r>
              <a:r>
                <a:rPr kumimoji="1" lang="en-US" altLang="ja-JP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CCFF"/>
                  </a:solidFill>
                  <a:effectLst/>
                  <a:uLnTx/>
                  <a:uFillTx/>
                  <a:latin typeface="+mn-lt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-y</a:t>
              </a:r>
              <a:r>
                <a:rPr kumimoji="1" lang="en-US" altLang="ja-JP" sz="28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33CCFF"/>
                  </a:solidFill>
                  <a:effectLst/>
                  <a:uLnTx/>
                  <a:uFillTx/>
                  <a:latin typeface="+mn-lt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2</a:t>
              </a:r>
              <a:r>
                <a:rPr kumimoji="1" lang="en-US" altLang="ja-JP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n-lt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 + </a:t>
              </a:r>
              <a:r>
                <a:rPr kumimoji="1" lang="en-US" altLang="ja-JP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n-lt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i</a:t>
              </a:r>
              <a:r>
                <a:rPr kumimoji="1" lang="en-US" altLang="ja-JP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dxy</a:t>
              </a:r>
              <a:endParaRPr lang="en-US" altLang="ja-JP" sz="2800" b="1" i="1" dirty="0">
                <a:solidFill>
                  <a:srgbClr val="FFC000"/>
                </a:solidFill>
                <a:latin typeface="+mn-lt"/>
                <a:ea typeface="HGS創英角ﾎﾟｯﾌﾟ体" panose="040B0A00000000000000" pitchFamily="50" charset="-128"/>
                <a:sym typeface="Wingdings" panose="05000000000000000000" pitchFamily="2" charset="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pairing interaction 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54" name="テキスト ボックス 36">
              <a:extLst>
                <a:ext uri="{FF2B5EF4-FFF2-40B4-BE49-F238E27FC236}">
                  <a16:creationId xmlns:a16="http://schemas.microsoft.com/office/drawing/2014/main" id="{E21C68B5-D7F5-4B36-A2A9-4461DBD0C2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884" y="4712455"/>
              <a:ext cx="3386355" cy="400110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two-step correlated hopping</a:t>
              </a:r>
            </a:p>
          </p:txBody>
        </p:sp>
      </p:grpSp>
      <p:sp>
        <p:nvSpPr>
          <p:cNvPr id="42" name="テキスト ボックス 36">
            <a:extLst>
              <a:ext uri="{FF2B5EF4-FFF2-40B4-BE49-F238E27FC236}">
                <a16:creationId xmlns:a16="http://schemas.microsoft.com/office/drawing/2014/main" id="{A89F0E40-1594-8E8B-5DE2-29CE0A9A9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980728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Mean-field </a:t>
            </a:r>
            <a:r>
              <a:rPr lang="en-US" altLang="ja-JP" sz="2000" dirty="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analysis for </a:t>
            </a:r>
            <a:r>
              <a:rPr lang="en-US" altLang="ja-JP" sz="2000" i="1" dirty="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 </a:t>
            </a:r>
            <a:r>
              <a:rPr lang="en-US" altLang="ja-JP" sz="2000" baseline="-25000" dirty="0" err="1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Floquet</a:t>
            </a:r>
            <a:r>
              <a:rPr lang="en-US" altLang="ja-JP" sz="2000" dirty="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with </a:t>
            </a:r>
            <a:r>
              <a:rPr lang="en-US" altLang="ja-JP" sz="2000" err="1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Gutzwiller</a:t>
            </a: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projection</a:t>
            </a:r>
            <a:endParaRPr lang="en-US" altLang="ja-JP" sz="2000" dirty="0">
              <a:solidFill>
                <a:srgbClr val="FFEBAB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            (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&amp; Aoki, Comm Phys </a:t>
            </a:r>
            <a:r>
              <a:rPr lang="en-US" altLang="ja-JP" sz="18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30CCDE4-3C1E-A0AF-F334-CB8D8435BCA9}"/>
              </a:ext>
            </a:extLst>
          </p:cNvPr>
          <p:cNvGrpSpPr/>
          <p:nvPr/>
        </p:nvGrpSpPr>
        <p:grpSpPr>
          <a:xfrm>
            <a:off x="2972556" y="2109336"/>
            <a:ext cx="8940157" cy="2418948"/>
            <a:chOff x="2972556" y="2109336"/>
            <a:chExt cx="8940157" cy="2418948"/>
          </a:xfrm>
        </p:grpSpPr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E75A3EB4-F6D9-CBA7-4628-88559DD4A2F8}"/>
                </a:ext>
              </a:extLst>
            </p:cNvPr>
            <p:cNvGrpSpPr/>
            <p:nvPr/>
          </p:nvGrpSpPr>
          <p:grpSpPr>
            <a:xfrm>
              <a:off x="2972556" y="2109336"/>
              <a:ext cx="8940157" cy="2418948"/>
              <a:chOff x="2972556" y="2109336"/>
              <a:chExt cx="8940157" cy="2418948"/>
            </a:xfrm>
          </p:grpSpPr>
          <p:sp>
            <p:nvSpPr>
              <p:cNvPr id="66" name="テキスト ボックス 36">
                <a:extLst>
                  <a:ext uri="{FF2B5EF4-FFF2-40B4-BE49-F238E27FC236}">
                    <a16:creationId xmlns:a16="http://schemas.microsoft.com/office/drawing/2014/main" id="{356717D3-22A0-4E3E-A43F-00F1536D59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2556" y="4005064"/>
                <a:ext cx="672384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acquires a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B9B9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</a:t>
                </a:r>
                <a:r>
                  <a:rPr kumimoji="1" lang="en-US" altLang="ja-JP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d</a:t>
                </a:r>
                <a:r>
                  <a:rPr kumimoji="1" lang="en-US" altLang="ja-JP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xy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B9B9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component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  <a:sym typeface="Symbol" panose="05050102010706020507" pitchFamily="18" charset="2"/>
                  </a:rPr>
                  <a:t>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</a:t>
                </a:r>
                <a:r>
                  <a:rPr kumimoji="1" lang="en-US" altLang="ja-JP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i</a:t>
                </a:r>
                <a:r>
                  <a:rPr kumimoji="1" lang="en-US" altLang="ja-JP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7D7D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anose="020B0900000000000000" pitchFamily="50" charset="-128"/>
                  </a:rPr>
                  <a:t>gd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7D7D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sin(</a:t>
                </a:r>
                <a:r>
                  <a:rPr kumimoji="1" lang="en-US" altLang="ja-JP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7D7D"/>
                    </a:solidFill>
                    <a:effectLst/>
                    <a:uLnTx/>
                    <a:uFillTx/>
                    <a:latin typeface="Times New Roman"/>
                    <a:ea typeface="HGS創英角ｺﾞｼｯｸUB" panose="020B0900000000000000" pitchFamily="50" charset="-128"/>
                    <a:cs typeface="+mn-cs"/>
                  </a:rPr>
                  <a:t>k</a:t>
                </a:r>
                <a:r>
                  <a:rPr kumimoji="1" lang="en-US" altLang="ja-JP" sz="20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7D7D"/>
                    </a:solidFill>
                    <a:effectLst/>
                    <a:uLnTx/>
                    <a:uFillTx/>
                    <a:latin typeface="Times New Roman"/>
                    <a:ea typeface="HGS創英角ｺﾞｼｯｸUB" panose="020B0900000000000000" pitchFamily="50" charset="-128"/>
                    <a:cs typeface="+mn-cs"/>
                  </a:rPr>
                  <a:t>x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7D7D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)sin(</a:t>
                </a:r>
                <a:r>
                  <a:rPr kumimoji="1" lang="en-US" altLang="ja-JP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7D7D"/>
                    </a:solidFill>
                    <a:effectLst/>
                    <a:uLnTx/>
                    <a:uFillTx/>
                    <a:latin typeface="Times New Roman"/>
                    <a:ea typeface="HGS創英角ｺﾞｼｯｸUB" panose="020B0900000000000000" pitchFamily="50" charset="-128"/>
                    <a:cs typeface="+mn-cs"/>
                  </a:rPr>
                  <a:t>k</a:t>
                </a:r>
                <a:r>
                  <a:rPr kumimoji="1" lang="en-US" altLang="ja-JP" sz="20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7D7D"/>
                    </a:solidFill>
                    <a:effectLst/>
                    <a:uLnTx/>
                    <a:uFillTx/>
                    <a:latin typeface="Times New Roman"/>
                    <a:ea typeface="HGS創英角ｺﾞｼｯｸUB" panose="020B0900000000000000" pitchFamily="50" charset="-128"/>
                    <a:cs typeface="+mn-cs"/>
                  </a:rPr>
                  <a:t>y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7D7D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)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involving </a:t>
                </a:r>
              </a:p>
            </p:txBody>
          </p: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F0ADFAAA-42B2-88F2-B63D-AA2F304E64FF}"/>
                  </a:ext>
                </a:extLst>
              </p:cNvPr>
              <p:cNvGrpSpPr/>
              <p:nvPr/>
            </p:nvGrpSpPr>
            <p:grpSpPr>
              <a:xfrm>
                <a:off x="3719736" y="2922030"/>
                <a:ext cx="2041403" cy="1227050"/>
                <a:chOff x="3935760" y="3066046"/>
                <a:chExt cx="2041403" cy="1227050"/>
              </a:xfrm>
            </p:grpSpPr>
            <p:cxnSp>
              <p:nvCxnSpPr>
                <p:cNvPr id="50" name="直線矢印コネクタ 49">
                  <a:extLst>
                    <a:ext uri="{FF2B5EF4-FFF2-40B4-BE49-F238E27FC236}">
                      <a16:creationId xmlns:a16="http://schemas.microsoft.com/office/drawing/2014/main" id="{376AF8BD-BE6F-489A-AFEB-6F79743D92DA}"/>
                    </a:ext>
                  </a:extLst>
                </p:cNvPr>
                <p:cNvCxnSpPr>
                  <a:cxnSpLocks/>
                  <a:stCxn id="5" idx="3"/>
                </p:cNvCxnSpPr>
                <p:nvPr/>
              </p:nvCxnSpPr>
              <p:spPr bwMode="auto">
                <a:xfrm flipH="1">
                  <a:off x="3935760" y="3716697"/>
                  <a:ext cx="1125305" cy="576399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円/楕円 3">
                  <a:extLst>
                    <a:ext uri="{FF2B5EF4-FFF2-40B4-BE49-F238E27FC236}">
                      <a16:creationId xmlns:a16="http://schemas.microsoft.com/office/drawing/2014/main" id="{46E5907A-6041-4048-98A7-3738ED5FA182}"/>
                    </a:ext>
                  </a:extLst>
                </p:cNvPr>
                <p:cNvSpPr/>
                <p:nvPr/>
              </p:nvSpPr>
              <p:spPr bwMode="auto">
                <a:xfrm>
                  <a:off x="5509494" y="3066046"/>
                  <a:ext cx="467669" cy="421560"/>
                </a:xfrm>
                <a:prstGeom prst="ellipse">
                  <a:avLst/>
                </a:prstGeom>
                <a:noFill/>
                <a:ln w="28575">
                  <a:solidFill>
                    <a:srgbClr val="C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</p:grpSp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904FA164-EBFF-176B-4932-AD3E55ED79C7}"/>
                  </a:ext>
                </a:extLst>
              </p:cNvPr>
              <p:cNvGrpSpPr/>
              <p:nvPr/>
            </p:nvGrpSpPr>
            <p:grpSpPr>
              <a:xfrm>
                <a:off x="8400256" y="2109336"/>
                <a:ext cx="3512457" cy="1391672"/>
                <a:chOff x="8400256" y="2109336"/>
                <a:chExt cx="3512457" cy="1391672"/>
              </a:xfrm>
            </p:grpSpPr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E22450EC-054B-0BC5-9D1D-29CC1EFC0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00256" y="2109336"/>
                  <a:ext cx="2758243" cy="710457"/>
                </a:xfrm>
                <a:prstGeom prst="rect">
                  <a:avLst/>
                </a:prstGeom>
              </p:spPr>
            </p:pic>
            <p:pic>
              <p:nvPicPr>
                <p:cNvPr id="19" name="図 18">
                  <a:extLst>
                    <a:ext uri="{FF2B5EF4-FFF2-40B4-BE49-F238E27FC236}">
                      <a16:creationId xmlns:a16="http://schemas.microsoft.com/office/drawing/2014/main" id="{CC15C41D-06F4-E7AA-9824-AABFC22D80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61928" y="2707684"/>
                  <a:ext cx="3050785" cy="376124"/>
                </a:xfrm>
                <a:prstGeom prst="rect">
                  <a:avLst/>
                </a:prstGeom>
              </p:spPr>
            </p:pic>
            <p:sp>
              <p:nvSpPr>
                <p:cNvPr id="20" name="テキスト ボックス 36">
                  <a:extLst>
                    <a:ext uri="{FF2B5EF4-FFF2-40B4-BE49-F238E27FC236}">
                      <a16:creationId xmlns:a16="http://schemas.microsoft.com/office/drawing/2014/main" id="{684692D4-4D51-805C-1E59-2948FC14817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53769" y="3126547"/>
                  <a:ext cx="2420755" cy="3744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 lvl="0" eaLnBrk="1" hangingPunct="1">
                    <a:lnSpc>
                      <a:spcPts val="22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kumimoji="1" lang="en-US" altLang="ja-JP" sz="2000" i="1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f </a:t>
                  </a:r>
                  <a:r>
                    <a:rPr kumimoji="1" lang="en-US" altLang="ja-JP" sz="200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: </a:t>
                  </a:r>
                  <a:r>
                    <a:rPr kumimoji="1" lang="en-US" altLang="ja-JP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dx</a:t>
                  </a:r>
                  <a:r>
                    <a:rPr kumimoji="1" lang="en-US" altLang="ja-JP" sz="2000" b="1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2</a:t>
                  </a:r>
                  <a:r>
                    <a:rPr kumimoji="1" lang="en-US" altLang="ja-JP" sz="2000" b="1" u="none" strike="noStrike" kern="1200" cap="none" spc="0" normalizeH="0" baseline="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-</a:t>
                  </a:r>
                  <a:r>
                    <a:rPr kumimoji="1" lang="en-US" altLang="ja-JP" sz="2000" b="1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y</a:t>
                  </a:r>
                  <a:r>
                    <a:rPr kumimoji="1" lang="en-US" altLang="ja-JP" sz="2000" b="1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2</a:t>
                  </a:r>
                  <a:r>
                    <a:rPr kumimoji="1" lang="en-US" altLang="ja-JP" sz="200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, </a:t>
                  </a:r>
                  <a:r>
                    <a:rPr lang="en-US" altLang="ja-JP" sz="2000" i="1">
                      <a:solidFill>
                        <a:srgbClr val="000000"/>
                      </a:solidFill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g</a:t>
                  </a:r>
                  <a:r>
                    <a:rPr lang="en-US" altLang="ja-JP" sz="2000">
                      <a:solidFill>
                        <a:srgbClr val="000000"/>
                      </a:solidFill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: </a:t>
                  </a:r>
                  <a:r>
                    <a:rPr lang="en-US" altLang="ja-JP" sz="2000" b="1" i="1">
                      <a:solidFill>
                        <a:srgbClr val="C00000"/>
                      </a:solidFill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dxy</a:t>
                  </a:r>
                  <a:r>
                    <a:rPr kumimoji="1" lang="en-US" altLang="ja-JP" sz="200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 </a:t>
                  </a:r>
                  <a:endParaRPr kumimoji="1" lang="en-US" altLang="ja-JP" sz="2000" u="sng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</a:endParaRPr>
                </a:p>
              </p:txBody>
            </p:sp>
            <p:sp>
              <p:nvSpPr>
                <p:cNvPr id="21" name="テキスト ボックス 36">
                  <a:extLst>
                    <a:ext uri="{FF2B5EF4-FFF2-40B4-BE49-F238E27FC236}">
                      <a16:creationId xmlns:a16="http://schemas.microsoft.com/office/drawing/2014/main" id="{99756FA3-783A-1C64-C001-36056151FD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405347" y="2717151"/>
                  <a:ext cx="463633" cy="37446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 lvl="0" eaLnBrk="1" hangingPunct="1">
                    <a:lnSpc>
                      <a:spcPts val="22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ja-JP" altLang="en-US" sz="2000" b="1"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∝ </a:t>
                  </a:r>
                  <a:r>
                    <a:rPr kumimoji="1" lang="en-US" altLang="ja-JP" sz="200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 </a:t>
                  </a:r>
                  <a:endParaRPr kumimoji="1" lang="en-US" altLang="ja-JP" sz="2000" u="sng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</a:endParaRPr>
                </a:p>
              </p:txBody>
            </p:sp>
          </p:grpSp>
        </p:grpSp>
        <p:sp>
          <p:nvSpPr>
            <p:cNvPr id="5" name="円/楕円 3">
              <a:extLst>
                <a:ext uri="{FF2B5EF4-FFF2-40B4-BE49-F238E27FC236}">
                  <a16:creationId xmlns:a16="http://schemas.microsoft.com/office/drawing/2014/main" id="{AD03D614-9857-C962-4ED0-C68E365D349F}"/>
                </a:ext>
              </a:extLst>
            </p:cNvPr>
            <p:cNvSpPr/>
            <p:nvPr/>
          </p:nvSpPr>
          <p:spPr bwMode="auto">
            <a:xfrm>
              <a:off x="4776552" y="3212857"/>
              <a:ext cx="467669" cy="42156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sp>
        <p:nvSpPr>
          <p:cNvPr id="11" name="右中かっこ 10"/>
          <p:cNvSpPr/>
          <p:nvPr/>
        </p:nvSpPr>
        <p:spPr>
          <a:xfrm>
            <a:off x="10909104" y="4663999"/>
            <a:ext cx="371472" cy="1452110"/>
          </a:xfrm>
          <a:prstGeom prst="rightBrace">
            <a:avLst/>
          </a:prstGeom>
          <a:ln w="38100">
            <a:solidFill>
              <a:srgbClr val="FFE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7196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37DC4CD-E9EB-9454-56D7-E1644D8F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2712" y="-13434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37C707-F470-4D31-B702-C953ECC5A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184" y="636675"/>
            <a:ext cx="5146049" cy="5888669"/>
          </a:xfrm>
          <a:prstGeom prst="rect">
            <a:avLst/>
          </a:prstGeom>
        </p:spPr>
      </p:pic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2F688900-945C-4102-942F-3865A864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240" y="44624"/>
            <a:ext cx="4383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Gap function</a:t>
            </a:r>
            <a:r>
              <a:rPr kumimoji="1" lang="en-US" altLang="ja-JP" sz="2400" b="0" i="0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2800" b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(</a:t>
            </a:r>
            <a:r>
              <a:rPr kumimoji="1" lang="en-US" altLang="ja-JP" sz="28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dx</a:t>
            </a:r>
            <a:r>
              <a:rPr kumimoji="1" lang="en-US" altLang="ja-JP" sz="2800" b="1" i="1" u="none" strike="noStrike" kern="1200" cap="none" spc="0" normalizeH="0" baseline="3000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2</a:t>
            </a:r>
            <a:r>
              <a:rPr kumimoji="1" lang="en-US" altLang="ja-JP" sz="28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-y</a:t>
            </a:r>
            <a:r>
              <a:rPr kumimoji="1" lang="en-US" altLang="ja-JP" sz="2800" b="1" i="1" u="none" strike="noStrike" kern="1200" cap="none" spc="0" normalizeH="0" baseline="3000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2</a:t>
            </a:r>
            <a:r>
              <a:rPr kumimoji="1" lang="en-US" altLang="ja-JP" sz="28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+ idxy</a:t>
            </a:r>
            <a:r>
              <a:rPr kumimoji="1" lang="en-US" altLang="ja-JP" sz="2800" b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)</a:t>
            </a:r>
            <a:r>
              <a:rPr kumimoji="1" lang="en-US" altLang="ja-JP" sz="2400" b="0" i="0" u="sng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sp>
        <p:nvSpPr>
          <p:cNvPr id="9" name="テキスト ボックス 36">
            <a:extLst>
              <a:ext uri="{FF2B5EF4-FFF2-40B4-BE49-F238E27FC236}">
                <a16:creationId xmlns:a16="http://schemas.microsoft.com/office/drawing/2014/main" id="{AAF8F55D-7EAF-48CF-AEB9-764FF0FE3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348" y="1636794"/>
            <a:ext cx="4608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amplitude             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phase</a:t>
            </a:r>
          </a:p>
        </p:txBody>
      </p:sp>
      <p:sp>
        <p:nvSpPr>
          <p:cNvPr id="10" name="テキスト ボックス 36">
            <a:extLst>
              <a:ext uri="{FF2B5EF4-FFF2-40B4-BE49-F238E27FC236}">
                <a16:creationId xmlns:a16="http://schemas.microsoft.com/office/drawing/2014/main" id="{F919E363-A764-4F52-A134-968712818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128" y="1924826"/>
            <a:ext cx="6865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=</a:t>
            </a:r>
          </a:p>
        </p:txBody>
      </p:sp>
      <p:sp>
        <p:nvSpPr>
          <p:cNvPr id="12" name="テキスト ボックス 36">
            <a:extLst>
              <a:ext uri="{FF2B5EF4-FFF2-40B4-BE49-F238E27FC236}">
                <a16:creationId xmlns:a16="http://schemas.microsoft.com/office/drawing/2014/main" id="{1B93B591-F433-C789-6B6E-B11BC6E5D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325" y="119044"/>
            <a:ext cx="4383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18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2A32338-0F92-3BB0-C493-3C220C7DB574}"/>
              </a:ext>
            </a:extLst>
          </p:cNvPr>
          <p:cNvGrpSpPr/>
          <p:nvPr/>
        </p:nvGrpSpPr>
        <p:grpSpPr>
          <a:xfrm>
            <a:off x="7110722" y="3500484"/>
            <a:ext cx="3809212" cy="3000956"/>
            <a:chOff x="7734114" y="3500484"/>
            <a:chExt cx="3809212" cy="3000956"/>
          </a:xfrm>
        </p:grpSpPr>
        <p:sp>
          <p:nvSpPr>
            <p:cNvPr id="2" name="テキスト ボックス 36">
              <a:extLst>
                <a:ext uri="{FF2B5EF4-FFF2-40B4-BE49-F238E27FC236}">
                  <a16:creationId xmlns:a16="http://schemas.microsoft.com/office/drawing/2014/main" id="{FA6C4A12-D7AF-AE13-C56D-9A964C5DF7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6208" y="3500484"/>
              <a:ext cx="3747118" cy="656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w</a:t>
              </a:r>
              <a:r>
                <a:rPr kumimoji="1" lang="en-US" altLang="ja-JP" sz="2400" b="1" i="1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 = </a:t>
              </a:r>
              <a:r>
                <a:rPr kumimoji="1" lang="en-US" altLang="ja-JP" sz="2400" b="1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1.7</a:t>
              </a:r>
              <a:r>
                <a:rPr kumimoji="1" lang="en-US" altLang="ja-JP" sz="2400" b="1" i="1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t</a:t>
              </a:r>
              <a:r>
                <a:rPr kumimoji="1" lang="en-US" altLang="ja-JP" sz="2400" b="1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0</a:t>
              </a:r>
              <a:r>
                <a:rPr kumimoji="1" lang="en-US" altLang="ja-JP" sz="2400" b="1" i="1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 = </a:t>
              </a:r>
            </a:p>
            <a:p>
              <a:pPr lvl="0" eaLnBrk="1" hangingPunct="1">
                <a:lnSpc>
                  <a:spcPts val="2200"/>
                </a:lnSpc>
                <a:spcBef>
                  <a:spcPct val="0"/>
                </a:spcBef>
                <a:buNone/>
                <a:defRPr/>
              </a:pPr>
              <a:r>
                <a:rPr lang="en-US" altLang="ja-JP" sz="2000" b="1">
                  <a:solidFill>
                    <a:srgbClr val="FFC000"/>
                  </a:solidFill>
                  <a:latin typeface="Times New Roman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slightly red-detuned from </a:t>
              </a:r>
              <a:r>
                <a:rPr lang="en-US" altLang="ja-JP" sz="2400" b="1" i="1">
                  <a:solidFill>
                    <a:srgbClr val="FFC000"/>
                  </a:solidFill>
                  <a:latin typeface="Times New Roman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U</a:t>
              </a:r>
              <a:r>
                <a:rPr kumimoji="1" lang="en-US" altLang="ja-JP" sz="2400" b="1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/6</a:t>
              </a:r>
              <a:endParaRPr kumimoji="1" lang="en-US" altLang="ja-JP" sz="2400" b="0" i="1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0BF10FB-849B-F597-8228-59C30ECFA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4114" y="4157074"/>
              <a:ext cx="3809212" cy="2344366"/>
            </a:xfrm>
            <a:prstGeom prst="rect">
              <a:avLst/>
            </a:prstGeom>
          </p:spPr>
        </p:pic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FE56DA5E-DBC5-9370-3C84-1109CA3B5135}"/>
                </a:ext>
              </a:extLst>
            </p:cNvPr>
            <p:cNvCxnSpPr>
              <a:cxnSpLocks/>
            </p:cNvCxnSpPr>
            <p:nvPr/>
          </p:nvCxnSpPr>
          <p:spPr>
            <a:xfrm>
              <a:off x="8317862" y="5422889"/>
              <a:ext cx="2504912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36">
            <a:extLst>
              <a:ext uri="{FF2B5EF4-FFF2-40B4-BE49-F238E27FC236}">
                <a16:creationId xmlns:a16="http://schemas.microsoft.com/office/drawing/2014/main" id="{DAAB2B0D-CA46-E237-E074-A6BF25B5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377" y="3270438"/>
            <a:ext cx="3548484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lvl="0" eaLnBrk="1" hangingPunct="1">
              <a:lnSpc>
                <a:spcPts val="2200"/>
              </a:lnSpc>
              <a:spcBef>
                <a:spcPct val="0"/>
              </a:spcBef>
              <a:buNone/>
              <a:defRPr/>
            </a:pPr>
            <a:r>
              <a:rPr kumimoji="1" lang="en-US" altLang="ja-JP" sz="20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U = </a:t>
            </a:r>
            <a:r>
              <a:rPr kumimoji="1" lang="en-US" altLang="ja-JP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12</a:t>
            </a:r>
            <a:r>
              <a:rPr kumimoji="1" lang="en-US" altLang="ja-JP" sz="20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t</a:t>
            </a:r>
            <a:r>
              <a:rPr kumimoji="1" lang="en-US" altLang="ja-JP" sz="200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0</a:t>
            </a:r>
            <a:r>
              <a:rPr lang="en-US" altLang="ja-JP" sz="2000" i="1"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 </a:t>
            </a:r>
            <a:r>
              <a:rPr kumimoji="1" lang="en-US" altLang="ja-JP" sz="20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, </a:t>
            </a:r>
            <a:r>
              <a:rPr lang="en-US" altLang="ja-JP" sz="2000" i="1">
                <a:solidFill>
                  <a:srgbClr val="000000"/>
                </a:solidFill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t'</a:t>
            </a:r>
            <a:r>
              <a:rPr kumimoji="1" lang="en-US" altLang="ja-JP" sz="20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= </a:t>
            </a:r>
            <a:r>
              <a:rPr kumimoji="1" lang="en-US" altLang="ja-JP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-0.2</a:t>
            </a:r>
            <a:r>
              <a:rPr lang="en-US" altLang="ja-JP" sz="2000" i="1">
                <a:solidFill>
                  <a:srgbClr val="000000"/>
                </a:solidFill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t</a:t>
            </a:r>
            <a:r>
              <a:rPr lang="en-US" altLang="ja-JP" sz="2000" baseline="-25000">
                <a:solidFill>
                  <a:srgbClr val="000000"/>
                </a:solidFill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0</a:t>
            </a:r>
            <a:r>
              <a:rPr kumimoji="1" lang="en-US" altLang="ja-JP" sz="20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,</a:t>
            </a:r>
            <a:r>
              <a:rPr kumimoji="1" lang="en-US" altLang="ja-JP" sz="2000" i="1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 </a:t>
            </a:r>
            <a:r>
              <a:rPr lang="en-US" altLang="ja-JP" sz="2000">
                <a:latin typeface="Times New Roman"/>
                <a:ea typeface="HGS創英角ﾎﾟｯﾌﾟ体" panose="040B0A00000000000000" pitchFamily="50" charset="-128"/>
                <a:sym typeface="Wingdings" panose="05000000000000000000" pitchFamily="2" charset="2"/>
              </a:rPr>
              <a:t>doping=0.2</a:t>
            </a:r>
            <a:endParaRPr kumimoji="1" lang="en-US" altLang="ja-JP" sz="2000" i="1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51416B5-1C19-726D-0032-C59474044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158" y="871652"/>
            <a:ext cx="3809212" cy="246168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63B69D7-1496-CE07-7D0E-B0E665C774EE}"/>
              </a:ext>
            </a:extLst>
          </p:cNvPr>
          <p:cNvSpPr/>
          <p:nvPr/>
        </p:nvSpPr>
        <p:spPr>
          <a:xfrm>
            <a:off x="4248472" y="3731836"/>
            <a:ext cx="221084" cy="196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36">
            <a:extLst>
              <a:ext uri="{FF2B5EF4-FFF2-40B4-BE49-F238E27FC236}">
                <a16:creationId xmlns:a16="http://schemas.microsoft.com/office/drawing/2014/main" id="{AE5D5787-A898-494B-BBCA-D0A735B9140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280903" y="4595907"/>
            <a:ext cx="19670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topological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gap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D2027AA-D118-94FE-3683-B01688DB27E5}"/>
              </a:ext>
            </a:extLst>
          </p:cNvPr>
          <p:cNvSpPr/>
          <p:nvPr/>
        </p:nvSpPr>
        <p:spPr>
          <a:xfrm>
            <a:off x="1715382" y="3629964"/>
            <a:ext cx="4956682" cy="280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533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7DF20BA-0145-E739-2A28-2CCB90A5C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08" y="-99392"/>
            <a:ext cx="12288688" cy="7056784"/>
          </a:xfrm>
          <a:prstGeom prst="rect">
            <a:avLst/>
          </a:prstGeom>
        </p:spPr>
      </p:pic>
      <p:sp>
        <p:nvSpPr>
          <p:cNvPr id="54" name="テキスト ボックス 36">
            <a:extLst>
              <a:ext uri="{FF2B5EF4-FFF2-40B4-BE49-F238E27FC236}">
                <a16:creationId xmlns:a16="http://schemas.microsoft.com/office/drawing/2014/main" id="{E21C68B5-D7F5-4B36-A2A9-4461DBD0C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956732"/>
            <a:ext cx="38525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u="sng" dirty="0">
                <a:solidFill>
                  <a:srgbClr val="FFB9B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</a:t>
            </a:r>
            <a:r>
              <a:rPr kumimoji="1" lang="en-US" altLang="ja-JP" sz="2200" b="0" i="0" u="sng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wo-step correlated hopping</a:t>
            </a:r>
          </a:p>
        </p:txBody>
      </p:sp>
      <p:sp>
        <p:nvSpPr>
          <p:cNvPr id="55" name="テキスト ボックス 36">
            <a:extLst>
              <a:ext uri="{FF2B5EF4-FFF2-40B4-BE49-F238E27FC236}">
                <a16:creationId xmlns:a16="http://schemas.microsoft.com/office/drawing/2014/main" id="{22C6DC34-45F8-4BAB-9B59-508AD0ADE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923" y="613212"/>
            <a:ext cx="33863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u="sng" dirty="0">
                <a:solidFill>
                  <a:srgbClr val="FFB9B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</a:t>
            </a:r>
            <a:r>
              <a:rPr kumimoji="1" lang="en-US" altLang="ja-JP" sz="2200" b="0" i="0" u="sng" strike="noStrike" kern="1200" cap="none" spc="0" normalizeH="0" baseline="0" noProof="0" dirty="0" err="1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hiral</a:t>
            </a:r>
            <a:r>
              <a:rPr kumimoji="1" lang="en-US" altLang="ja-JP" sz="2200" b="0" i="0" u="sng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spin-coupling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D92997-DEBB-4E62-8101-40B59A8FE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23" y="1635534"/>
            <a:ext cx="11439728" cy="4114800"/>
          </a:xfrm>
          <a:prstGeom prst="rect">
            <a:avLst/>
          </a:prstGeom>
        </p:spPr>
      </p:pic>
      <p:sp>
        <p:nvSpPr>
          <p:cNvPr id="44" name="円/楕円 3">
            <a:extLst>
              <a:ext uri="{FF2B5EF4-FFF2-40B4-BE49-F238E27FC236}">
                <a16:creationId xmlns:a16="http://schemas.microsoft.com/office/drawing/2014/main" id="{421AC63E-1CDD-4842-99D9-6E0F305363EE}"/>
              </a:ext>
            </a:extLst>
          </p:cNvPr>
          <p:cNvSpPr/>
          <p:nvPr/>
        </p:nvSpPr>
        <p:spPr bwMode="auto">
          <a:xfrm>
            <a:off x="2467025" y="5319249"/>
            <a:ext cx="467669" cy="421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EDF43A43-06CC-4002-AD55-CED077244827}"/>
              </a:ext>
            </a:extLst>
          </p:cNvPr>
          <p:cNvCxnSpPr>
            <a:cxnSpLocks/>
          </p:cNvCxnSpPr>
          <p:nvPr/>
        </p:nvCxnSpPr>
        <p:spPr bwMode="auto">
          <a:xfrm>
            <a:off x="2827065" y="5740809"/>
            <a:ext cx="576064" cy="40207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36">
            <a:extLst>
              <a:ext uri="{FF2B5EF4-FFF2-40B4-BE49-F238E27FC236}">
                <a16:creationId xmlns:a16="http://schemas.microsoft.com/office/drawing/2014/main" id="{6CC89B0F-7F46-4AA5-8930-B855EA3DA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4011" y="5907609"/>
            <a:ext cx="3386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laser field intensity</a:t>
            </a:r>
          </a:p>
        </p:txBody>
      </p:sp>
      <p:sp>
        <p:nvSpPr>
          <p:cNvPr id="47" name="円/楕円 3">
            <a:extLst>
              <a:ext uri="{FF2B5EF4-FFF2-40B4-BE49-F238E27FC236}">
                <a16:creationId xmlns:a16="http://schemas.microsoft.com/office/drawing/2014/main" id="{A397CA72-0D31-47BA-8BDA-E66D80D6EF56}"/>
              </a:ext>
            </a:extLst>
          </p:cNvPr>
          <p:cNvSpPr/>
          <p:nvPr/>
        </p:nvSpPr>
        <p:spPr bwMode="auto">
          <a:xfrm>
            <a:off x="737267" y="3525946"/>
            <a:ext cx="467669" cy="421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489A9D63-0E16-4DFE-ABB9-D0AD3867D16E}"/>
              </a:ext>
            </a:extLst>
          </p:cNvPr>
          <p:cNvCxnSpPr>
            <a:cxnSpLocks/>
          </p:cNvCxnSpPr>
          <p:nvPr/>
        </p:nvCxnSpPr>
        <p:spPr bwMode="auto">
          <a:xfrm>
            <a:off x="953291" y="3947506"/>
            <a:ext cx="0" cy="209872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36">
            <a:extLst>
              <a:ext uri="{FF2B5EF4-FFF2-40B4-BE49-F238E27FC236}">
                <a16:creationId xmlns:a16="http://schemas.microsoft.com/office/drawing/2014/main" id="{A68E13A5-4AC0-4BD4-B79C-063A7A9A7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1" y="6051583"/>
            <a:ext cx="2131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laser frequency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A600AAA-8096-4834-BFEE-C3D83065E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240" y="116632"/>
            <a:ext cx="1563728" cy="14711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DF6BD81-5858-45AA-A8FE-6163AF62A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352" y="-27384"/>
            <a:ext cx="1865538" cy="13534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7C474A9-19C0-4BE4-B372-4331F6BB9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0976" y="1124744"/>
            <a:ext cx="4351847" cy="74501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2149C8-AF5E-5D9E-529E-34BF936EAF7D}"/>
              </a:ext>
            </a:extLst>
          </p:cNvPr>
          <p:cNvSpPr txBox="1"/>
          <p:nvPr/>
        </p:nvSpPr>
        <p:spPr>
          <a:xfrm>
            <a:off x="4790118" y="5374978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(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t'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= -0.2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= 12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d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= 0.2)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1613167-CB82-A341-E56F-BF598B8CB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2685" y="483056"/>
            <a:ext cx="361896" cy="607355"/>
          </a:xfrm>
          <a:prstGeom prst="rect">
            <a:avLst/>
          </a:prstGeom>
        </p:spPr>
      </p:pic>
      <p:sp>
        <p:nvSpPr>
          <p:cNvPr id="20" name="テキスト ボックス 36">
            <a:extLst>
              <a:ext uri="{FF2B5EF4-FFF2-40B4-BE49-F238E27FC236}">
                <a16:creationId xmlns:a16="http://schemas.microsoft.com/office/drawing/2014/main" id="{E1A7C31B-F0F2-AA96-F954-87269047A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176" y="6107664"/>
            <a:ext cx="43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86C1226-42C6-FF3B-F40E-FAE2FA044848}"/>
              </a:ext>
            </a:extLst>
          </p:cNvPr>
          <p:cNvGrpSpPr/>
          <p:nvPr/>
        </p:nvGrpSpPr>
        <p:grpSpPr>
          <a:xfrm>
            <a:off x="1055441" y="4705552"/>
            <a:ext cx="4050334" cy="1416540"/>
            <a:chOff x="1055441" y="4705552"/>
            <a:chExt cx="4050334" cy="1416540"/>
          </a:xfrm>
        </p:grpSpPr>
        <p:sp>
          <p:nvSpPr>
            <p:cNvPr id="22" name="テキスト ボックス 36">
              <a:extLst>
                <a:ext uri="{FF2B5EF4-FFF2-40B4-BE49-F238E27FC236}">
                  <a16:creationId xmlns:a16="http://schemas.microsoft.com/office/drawing/2014/main" id="{59750CC3-879F-3AE7-751B-59DE4C350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441" y="5260318"/>
              <a:ext cx="4050334" cy="861774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lvl="0" eaLnBrk="1" hangingPunct="1">
                <a:spcBef>
                  <a:spcPct val="0"/>
                </a:spcBef>
                <a:buNone/>
                <a:defRPr/>
              </a:pPr>
              <a:r>
                <a:rPr lang="en-US" altLang="ja-JP" sz="200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Large </a:t>
              </a:r>
              <a:r>
                <a:rPr lang="en-US" altLang="ja-JP" sz="2600" b="1" dirty="0">
                  <a:solidFill>
                    <a:srgbClr val="000000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g</a:t>
              </a:r>
              <a:r>
                <a:rPr lang="en-US" altLang="ja-JP" sz="2000" noProof="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occurs even around </a:t>
              </a:r>
              <a:r>
                <a:rPr lang="en-US" altLang="ja-JP" sz="2400" b="1" dirty="0">
                  <a:solidFill>
                    <a:srgbClr val="000000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w </a:t>
              </a:r>
              <a:r>
                <a:rPr lang="en-US" altLang="ja-JP" sz="2400" b="1" noProof="0" dirty="0">
                  <a:solidFill>
                    <a:srgbClr val="000000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~</a:t>
              </a:r>
              <a:r>
                <a:rPr lang="en-US" altLang="ja-JP" sz="2000" noProof="0" dirty="0">
                  <a:solidFill>
                    <a:srgbClr val="000000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2000" noProof="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0 </a:t>
              </a:r>
            </a:p>
            <a:p>
              <a:pPr lvl="0" eaLnBrk="1" hangingPunct="1">
                <a:spcBef>
                  <a:spcPct val="0"/>
                </a:spcBef>
                <a:buNone/>
                <a:defRPr/>
              </a:pPr>
              <a:r>
                <a:rPr lang="en-US" altLang="ja-JP" sz="200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200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</a:t>
              </a:r>
              <a:r>
                <a:rPr lang="en-US" altLang="ja-JP" sz="2000" noProof="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small </a:t>
              </a:r>
              <a:r>
                <a:rPr lang="en-US" altLang="ja-JP" sz="2000" i="1" noProof="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E</a:t>
              </a:r>
              <a:r>
                <a:rPr lang="en-US" altLang="ja-JP" sz="2000" noProof="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2400" b="1" noProof="0" dirty="0">
                  <a:solidFill>
                    <a:srgbClr val="000000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≈</a:t>
              </a:r>
              <a:r>
                <a:rPr lang="en-US" altLang="ja-JP" sz="2000" noProof="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2.5</a:t>
              </a:r>
              <a:r>
                <a:rPr lang="en-US" altLang="ja-JP" sz="2400" b="1" dirty="0">
                  <a:solidFill>
                    <a:srgbClr val="000000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w</a:t>
              </a:r>
              <a:r>
                <a:rPr lang="en-US" altLang="ja-JP" sz="2000" noProof="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suffices 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23" name="円/楕円 3">
              <a:extLst>
                <a:ext uri="{FF2B5EF4-FFF2-40B4-BE49-F238E27FC236}">
                  <a16:creationId xmlns:a16="http://schemas.microsoft.com/office/drawing/2014/main" id="{8A769E11-E496-38D1-D8CF-95A043FCACBC}"/>
                </a:ext>
              </a:extLst>
            </p:cNvPr>
            <p:cNvSpPr/>
            <p:nvPr/>
          </p:nvSpPr>
          <p:spPr bwMode="auto">
            <a:xfrm>
              <a:off x="1238501" y="4705552"/>
              <a:ext cx="740088" cy="497736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6526C4C8-21C6-8062-B6C7-711C0E1D0215}"/>
              </a:ext>
            </a:extLst>
          </p:cNvPr>
          <p:cNvGrpSpPr/>
          <p:nvPr/>
        </p:nvGrpSpPr>
        <p:grpSpPr>
          <a:xfrm>
            <a:off x="7018440" y="2043577"/>
            <a:ext cx="3421454" cy="1482369"/>
            <a:chOff x="7018440" y="2043577"/>
            <a:chExt cx="3421454" cy="1482369"/>
          </a:xfrm>
        </p:grpSpPr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04AFBF05-6D5E-2FA7-897F-CE5735EBDF9D}"/>
                </a:ext>
              </a:extLst>
            </p:cNvPr>
            <p:cNvCxnSpPr/>
            <p:nvPr/>
          </p:nvCxnSpPr>
          <p:spPr>
            <a:xfrm>
              <a:off x="7018440" y="2043577"/>
              <a:ext cx="2988421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2FC60F15-94F2-AC50-7F8A-58E5E61D2650}"/>
                </a:ext>
              </a:extLst>
            </p:cNvPr>
            <p:cNvCxnSpPr/>
            <p:nvPr/>
          </p:nvCxnSpPr>
          <p:spPr>
            <a:xfrm>
              <a:off x="7018440" y="3525946"/>
              <a:ext cx="2988421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36">
              <a:extLst>
                <a:ext uri="{FF2B5EF4-FFF2-40B4-BE49-F238E27FC236}">
                  <a16:creationId xmlns:a16="http://schemas.microsoft.com/office/drawing/2014/main" id="{6AE98194-AB02-3DED-F10A-96863131F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1542" y="2474478"/>
              <a:ext cx="3168352" cy="4616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diverges for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kumimoji="1" lang="en-US" altLang="ja-JP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w</a:t>
              </a:r>
              <a:r>
                <a:rPr lang="en-US" altLang="ja-JP" sz="240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 </a:t>
              </a:r>
              <a:r>
                <a:rPr kumimoji="1" lang="en-US" altLang="ja-JP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U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/2, </a:t>
              </a:r>
              <a:r>
                <a:rPr kumimoji="1" lang="en-US" altLang="ja-JP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U</a:t>
              </a:r>
              <a:endPara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AC7E1F55-E825-4559-8588-E99F852894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024" y="1540751"/>
            <a:ext cx="4351849" cy="47302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3B5F5F3-6E01-15A2-F6F3-14C880968175}"/>
              </a:ext>
            </a:extLst>
          </p:cNvPr>
          <p:cNvGrpSpPr/>
          <p:nvPr/>
        </p:nvGrpSpPr>
        <p:grpSpPr>
          <a:xfrm>
            <a:off x="737267" y="1988840"/>
            <a:ext cx="5082077" cy="2505632"/>
            <a:chOff x="737267" y="1988840"/>
            <a:chExt cx="5082077" cy="250563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5ECBBB40-EDB9-5E85-EBC0-D12640FDDE03}"/>
                </a:ext>
              </a:extLst>
            </p:cNvPr>
            <p:cNvGrpSpPr/>
            <p:nvPr/>
          </p:nvGrpSpPr>
          <p:grpSpPr>
            <a:xfrm>
              <a:off x="737267" y="2834698"/>
              <a:ext cx="5082077" cy="1659774"/>
              <a:chOff x="737267" y="2834698"/>
              <a:chExt cx="5082077" cy="1659774"/>
            </a:xfrm>
          </p:grpSpPr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A7D9B662-A2E8-E65B-DE1B-D907CD2F0429}"/>
                  </a:ext>
                </a:extLst>
              </p:cNvPr>
              <p:cNvCxnSpPr/>
              <p:nvPr/>
            </p:nvCxnSpPr>
            <p:spPr>
              <a:xfrm>
                <a:off x="1343472" y="3525946"/>
                <a:ext cx="2988421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36">
                <a:extLst>
                  <a:ext uri="{FF2B5EF4-FFF2-40B4-BE49-F238E27FC236}">
                    <a16:creationId xmlns:a16="http://schemas.microsoft.com/office/drawing/2014/main" id="{6E9AD6BE-C8AE-9CB3-BAB7-E76BC4EE19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7267" y="2834698"/>
                <a:ext cx="5082077" cy="461665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"</a:t>
                </a:r>
                <a:r>
                  <a:rPr kumimoji="1" lang="en-US" altLang="ja-JP" sz="2400" b="1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ymbol" panose="05050102010706020507" pitchFamily="18" charset="2"/>
                    <a:ea typeface="HGS創英角ﾎﾟｯﾌﾟ体" panose="040B0A00000000000000" pitchFamily="50" charset="-128"/>
                  </a:rPr>
                  <a:t>w</a:t>
                </a:r>
                <a:r>
                  <a:rPr kumimoji="1" lang="en-US" altLang="ja-JP" sz="2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-</a:t>
                </a:r>
                <a:r>
                  <a:rPr kumimoji="1" lang="en-US" altLang="ja-JP" sz="2200" b="0" i="1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U </a:t>
                </a:r>
                <a:r>
                  <a:rPr kumimoji="1" lang="en-US" altLang="ja-JP" sz="2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" resonances @ </a:t>
                </a:r>
                <a:r>
                  <a:rPr kumimoji="1" lang="en-US" altLang="ja-JP" sz="2200" b="0" i="1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U </a:t>
                </a:r>
                <a:r>
                  <a:rPr kumimoji="1" lang="en-US" altLang="ja-JP" sz="2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=</a:t>
                </a:r>
                <a:r>
                  <a:rPr kumimoji="1" lang="en-US" altLang="ja-JP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ﾎﾟｯﾌﾟ体" panose="040B0A00000000000000" pitchFamily="50" charset="-128"/>
                  </a:rPr>
                  <a:t>w</a:t>
                </a:r>
                <a:r>
                  <a:rPr kumimoji="1" lang="en-US" altLang="ja-JP" sz="2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/integer</a:t>
                </a:r>
                <a:r>
                  <a:rPr kumimoji="1" lang="en-US" altLang="ja-JP" sz="2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</a:t>
                </a:r>
                <a:endParaRPr kumimoji="1" lang="en-US" altLang="ja-JP" sz="2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cxnSp>
            <p:nvCxnSpPr>
              <p:cNvPr id="5" name="直線コネクタ 4">
                <a:extLst>
                  <a:ext uri="{FF2B5EF4-FFF2-40B4-BE49-F238E27FC236}">
                    <a16:creationId xmlns:a16="http://schemas.microsoft.com/office/drawing/2014/main" id="{D5A1C90F-1343-A983-A1EF-BAF6B552233E}"/>
                  </a:ext>
                </a:extLst>
              </p:cNvPr>
              <p:cNvCxnSpPr/>
              <p:nvPr/>
            </p:nvCxnSpPr>
            <p:spPr>
              <a:xfrm>
                <a:off x="1382517" y="4494472"/>
                <a:ext cx="2988421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テキスト ボックス 36">
              <a:extLst>
                <a:ext uri="{FF2B5EF4-FFF2-40B4-BE49-F238E27FC236}">
                  <a16:creationId xmlns:a16="http://schemas.microsoft.com/office/drawing/2014/main" id="{D03FA1D7-BA2B-0D69-94D8-94FAEB5F6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456" y="1988840"/>
              <a:ext cx="4351849" cy="40011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involving E denominators &amp; Besse</a:t>
              </a:r>
              <a:r>
                <a:rPr lang="en-US" altLang="ja-JP" sz="200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l fs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BCFD503-15BB-36BE-0869-8DFCECB3217A}"/>
              </a:ext>
            </a:extLst>
          </p:cNvPr>
          <p:cNvGrpSpPr/>
          <p:nvPr/>
        </p:nvGrpSpPr>
        <p:grpSpPr>
          <a:xfrm>
            <a:off x="1361578" y="4497609"/>
            <a:ext cx="3942334" cy="488824"/>
            <a:chOff x="1361578" y="4497609"/>
            <a:chExt cx="3942334" cy="488824"/>
          </a:xfrm>
        </p:grpSpPr>
        <p:sp>
          <p:nvSpPr>
            <p:cNvPr id="15" name="テキスト ボックス 36">
              <a:extLst>
                <a:ext uri="{FF2B5EF4-FFF2-40B4-BE49-F238E27FC236}">
                  <a16:creationId xmlns:a16="http://schemas.microsoft.com/office/drawing/2014/main" id="{8A524B96-6DA5-4A0D-9144-3DFFD6A51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5560" y="4497609"/>
              <a:ext cx="3168352" cy="4616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diverges for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kumimoji="1" lang="en-US" altLang="ja-JP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w</a:t>
              </a:r>
              <a:r>
                <a:rPr lang="en-US" altLang="ja-JP" sz="240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 0, </a:t>
              </a:r>
              <a:r>
                <a:rPr kumimoji="1" lang="en-US" altLang="ja-JP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U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/2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EADD9968-AA45-80E4-43BA-CBD3C480A242}"/>
                </a:ext>
              </a:extLst>
            </p:cNvPr>
            <p:cNvCxnSpPr/>
            <p:nvPr/>
          </p:nvCxnSpPr>
          <p:spPr>
            <a:xfrm>
              <a:off x="1361578" y="4986433"/>
              <a:ext cx="2988421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358B690-B333-6F8E-A040-F855AA4351AD}"/>
              </a:ext>
            </a:extLst>
          </p:cNvPr>
          <p:cNvGrpSpPr/>
          <p:nvPr/>
        </p:nvGrpSpPr>
        <p:grpSpPr>
          <a:xfrm>
            <a:off x="1203740" y="3612127"/>
            <a:ext cx="3168352" cy="1374306"/>
            <a:chOff x="1203740" y="3612127"/>
            <a:chExt cx="3168352" cy="1374306"/>
          </a:xfrm>
        </p:grpSpPr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414A14D6-028C-1259-E360-9C3C637B82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1578" y="3612127"/>
              <a:ext cx="2970315" cy="1374306"/>
            </a:xfrm>
            <a:prstGeom prst="line">
              <a:avLst/>
            </a:prstGeom>
            <a:ln w="38100">
              <a:solidFill>
                <a:srgbClr val="99FF33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36">
              <a:extLst>
                <a:ext uri="{FF2B5EF4-FFF2-40B4-BE49-F238E27FC236}">
                  <a16:creationId xmlns:a16="http://schemas.microsoft.com/office/drawing/2014/main" id="{1883B799-82D2-16E6-04BB-CE7AD2494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83045">
              <a:off x="1203740" y="3613965"/>
              <a:ext cx="3168352" cy="461665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noProof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peaked along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kumimoji="1" lang="en-US" altLang="ja-JP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w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=0.4</a:t>
              </a:r>
              <a:r>
                <a:rPr kumimoji="1" lang="en-US" altLang="ja-JP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E</a:t>
              </a:r>
              <a:endPara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40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7DF20BA-0145-E739-2A28-2CCB90A5C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356" y="-198784"/>
            <a:ext cx="12445044" cy="71561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3D92997-DEBB-4E62-8101-40B59A8FE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69" y="588133"/>
            <a:ext cx="11171263" cy="3644168"/>
          </a:xfrm>
          <a:prstGeom prst="rect">
            <a:avLst/>
          </a:prstGeom>
        </p:spPr>
      </p:pic>
      <p:sp>
        <p:nvSpPr>
          <p:cNvPr id="20" name="テキスト ボックス 36">
            <a:extLst>
              <a:ext uri="{FF2B5EF4-FFF2-40B4-BE49-F238E27FC236}">
                <a16:creationId xmlns:a16="http://schemas.microsoft.com/office/drawing/2014/main" id="{E1A7C31B-F0F2-AA96-F954-87269047A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977" y="-27384"/>
            <a:ext cx="3988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(Kitamura &amp; 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Aoki,</a:t>
            </a:r>
            <a:r>
              <a:rPr kumimoji="1" lang="en-US" altLang="ja-JP" sz="1600" b="0" i="0" u="none" strike="noStrike" kern="1200" cap="none" spc="0" normalizeH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Comm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Phys 2022)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189D59B-6552-CB7A-2F52-E79F457552A0}"/>
              </a:ext>
            </a:extLst>
          </p:cNvPr>
          <p:cNvGrpSpPr/>
          <p:nvPr/>
        </p:nvGrpSpPr>
        <p:grpSpPr>
          <a:xfrm>
            <a:off x="623392" y="332656"/>
            <a:ext cx="10982044" cy="3089931"/>
            <a:chOff x="623392" y="1087854"/>
            <a:chExt cx="10982044" cy="3089931"/>
          </a:xfrm>
        </p:grpSpPr>
        <p:sp>
          <p:nvSpPr>
            <p:cNvPr id="49" name="テキスト ボックス 36">
              <a:extLst>
                <a:ext uri="{FF2B5EF4-FFF2-40B4-BE49-F238E27FC236}">
                  <a16:creationId xmlns:a16="http://schemas.microsoft.com/office/drawing/2014/main" id="{A68E13A5-4AC0-4BD4-B79C-063A7A9A7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62921" y="2791362"/>
              <a:ext cx="2372737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laser frequency </a:t>
              </a:r>
              <a:r>
                <a:rPr kumimoji="1" lang="en-US" altLang="ja-JP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w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DF6BD81-5858-45AA-A8FE-6163AF62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39898" y="1102577"/>
              <a:ext cx="1865538" cy="1353429"/>
            </a:xfrm>
            <a:prstGeom prst="rect">
              <a:avLst/>
            </a:prstGeom>
          </p:spPr>
        </p:pic>
        <p:sp>
          <p:nvSpPr>
            <p:cNvPr id="54" name="テキスト ボックス 36">
              <a:extLst>
                <a:ext uri="{FF2B5EF4-FFF2-40B4-BE49-F238E27FC236}">
                  <a16:creationId xmlns:a16="http://schemas.microsoft.com/office/drawing/2014/main" id="{E21C68B5-D7F5-4B36-A2A9-4461DBD0C2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392" y="1087854"/>
              <a:ext cx="943304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b="1">
                  <a:solidFill>
                    <a:srgbClr val="00B050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  </a:t>
              </a:r>
              <a:r>
                <a:rPr kumimoji="1" lang="en-US" altLang="ja-JP" sz="2200" b="0" i="0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Two-step correlated hopping                       </a:t>
              </a:r>
              <a:r>
                <a:rPr lang="en-US" altLang="ja-JP" sz="2400" i="1">
                  <a:solidFill>
                    <a:srgbClr val="C00000"/>
                  </a:solidFill>
                  <a:latin typeface="Times New Roman"/>
                  <a:ea typeface="HGS創英角ｺﾞｼｯｸUB" panose="020B0900000000000000" pitchFamily="50" charset="-128"/>
                </a:rPr>
                <a:t>    </a:t>
              </a:r>
              <a:r>
                <a:rPr kumimoji="1" lang="en-US" altLang="ja-JP" sz="2200" b="0" i="0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Chiral spin-coupling</a:t>
              </a:r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7A600AAA-8096-4834-BFEE-C3D83065E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43872" y="1277135"/>
              <a:ext cx="1563728" cy="1471103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7759382-0F79-6F76-8AAB-5A903ECDBFEF}"/>
              </a:ext>
            </a:extLst>
          </p:cNvPr>
          <p:cNvGrpSpPr/>
          <p:nvPr/>
        </p:nvGrpSpPr>
        <p:grpSpPr>
          <a:xfrm>
            <a:off x="6419068" y="1268760"/>
            <a:ext cx="3785993" cy="5458653"/>
            <a:chOff x="6419068" y="1268760"/>
            <a:chExt cx="3785993" cy="5458653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27691A37-D530-8DDF-229C-D996DBB175D0}"/>
                </a:ext>
              </a:extLst>
            </p:cNvPr>
            <p:cNvGrpSpPr/>
            <p:nvPr/>
          </p:nvGrpSpPr>
          <p:grpSpPr>
            <a:xfrm>
              <a:off x="6419068" y="3583860"/>
              <a:ext cx="3394600" cy="3057993"/>
              <a:chOff x="6415036" y="3583860"/>
              <a:chExt cx="3394600" cy="3057993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6485CB96-DE63-0531-9112-490F07DFF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15036" y="3583860"/>
                <a:ext cx="3394600" cy="3057993"/>
              </a:xfrm>
              <a:prstGeom prst="rect">
                <a:avLst/>
              </a:prstGeom>
            </p:spPr>
          </p:pic>
          <p:sp>
            <p:nvSpPr>
              <p:cNvPr id="50" name="テキスト ボックス 36">
                <a:extLst>
                  <a:ext uri="{FF2B5EF4-FFF2-40B4-BE49-F238E27FC236}">
                    <a16:creationId xmlns:a16="http://schemas.microsoft.com/office/drawing/2014/main" id="{E129AADC-E114-030B-B0BF-92AEBADC9F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60783" y="4762433"/>
                <a:ext cx="864098" cy="5847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i="1">
                    <a:solidFill>
                      <a:srgbClr val="C00000"/>
                    </a:solidFill>
                    <a:latin typeface="+mn-lt"/>
                    <a:ea typeface="HGS創英角ｺﾞｼｯｸUB" panose="020B0900000000000000" pitchFamily="50" charset="-128"/>
                  </a:rPr>
                  <a:t>J</a:t>
                </a:r>
                <a:r>
                  <a:rPr kumimoji="1" lang="en-US" altLang="ja-JP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anose="020B0900000000000000" pitchFamily="50" charset="-128"/>
                  </a:rPr>
                  <a:t>c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EE236F56-2747-9736-9F40-8ED5F25D4A3B}"/>
                </a:ext>
              </a:extLst>
            </p:cNvPr>
            <p:cNvGrpSpPr/>
            <p:nvPr/>
          </p:nvGrpSpPr>
          <p:grpSpPr>
            <a:xfrm>
              <a:off x="6744072" y="1268760"/>
              <a:ext cx="3460989" cy="3816427"/>
              <a:chOff x="6744072" y="1268760"/>
              <a:chExt cx="3460989" cy="3816427"/>
            </a:xfrm>
          </p:grpSpPr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A878BF7C-06A4-0D88-AC05-0ECC85D5A6B6}"/>
                  </a:ext>
                </a:extLst>
              </p:cNvPr>
              <p:cNvCxnSpPr/>
              <p:nvPr/>
            </p:nvCxnSpPr>
            <p:spPr>
              <a:xfrm>
                <a:off x="6744072" y="1268760"/>
                <a:ext cx="298842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>
                <a:extLst>
                  <a:ext uri="{FF2B5EF4-FFF2-40B4-BE49-F238E27FC236}">
                    <a16:creationId xmlns:a16="http://schemas.microsoft.com/office/drawing/2014/main" id="{9B3F12D0-5E48-E734-E49B-342C2A843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9507" y="1294758"/>
                <a:ext cx="74772" cy="379042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テキスト ボックス 36">
                <a:extLst>
                  <a:ext uri="{FF2B5EF4-FFF2-40B4-BE49-F238E27FC236}">
                    <a16:creationId xmlns:a16="http://schemas.microsoft.com/office/drawing/2014/main" id="{1A648676-7CC5-290D-2122-F0ACF96927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10461" y="1400100"/>
                <a:ext cx="3394600" cy="46166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red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-detuned from </a:t>
                </a:r>
                <a:r>
                  <a:rPr kumimoji="1" lang="en-US" altLang="ja-JP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anose="020B0900000000000000" pitchFamily="50" charset="-128"/>
                  </a:rPr>
                  <a:t>w</a:t>
                </a:r>
                <a:r>
                  <a:rPr kumimoji="1" lang="en-US" altLang="ja-JP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 =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U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sp>
          <p:nvSpPr>
            <p:cNvPr id="21" name="テキスト ボックス 36">
              <a:extLst>
                <a:ext uri="{FF2B5EF4-FFF2-40B4-BE49-F238E27FC236}">
                  <a16:creationId xmlns:a16="http://schemas.microsoft.com/office/drawing/2014/main" id="{6D816F47-0084-7096-E175-C340AE7D1F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4327" y="6327303"/>
              <a:ext cx="3352187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laser field intensity </a:t>
              </a:r>
              <a:r>
                <a:rPr kumimoji="1" lang="en-US" altLang="ja-JP" sz="20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E    </a:t>
              </a:r>
              <a:endParaRPr kumimoji="1" lang="en-US" altLang="ja-JP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42" name="テキスト ボックス 36">
            <a:extLst>
              <a:ext uri="{FF2B5EF4-FFF2-40B4-BE49-F238E27FC236}">
                <a16:creationId xmlns:a16="http://schemas.microsoft.com/office/drawing/2014/main" id="{D777BC29-A79E-85CF-E796-E2E6038D7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872" y="5443501"/>
            <a:ext cx="6270458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red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-detuned from </a:t>
            </a: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</a:rPr>
              <a:t>w</a:t>
            </a: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-</a:t>
            </a: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U</a:t>
            </a:r>
            <a:r>
              <a:rPr lang="en-US" altLang="ja-JP" sz="200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resonance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 enhanced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AF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blue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-detuned from </a:t>
            </a: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-</a:t>
            </a: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</a:t>
            </a:r>
            <a:r>
              <a:rPr lang="en-US" altLang="ja-JP" sz="200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resonance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 enhanced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F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17" name="テキスト ボックス 36">
            <a:extLst>
              <a:ext uri="{FF2B5EF4-FFF2-40B4-BE49-F238E27FC236}">
                <a16:creationId xmlns:a16="http://schemas.microsoft.com/office/drawing/2014/main" id="{D9174B21-A106-21F4-8003-4C1E1330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307" y="828555"/>
            <a:ext cx="503566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</a:rPr>
              <a:t>g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8" name="テキスト ボックス 36">
            <a:extLst>
              <a:ext uri="{FF2B5EF4-FFF2-40B4-BE49-F238E27FC236}">
                <a16:creationId xmlns:a16="http://schemas.microsoft.com/office/drawing/2014/main" id="{C8DD4C96-35CF-186A-D195-105874A90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8320" y="846124"/>
            <a:ext cx="864098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i="1">
                <a:solidFill>
                  <a:srgbClr val="C00000"/>
                </a:solidFill>
                <a:latin typeface="+mn-lt"/>
                <a:ea typeface="HGS創英角ｺﾞｼｯｸUB" panose="020B0900000000000000" pitchFamily="50" charset="-128"/>
              </a:rPr>
              <a:t>J</a:t>
            </a: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</a:rPr>
              <a:t>c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1E21103-5C81-3E3D-3F97-DCA6E296C5F7}"/>
              </a:ext>
            </a:extLst>
          </p:cNvPr>
          <p:cNvGrpSpPr/>
          <p:nvPr/>
        </p:nvGrpSpPr>
        <p:grpSpPr>
          <a:xfrm>
            <a:off x="952418" y="2420888"/>
            <a:ext cx="4774489" cy="4233254"/>
            <a:chOff x="952418" y="2420888"/>
            <a:chExt cx="4774489" cy="4233254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8B2B4F5F-A94B-55EE-3735-FDC6A5CA4618}"/>
                </a:ext>
              </a:extLst>
            </p:cNvPr>
            <p:cNvGrpSpPr/>
            <p:nvPr/>
          </p:nvGrpSpPr>
          <p:grpSpPr>
            <a:xfrm>
              <a:off x="952418" y="2420888"/>
              <a:ext cx="4774489" cy="4233254"/>
              <a:chOff x="923066" y="2420888"/>
              <a:chExt cx="4774489" cy="4233254"/>
            </a:xfrm>
          </p:grpSpPr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9BE4AC48-1C06-F1E0-8455-CF48CA6DAB87}"/>
                  </a:ext>
                </a:extLst>
              </p:cNvPr>
              <p:cNvGrpSpPr/>
              <p:nvPr/>
            </p:nvGrpSpPr>
            <p:grpSpPr>
              <a:xfrm>
                <a:off x="923066" y="3630754"/>
                <a:ext cx="3372734" cy="3023388"/>
                <a:chOff x="923066" y="3630754"/>
                <a:chExt cx="3372734" cy="3023388"/>
              </a:xfrm>
            </p:grpSpPr>
            <p:pic>
              <p:nvPicPr>
                <p:cNvPr id="9" name="図 8">
                  <a:extLst>
                    <a:ext uri="{FF2B5EF4-FFF2-40B4-BE49-F238E27FC236}">
                      <a16:creationId xmlns:a16="http://schemas.microsoft.com/office/drawing/2014/main" id="{B42B704E-122D-484B-90FE-ECABA8F5FD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27715" y="3630754"/>
                  <a:ext cx="3368085" cy="2914320"/>
                </a:xfrm>
                <a:prstGeom prst="rect">
                  <a:avLst/>
                </a:prstGeom>
              </p:spPr>
            </p:pic>
            <p:sp>
              <p:nvSpPr>
                <p:cNvPr id="33" name="テキスト ボックス 36">
                  <a:extLst>
                    <a:ext uri="{FF2B5EF4-FFF2-40B4-BE49-F238E27FC236}">
                      <a16:creationId xmlns:a16="http://schemas.microsoft.com/office/drawing/2014/main" id="{59DDFCB6-F0D0-278D-FA31-B55CCD28AC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23066" y="6254032"/>
                  <a:ext cx="3352187" cy="40011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laser field intensity </a:t>
                  </a:r>
                  <a:r>
                    <a:rPr kumimoji="1" lang="en-US" altLang="ja-JP" sz="2000" b="0" i="1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E    </a:t>
                  </a:r>
                  <a:endParaRPr kumimoji="1" lang="en-US" altLang="ja-JP" sz="2000" b="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46122F24-6ECA-44CA-AAE7-488FBFDDE90E}"/>
                  </a:ext>
                </a:extLst>
              </p:cNvPr>
              <p:cNvGrpSpPr/>
              <p:nvPr/>
            </p:nvGrpSpPr>
            <p:grpSpPr>
              <a:xfrm>
                <a:off x="1271464" y="2420888"/>
                <a:ext cx="4426091" cy="3439161"/>
                <a:chOff x="2081509" y="2420888"/>
                <a:chExt cx="4426091" cy="3439161"/>
              </a:xfrm>
            </p:grpSpPr>
            <p:cxnSp>
              <p:nvCxnSpPr>
                <p:cNvPr id="34" name="直線コネクタ 33">
                  <a:extLst>
                    <a:ext uri="{FF2B5EF4-FFF2-40B4-BE49-F238E27FC236}">
                      <a16:creationId xmlns:a16="http://schemas.microsoft.com/office/drawing/2014/main" id="{4133667D-91D4-664F-2E8D-0815209F0D10}"/>
                    </a:ext>
                  </a:extLst>
                </p:cNvPr>
                <p:cNvCxnSpPr/>
                <p:nvPr/>
              </p:nvCxnSpPr>
              <p:spPr>
                <a:xfrm>
                  <a:off x="2081509" y="2420888"/>
                  <a:ext cx="2988421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矢印コネクタ 36">
                  <a:extLst>
                    <a:ext uri="{FF2B5EF4-FFF2-40B4-BE49-F238E27FC236}">
                      <a16:creationId xmlns:a16="http://schemas.microsoft.com/office/drawing/2014/main" id="{6DBBCC43-1350-7A77-92E2-107C180B1C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96427" y="2420888"/>
                  <a:ext cx="11341" cy="34391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テキスト ボックス 36">
                  <a:extLst>
                    <a:ext uri="{FF2B5EF4-FFF2-40B4-BE49-F238E27FC236}">
                      <a16:creationId xmlns:a16="http://schemas.microsoft.com/office/drawing/2014/main" id="{38D0004C-14FD-5E08-DAC5-E7E76FC467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3000" y="2734537"/>
                  <a:ext cx="3394600" cy="46166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red</a:t>
                  </a:r>
                  <a:r>
                    <a:rPr kumimoji="1" lang="en-US" altLang="ja-JP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-detuned from </a:t>
                  </a:r>
                  <a:r>
                    <a:rPr kumimoji="1" lang="en-US" altLang="ja-JP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HGS創英角ｺﾞｼｯｸUB" panose="020B0900000000000000" pitchFamily="50" charset="-128"/>
                    </a:rPr>
                    <a:t>w</a:t>
                  </a:r>
                  <a:r>
                    <a:rPr kumimoji="1" lang="en-US" altLang="ja-JP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 =</a:t>
                  </a:r>
                  <a:r>
                    <a:rPr kumimoji="1" lang="en-US" altLang="ja-JP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sym typeface="Wingdings" panose="05000000000000000000" pitchFamily="2" charset="2"/>
                    </a:rPr>
                    <a:t> </a:t>
                  </a:r>
                  <a:r>
                    <a:rPr kumimoji="1" lang="en-US" altLang="ja-JP" sz="20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U</a:t>
                  </a:r>
                  <a:r>
                    <a:rPr kumimoji="1" lang="en-US" altLang="ja-JP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/2</a:t>
                  </a:r>
                  <a:endPara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endParaRPr>
                </a:p>
              </p:txBody>
            </p:sp>
          </p:grpSp>
        </p:grpSp>
        <p:sp>
          <p:nvSpPr>
            <p:cNvPr id="5" name="テキスト ボックス 36">
              <a:extLst>
                <a:ext uri="{FF2B5EF4-FFF2-40B4-BE49-F238E27FC236}">
                  <a16:creationId xmlns:a16="http://schemas.microsoft.com/office/drawing/2014/main" id="{88294501-E922-24E8-3B26-2AC1185D0A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026" y="5386305"/>
              <a:ext cx="503566" cy="5847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g</a:t>
              </a:r>
              <a:endPara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519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DC0FAF9-BFF2-C069-ED36-3C1FCB48C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96" y="-63388"/>
            <a:ext cx="12529392" cy="6984776"/>
          </a:xfrm>
          <a:prstGeom prst="rect">
            <a:avLst/>
          </a:prstGeom>
          <a:effectLst>
            <a:outerShdw blurRad="50800" dist="38100" dir="5400000" sx="2000" sy="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2403073-566B-CC36-1CA0-2D1858373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515735"/>
            <a:ext cx="4557892" cy="3725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764FDD8-8602-3A11-4CBF-67CE492EA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373" y="1484784"/>
            <a:ext cx="4587109" cy="3893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21B00682-37C8-D72D-A9DF-343C8FA85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452815"/>
            <a:ext cx="6889848" cy="52320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1" lang="en-US" altLang="ja-JP" sz="2800" b="0" i="0" u="sng" strike="noStrike" kern="1200" cap="none" spc="0" normalizeH="0" baseline="0" noProof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</a:rPr>
              <a:t>How to realise a topological SC</a:t>
            </a:r>
            <a:endParaRPr kumimoji="1" lang="en-US" altLang="ja-JP" sz="2800" b="0" i="0" u="sng" strike="noStrike" kern="1200" cap="none" spc="0" normalizeH="0" baseline="0" noProof="0" dirty="0">
              <a:ln>
                <a:noFill/>
              </a:ln>
              <a:solidFill>
                <a:srgbClr val="FFEDC9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FE0E4B6-3772-9B4F-DA6C-D27DF563C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651" y="2852936"/>
            <a:ext cx="1851537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ja-JP" sz="2400" i="1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</a:t>
            </a:r>
            <a:r>
              <a:rPr lang="en-US" altLang="ja-JP" sz="2400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 -</a:t>
            </a:r>
            <a:r>
              <a:rPr lang="en-US" altLang="ja-JP" sz="2400" i="1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t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609BABFA-4F48-D888-64EF-EC6D15319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231" y="1166876"/>
            <a:ext cx="7543914" cy="461651"/>
          </a:xfrm>
          <a:prstGeom prst="rect">
            <a:avLst/>
          </a:prstGeom>
          <a:solidFill>
            <a:srgbClr val="C00000"/>
          </a:solidFill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ja-JP" sz="2400" u="sng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 equilibrium</a:t>
            </a:r>
            <a:r>
              <a:rPr lang="en-US" altLang="ja-JP" sz="2400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requires a special class of materials, etc</a:t>
            </a:r>
            <a:endParaRPr kumimoji="1" lang="en-US" altLang="ja-JP" sz="2400" b="0" i="0" strike="noStrike" kern="1200" cap="none" spc="0" normalizeH="0" baseline="0" noProof="0" dirty="0">
              <a:ln>
                <a:noFill/>
              </a:ln>
              <a:solidFill>
                <a:srgbClr val="FFEDC9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16AEE000-18E9-4D8B-A588-0A771D311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89" y="1619940"/>
            <a:ext cx="1080120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ja-JP" sz="240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gap f</a:t>
            </a:r>
            <a:endParaRPr kumimoji="1" lang="en-US" altLang="ja-JP" sz="24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" name="正方形/長方形 6">
            <a:extLst>
              <a:ext uri="{FF2B5EF4-FFF2-40B4-BE49-F238E27FC236}">
                <a16:creationId xmlns:a16="http://schemas.microsoft.com/office/drawing/2014/main" id="{D3172DDF-EDF0-D404-D7F0-370AD4173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5717562"/>
            <a:ext cx="5137878" cy="8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(d+id): BdG class C </a:t>
            </a:r>
            <a:r>
              <a:rPr lang="en-US" altLang="ja-JP" sz="16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(top # = </a:t>
            </a:r>
            <a:r>
              <a:rPr lang="en-US" altLang="ja-JP" sz="1800">
                <a:solidFill>
                  <a:srgbClr val="FFEBAB"/>
                </a:solidFill>
                <a:latin typeface="Times New Roman" panose="02020603050405020304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ℤ</a:t>
            </a: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lang="en-US" altLang="ja-JP" sz="16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for </a:t>
            </a:r>
            <a:r>
              <a:rPr lang="en-US" altLang="ja-JP" sz="2000" i="1">
                <a:solidFill>
                  <a:srgbClr val="FFEBAB"/>
                </a:solidFill>
                <a:latin typeface="Times New Roman" panose="02020603050405020304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d </a:t>
            </a:r>
            <a:r>
              <a:rPr lang="en-US" altLang="ja-JP" sz="16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=2)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16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 i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 the classification table for topological systems</a:t>
            </a:r>
            <a:r>
              <a:rPr lang="en-US" altLang="ja-JP" sz="16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Altland-Zirnbauer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1997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; Ryu, Furusaki, ...)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0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74540364-DCB8-3E73-BA00-031C86E8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7384"/>
            <a:ext cx="12330340" cy="6977596"/>
          </a:xfrm>
          <a:prstGeom prst="rect">
            <a:avLst/>
          </a:prstGeom>
        </p:spPr>
      </p:pic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2F688900-945C-4102-942F-3865A864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230075"/>
            <a:ext cx="7200800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u="sng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Various p</a:t>
            </a:r>
            <a:r>
              <a:rPr kumimoji="1" lang="en-US" altLang="ja-JP" sz="2400" b="0" i="0" u="sng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hoton-induced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interactions behave </a:t>
            </a:r>
            <a:r>
              <a:rPr lang="en-US" altLang="ja-JP" sz="2400" u="sng" dirty="0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as: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sp>
        <p:nvSpPr>
          <p:cNvPr id="12" name="テキスト ボックス 36">
            <a:extLst>
              <a:ext uri="{FF2B5EF4-FFF2-40B4-BE49-F238E27FC236}">
                <a16:creationId xmlns:a16="http://schemas.microsoft.com/office/drawing/2014/main" id="{6485999E-1261-2E09-6FED-9EE75555F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359" y="5571237"/>
            <a:ext cx="9634241" cy="95410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For an optimal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+mn-lt"/>
                <a:ea typeface="HGS創英角ｺﾞｼｯｸUB" panose="020B0900000000000000" pitchFamily="50" charset="-128"/>
                <a:cs typeface="+mn-cs"/>
              </a:rPr>
              <a:t>E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i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dxy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component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Symbol" panose="05050102010706020507" pitchFamily="18" charset="2"/>
              </a:rPr>
              <a:t>=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i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0.3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t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HGS創英角ｺﾞｼｯｸUB" panose="020B0900000000000000" pitchFamily="50" charset="-128"/>
                <a:cs typeface="+mn-cs"/>
              </a:rPr>
              <a:t>sin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x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HGS創英角ｺﾞｼｯｸUB" panose="020B0900000000000000" pitchFamily="50" charset="-128"/>
                <a:cs typeface="+mn-cs"/>
              </a:rPr>
              <a:t>sin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y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),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lang="en-US" altLang="ja-JP" sz="2800" b="1" dirty="0">
                <a:solidFill>
                  <a:srgbClr val="FFFF00"/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☺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remarkably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</a:rPr>
              <a:t>≈</a:t>
            </a: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+mn-lt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dx</a:t>
            </a:r>
            <a:r>
              <a:rPr kumimoji="1" lang="en-US" altLang="ja-JP" sz="2400" b="1" i="1" u="none" strike="noStrike" kern="1200" cap="none" spc="0" normalizeH="0" baseline="3000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+mn-lt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2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+mn-lt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-y</a:t>
            </a:r>
            <a:r>
              <a:rPr kumimoji="1" lang="en-US" altLang="ja-JP" sz="2400" b="1" i="1" u="none" strike="noStrike" kern="1200" cap="none" spc="0" normalizeH="0" baseline="3000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+mn-lt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2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=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0.7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</a:rPr>
              <a:t>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[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HGS創英角ｺﾞｼｯｸUB" panose="020B0900000000000000" pitchFamily="50" charset="-128"/>
                <a:cs typeface="+mn-cs"/>
              </a:rPr>
              <a:t>cos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x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 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HGS創英角ｺﾞｼｯｸUB" panose="020B0900000000000000" pitchFamily="50" charset="-128"/>
                <a:cs typeface="+mn-cs"/>
              </a:rPr>
              <a:t>cos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y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)]</a:t>
            </a:r>
            <a:r>
              <a:rPr lang="en-US" altLang="ja-JP" sz="2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</a:t>
            </a:r>
            <a:r>
              <a:rPr lang="en-US" altLang="ja-JP" sz="2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large topological gap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6C03932-A7DD-7EDE-6E2C-FC3B28CD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16" y="908720"/>
            <a:ext cx="1748151" cy="1642313"/>
          </a:xfrm>
          <a:prstGeom prst="rect">
            <a:avLst/>
          </a:prstGeom>
        </p:spPr>
      </p:pic>
      <p:sp>
        <p:nvSpPr>
          <p:cNvPr id="16" name="テキスト ボックス 36">
            <a:extLst>
              <a:ext uri="{FF2B5EF4-FFF2-40B4-BE49-F238E27FC236}">
                <a16:creationId xmlns:a16="http://schemas.microsoft.com/office/drawing/2014/main" id="{DEA54D84-55E0-496B-E3E1-53DED7A53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836712"/>
            <a:ext cx="3386355" cy="40011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two-step correlated hopping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27DC43-40BE-077C-6540-172C0BAC119F}"/>
              </a:ext>
            </a:extLst>
          </p:cNvPr>
          <p:cNvSpPr txBox="1"/>
          <p:nvPr/>
        </p:nvSpPr>
        <p:spPr>
          <a:xfrm>
            <a:off x="2505417" y="1124744"/>
            <a:ext cx="86004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g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: 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Monotype Corsiva" panose="03010101010201010101" pitchFamily="66" charset="0"/>
                <a:ea typeface="ＭＳ Ｐゴシック" pitchFamily="50" charset="-128"/>
                <a:cs typeface="+mn-cs"/>
              </a:rPr>
              <a:t>J</a:t>
            </a:r>
            <a:r>
              <a:rPr kumimoji="1" lang="en-US" altLang="ja-JP" sz="2000" b="1" i="0" u="none" strike="noStrike" kern="1200" cap="none" spc="0" normalizeH="0" baseline="-2500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2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(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Ea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/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)'s×(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-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resonance factor),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  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peaked around 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~ 2w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/</a:t>
            </a:r>
            <a:r>
              <a:rPr kumimoji="1" lang="en-US" altLang="ja-JP" sz="1800" b="1" i="1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a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against 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diverges for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 0 or 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U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/2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Yu Gothic" panose="020B0400000000000000" pitchFamily="50" charset="-128"/>
                <a:ea typeface="Yu Gothic" panose="020B0400000000000000" pitchFamily="50" charset="-128"/>
                <a:cs typeface="+mn-cs"/>
              </a:rPr>
              <a:t>☺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g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is significant even in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low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regime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which helps required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Symbol" panose="05050102010706020507" pitchFamily="18" charset="2"/>
              </a:rPr>
              <a:t>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             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Taylor-expand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in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g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 ~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 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'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E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4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× (function of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645CE8A9-D079-333D-7462-9D96F3849CDD}"/>
              </a:ext>
            </a:extLst>
          </p:cNvPr>
          <p:cNvGrpSpPr/>
          <p:nvPr/>
        </p:nvGrpSpPr>
        <p:grpSpPr>
          <a:xfrm>
            <a:off x="6638476" y="2708920"/>
            <a:ext cx="5722220" cy="1418040"/>
            <a:chOff x="6037119" y="2941833"/>
            <a:chExt cx="5722220" cy="1418040"/>
          </a:xfrm>
        </p:grpSpPr>
        <p:sp>
          <p:nvSpPr>
            <p:cNvPr id="11" name="テキスト ボックス 36">
              <a:extLst>
                <a:ext uri="{FF2B5EF4-FFF2-40B4-BE49-F238E27FC236}">
                  <a16:creationId xmlns:a16="http://schemas.microsoft.com/office/drawing/2014/main" id="{F34BD296-DB2C-0C60-87A5-669FDF435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6945" y="3959763"/>
              <a:ext cx="23323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t-t' model needed</a:t>
              </a: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18C00BEF-AF7C-4B34-9218-906E9D0BE8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37119" y="2941833"/>
              <a:ext cx="3331792" cy="1184672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FC3AD668-B3FD-ABC4-9D01-BB70E6C82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8739" y="4168962"/>
              <a:ext cx="3068206" cy="19091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7079CA3-8126-DC30-4F5D-C598F7AB371A}"/>
              </a:ext>
            </a:extLst>
          </p:cNvPr>
          <p:cNvGrpSpPr/>
          <p:nvPr/>
        </p:nvGrpSpPr>
        <p:grpSpPr>
          <a:xfrm>
            <a:off x="335360" y="4444796"/>
            <a:ext cx="9313098" cy="901794"/>
            <a:chOff x="47328" y="4516804"/>
            <a:chExt cx="9313098" cy="901794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4C5BEDA-799A-E35F-45E8-7B5C3EB8561A}"/>
                </a:ext>
              </a:extLst>
            </p:cNvPr>
            <p:cNvSpPr txBox="1"/>
            <p:nvPr/>
          </p:nvSpPr>
          <p:spPr>
            <a:xfrm>
              <a:off x="2351584" y="4956933"/>
              <a:ext cx="7008842" cy="461665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Times New Roman"/>
                  <a:ea typeface="ＭＳ Ｐゴシック" pitchFamily="50" charset="-128"/>
                  <a:cs typeface="+mn-cs"/>
                </a:rPr>
                <a:t>J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rPr>
                <a:t>: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rPr>
                <a:t>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strongly-enhanced AF when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B7B7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slightly red-detuned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from </a:t>
              </a:r>
              <a:r>
                <a:rPr kumimoji="1" lang="en-US" altLang="ja-JP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rPr>
                <a:t>U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rPr>
                <a:t>/2 or </a:t>
              </a:r>
              <a:r>
                <a:rPr kumimoji="1" lang="en-US" altLang="ja-JP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rPr>
                <a:t>U</a:t>
              </a: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424B28E7-4E85-1FEF-3896-F350376E9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28" y="4542451"/>
              <a:ext cx="2178996" cy="758757"/>
            </a:xfrm>
            <a:prstGeom prst="rect">
              <a:avLst/>
            </a:prstGeom>
          </p:spPr>
        </p:pic>
        <p:sp>
          <p:nvSpPr>
            <p:cNvPr id="19" name="テキスト ボックス 36">
              <a:extLst>
                <a:ext uri="{FF2B5EF4-FFF2-40B4-BE49-F238E27FC236}">
                  <a16:creationId xmlns:a16="http://schemas.microsoft.com/office/drawing/2014/main" id="{E51348FF-D327-8873-3DB5-48DAFB1BA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6840" y="4516804"/>
              <a:ext cx="4413216" cy="400110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kinetic exchange (photon-assisted)</a:t>
              </a:r>
            </a:p>
          </p:txBody>
        </p:sp>
      </p:grpSp>
      <p:sp>
        <p:nvSpPr>
          <p:cNvPr id="6" name="テキスト ボックス 36">
            <a:extLst>
              <a:ext uri="{FF2B5EF4-FFF2-40B4-BE49-F238E27FC236}">
                <a16:creationId xmlns:a16="http://schemas.microsoft.com/office/drawing/2014/main" id="{93768409-D71E-4355-A308-6DECFEC0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335" y="700380"/>
            <a:ext cx="3582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(Kitamura &amp; Aoki, Comm Phys 2022)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C168E6A-340A-BD20-B70A-B11F8482D1E4}"/>
              </a:ext>
            </a:extLst>
          </p:cNvPr>
          <p:cNvSpPr/>
          <p:nvPr/>
        </p:nvSpPr>
        <p:spPr>
          <a:xfrm>
            <a:off x="3046573" y="1916832"/>
            <a:ext cx="8059275" cy="389834"/>
          </a:xfrm>
          <a:prstGeom prst="roundRect">
            <a:avLst>
              <a:gd name="adj" fmla="val 10667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36D0263-22E1-0902-A86C-9FC1FB978203}"/>
              </a:ext>
            </a:extLst>
          </p:cNvPr>
          <p:cNvGrpSpPr/>
          <p:nvPr/>
        </p:nvGrpSpPr>
        <p:grpSpPr>
          <a:xfrm>
            <a:off x="479376" y="2833755"/>
            <a:ext cx="9415304" cy="1543796"/>
            <a:chOff x="191344" y="2905763"/>
            <a:chExt cx="9415304" cy="1543796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71F60A24-1B59-5704-DA37-D83C99C43B48}"/>
                </a:ext>
              </a:extLst>
            </p:cNvPr>
            <p:cNvGrpSpPr/>
            <p:nvPr/>
          </p:nvGrpSpPr>
          <p:grpSpPr>
            <a:xfrm>
              <a:off x="191344" y="2905763"/>
              <a:ext cx="9415304" cy="1543796"/>
              <a:chOff x="181795" y="2905763"/>
              <a:chExt cx="9415304" cy="1543796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7DD941C9-5734-07B6-0E25-B671C475B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795" y="2905763"/>
                <a:ext cx="1865728" cy="1353417"/>
              </a:xfrm>
              <a:prstGeom prst="rect">
                <a:avLst/>
              </a:prstGeom>
            </p:spPr>
          </p:pic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C2EBD8F-8DF1-5B08-2286-F5C3366F8943}"/>
                  </a:ext>
                </a:extLst>
              </p:cNvPr>
              <p:cNvSpPr txBox="1"/>
              <p:nvPr/>
            </p:nvSpPr>
            <p:spPr>
              <a:xfrm>
                <a:off x="2224568" y="3249230"/>
                <a:ext cx="737253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 pitchFamily="50" charset="-128"/>
                    <a:cs typeface="+mn-cs"/>
                  </a:rPr>
                  <a:t>J</a:t>
                </a:r>
                <a:r>
                  <a:rPr kumimoji="1" lang="en-US" altLang="ja-JP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c</a:t>
                </a:r>
                <a:r>
                  <a:rPr kumimoji="1" lang="en-US" altLang="ja-JP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:</a:t>
                </a:r>
                <a:r>
                  <a:rPr kumimoji="1" lang="en-US" altLang="ja-JP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Monotype Corsiva" panose="03010101010201010101" pitchFamily="66" charset="0"/>
                    <a:ea typeface="ＭＳ Ｐゴシック" pitchFamily="50" charset="-128"/>
                    <a:cs typeface="+mn-cs"/>
                  </a:rPr>
                  <a:t>J</a:t>
                </a:r>
                <a:r>
                  <a:rPr kumimoji="1" lang="en-US" altLang="ja-JP" sz="2000" b="1" i="1" u="none" strike="noStrike" kern="1200" cap="none" spc="0" normalizeH="0" baseline="-25000" noProof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/>
                    <a:ea typeface="ＭＳ Ｐゴシック" pitchFamily="50" charset="-128"/>
                    <a:cs typeface="+mn-cs"/>
                  </a:rPr>
                  <a:t>m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(</a:t>
                </a:r>
                <a:r>
                  <a:rPr kumimoji="1" lang="en-US" altLang="ja-JP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Ea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/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w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)'s×(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w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-</a:t>
                </a:r>
                <a:r>
                  <a:rPr kumimoji="1" lang="en-US" altLang="ja-JP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U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 resonance factor),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       </a:t>
                </a:r>
                <a:r>
                  <a:rPr kumimoji="1" lang="en-US" altLang="ja-JP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Yu Gothic" panose="020B0400000000000000" pitchFamily="50" charset="-128"/>
                    <a:ea typeface="Yu Gothic" panose="020B0400000000000000" pitchFamily="50" charset="-128"/>
                    <a:cs typeface="+mn-cs"/>
                  </a:rPr>
                  <a:t>☺ </a:t>
                </a:r>
                <a:r>
                  <a:rPr kumimoji="1" lang="en-US" altLang="ja-JP" sz="2400" b="1" i="1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 pitchFamily="50" charset="-128"/>
                    <a:cs typeface="+mn-cs"/>
                  </a:rPr>
                  <a:t>J</a:t>
                </a:r>
                <a:r>
                  <a:rPr kumimoji="1" lang="en-US" altLang="ja-JP" sz="24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c</a:t>
                </a:r>
                <a:r>
                  <a:rPr lang="ja-JP" altLang="en-US" sz="2800" b="1">
                    <a:solidFill>
                      <a:srgbClr val="FFFF00"/>
                    </a:solidFill>
                    <a:latin typeface="Yu Gothic" panose="020B0400000000000000" pitchFamily="50" charset="-128"/>
                    <a:ea typeface="Yu Gothic" panose="020B0400000000000000" pitchFamily="50" charset="-128"/>
                  </a:rPr>
                  <a:t> 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becomes significant (diverges)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for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w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  <a:sym typeface="Wingdings" panose="05000000000000000000" pitchFamily="2" charset="2"/>
                  </a:rPr>
                  <a:t>U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                    </a:t>
                </a:r>
                <a:r>
                  <a:rPr kumimoji="1" lang="en-US" altLang="ja-JP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Taylor-expand 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in </a:t>
                </a:r>
                <a:r>
                  <a:rPr kumimoji="1" lang="en-US" altLang="ja-JP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E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 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 pitchFamily="50" charset="-128"/>
                    <a:cs typeface="+mn-cs"/>
                  </a:rPr>
                  <a:t>J</a:t>
                </a:r>
                <a:r>
                  <a:rPr kumimoji="1" lang="en-US" altLang="ja-JP" sz="20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c</a:t>
                </a:r>
                <a:r>
                  <a:rPr kumimoji="1" lang="en-US" altLang="ja-JP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 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~ (</a:t>
                </a:r>
                <a:r>
                  <a:rPr kumimoji="1" lang="en-US" altLang="ja-JP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t </a:t>
                </a:r>
                <a:r>
                  <a:rPr kumimoji="1" lang="en-US" altLang="ja-JP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t</a:t>
                </a:r>
                <a:r>
                  <a:rPr kumimoji="1" lang="en-US" altLang="ja-JP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'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)</a:t>
                </a:r>
                <a:r>
                  <a:rPr kumimoji="1" lang="en-US" altLang="ja-JP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2</a:t>
                </a:r>
                <a:r>
                  <a:rPr kumimoji="1" lang="en-US" altLang="ja-JP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 E</a:t>
                </a:r>
                <a:r>
                  <a:rPr kumimoji="1" lang="en-US" altLang="ja-JP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4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 × (function of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w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, </a:t>
                </a:r>
                <a:r>
                  <a:rPr kumimoji="1" lang="en-US" altLang="ja-JP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U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593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)</a:t>
                </a:r>
                <a:endPara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" name="テキスト ボックス 36">
                <a:extLst>
                  <a:ext uri="{FF2B5EF4-FFF2-40B4-BE49-F238E27FC236}">
                    <a16:creationId xmlns:a16="http://schemas.microsoft.com/office/drawing/2014/main" id="{69E15F37-465D-7B78-C87B-5F87281B2B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1544" y="2907123"/>
                <a:ext cx="2613016" cy="400110"/>
              </a:xfrm>
              <a:prstGeom prst="rect">
                <a:avLst/>
              </a:prstGeom>
              <a:solidFill>
                <a:srgbClr val="703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B9B9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chiral spin-coupling</a:t>
                </a:r>
              </a:p>
            </p:txBody>
          </p:sp>
        </p:grpSp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7DEF726A-1BA7-8BE4-B80A-DA64A8C322AC}"/>
                </a:ext>
              </a:extLst>
            </p:cNvPr>
            <p:cNvSpPr/>
            <p:nvPr/>
          </p:nvSpPr>
          <p:spPr>
            <a:xfrm>
              <a:off x="2758541" y="3694099"/>
              <a:ext cx="5857739" cy="400111"/>
            </a:xfrm>
            <a:prstGeom prst="roundRect">
              <a:avLst>
                <a:gd name="adj" fmla="val 10667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3A7F1CF5-83BF-A8B3-B914-5D8FBD355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16" y="1281518"/>
            <a:ext cx="446982" cy="75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4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28DACDE-6D28-E277-6E38-9792C1588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11" y="-72008"/>
            <a:ext cx="12328391" cy="6957392"/>
          </a:xfrm>
          <a:prstGeom prst="rect">
            <a:avLst/>
          </a:prstGeom>
        </p:spPr>
      </p:pic>
      <p:sp>
        <p:nvSpPr>
          <p:cNvPr id="5" name="テキスト ボックス 36">
            <a:extLst>
              <a:ext uri="{FF2B5EF4-FFF2-40B4-BE49-F238E27FC236}">
                <a16:creationId xmlns:a16="http://schemas.microsoft.com/office/drawing/2014/main" id="{27EFE64B-6992-49C4-BB99-38151C1DF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008" y="116632"/>
            <a:ext cx="9217024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"Tc dome" against laser intensity for the (d + id) SC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BCB0D02-B5D8-495D-B803-C5D42543B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96" y="691361"/>
            <a:ext cx="9726397" cy="5474350"/>
          </a:xfrm>
          <a:prstGeom prst="rect">
            <a:avLst/>
          </a:prstGeom>
        </p:spPr>
      </p:pic>
      <p:sp>
        <p:nvSpPr>
          <p:cNvPr id="8" name="テキスト ボックス 36">
            <a:extLst>
              <a:ext uri="{FF2B5EF4-FFF2-40B4-BE49-F238E27FC236}">
                <a16:creationId xmlns:a16="http://schemas.microsoft.com/office/drawing/2014/main" id="{99F5757D-BE5D-418E-A4F7-05AE3FAD6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611" y="1483449"/>
            <a:ext cx="872417" cy="52322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|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D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|</a:t>
            </a:r>
          </a:p>
        </p:txBody>
      </p:sp>
      <p:sp>
        <p:nvSpPr>
          <p:cNvPr id="9" name="テキスト ボックス 36">
            <a:extLst>
              <a:ext uri="{FF2B5EF4-FFF2-40B4-BE49-F238E27FC236}">
                <a16:creationId xmlns:a16="http://schemas.microsoft.com/office/drawing/2014/main" id="{20A5B964-BDB0-44B0-9915-9635E70A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076" y="1483449"/>
            <a:ext cx="1189660" cy="52322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Im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D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10" name="円/楕円 3">
            <a:extLst>
              <a:ext uri="{FF2B5EF4-FFF2-40B4-BE49-F238E27FC236}">
                <a16:creationId xmlns:a16="http://schemas.microsoft.com/office/drawing/2014/main" id="{876B1E67-CA4C-4864-8EC3-94888D95AA96}"/>
              </a:ext>
            </a:extLst>
          </p:cNvPr>
          <p:cNvSpPr/>
          <p:nvPr/>
        </p:nvSpPr>
        <p:spPr bwMode="auto">
          <a:xfrm>
            <a:off x="1241322" y="3670270"/>
            <a:ext cx="467669" cy="421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90A2F25-5243-4CDE-BD62-D2F6D9A37A0A}"/>
              </a:ext>
            </a:extLst>
          </p:cNvPr>
          <p:cNvCxnSpPr>
            <a:cxnSpLocks/>
          </p:cNvCxnSpPr>
          <p:nvPr/>
        </p:nvCxnSpPr>
        <p:spPr bwMode="auto">
          <a:xfrm>
            <a:off x="1457346" y="4091830"/>
            <a:ext cx="0" cy="209872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36">
            <a:extLst>
              <a:ext uri="{FF2B5EF4-FFF2-40B4-BE49-F238E27FC236}">
                <a16:creationId xmlns:a16="http://schemas.microsoft.com/office/drawing/2014/main" id="{96C2FC80-E56C-4CD4-B2D2-26D46A3CC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6195907"/>
            <a:ext cx="2131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temperature</a:t>
            </a:r>
          </a:p>
        </p:txBody>
      </p:sp>
      <p:sp>
        <p:nvSpPr>
          <p:cNvPr id="13" name="円/楕円 3">
            <a:extLst>
              <a:ext uri="{FF2B5EF4-FFF2-40B4-BE49-F238E27FC236}">
                <a16:creationId xmlns:a16="http://schemas.microsoft.com/office/drawing/2014/main" id="{D3B1963E-37D9-4965-A408-735383B5B6E9}"/>
              </a:ext>
            </a:extLst>
          </p:cNvPr>
          <p:cNvSpPr/>
          <p:nvPr/>
        </p:nvSpPr>
        <p:spPr bwMode="auto">
          <a:xfrm>
            <a:off x="3226251" y="5607547"/>
            <a:ext cx="467669" cy="421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A144D04-4576-4B73-B016-58B54D20B7B3}"/>
              </a:ext>
            </a:extLst>
          </p:cNvPr>
          <p:cNvCxnSpPr>
            <a:cxnSpLocks/>
          </p:cNvCxnSpPr>
          <p:nvPr/>
        </p:nvCxnSpPr>
        <p:spPr bwMode="auto">
          <a:xfrm>
            <a:off x="3586291" y="6029107"/>
            <a:ext cx="576064" cy="40207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36">
            <a:extLst>
              <a:ext uri="{FF2B5EF4-FFF2-40B4-BE49-F238E27FC236}">
                <a16:creationId xmlns:a16="http://schemas.microsoft.com/office/drawing/2014/main" id="{97B5AD05-E5A6-4B56-9F2E-C6097E50D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237" y="6195907"/>
            <a:ext cx="24502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laser field intensity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5451D21-350D-4A37-8897-57A7D72A5FD0}"/>
              </a:ext>
            </a:extLst>
          </p:cNvPr>
          <p:cNvGrpSpPr/>
          <p:nvPr/>
        </p:nvGrpSpPr>
        <p:grpSpPr>
          <a:xfrm>
            <a:off x="2061572" y="2668850"/>
            <a:ext cx="2882299" cy="776313"/>
            <a:chOff x="2306172" y="2812866"/>
            <a:chExt cx="2882299" cy="776313"/>
          </a:xfrm>
        </p:grpSpPr>
        <p:sp>
          <p:nvSpPr>
            <p:cNvPr id="16" name="矢印: 右 15">
              <a:extLst>
                <a:ext uri="{FF2B5EF4-FFF2-40B4-BE49-F238E27FC236}">
                  <a16:creationId xmlns:a16="http://schemas.microsoft.com/office/drawing/2014/main" id="{25E3A8A2-FBFC-4889-AC07-86DD2D923634}"/>
                </a:ext>
              </a:extLst>
            </p:cNvPr>
            <p:cNvSpPr/>
            <p:nvPr/>
          </p:nvSpPr>
          <p:spPr>
            <a:xfrm rot="657308">
              <a:off x="3356536" y="3104547"/>
              <a:ext cx="634190" cy="484632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17" name="テキスト ボックス 36">
              <a:extLst>
                <a:ext uri="{FF2B5EF4-FFF2-40B4-BE49-F238E27FC236}">
                  <a16:creationId xmlns:a16="http://schemas.microsoft.com/office/drawing/2014/main" id="{DB5CCB53-7EC1-4C13-AFEF-08C8A9254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6172" y="2812866"/>
              <a:ext cx="288229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CPL-incuded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SC</a:t>
              </a:r>
            </a:p>
          </p:txBody>
        </p:sp>
      </p:grpSp>
      <p:sp>
        <p:nvSpPr>
          <p:cNvPr id="22" name="テキスト ボックス 36">
            <a:extLst>
              <a:ext uri="{FF2B5EF4-FFF2-40B4-BE49-F238E27FC236}">
                <a16:creationId xmlns:a16="http://schemas.microsoft.com/office/drawing/2014/main" id="{2C768362-F47F-B7D1-584B-33432DA95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284" y="3542063"/>
            <a:ext cx="21316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---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: 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T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eff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in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Floquet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 Hamiltonian</a:t>
            </a:r>
          </a:p>
        </p:txBody>
      </p:sp>
      <p:sp>
        <p:nvSpPr>
          <p:cNvPr id="18" name="テキスト ボックス 36">
            <a:extLst>
              <a:ext uri="{FF2B5EF4-FFF2-40B4-BE49-F238E27FC236}">
                <a16:creationId xmlns:a16="http://schemas.microsoft.com/office/drawing/2014/main" id="{D0D1F9A4-28BD-63EE-2A5A-BC6ABD04E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688" y="4581128"/>
            <a:ext cx="1615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topological</a:t>
            </a:r>
          </a:p>
        </p:txBody>
      </p:sp>
      <p:sp>
        <p:nvSpPr>
          <p:cNvPr id="19" name="テキスト ボックス 36">
            <a:extLst>
              <a:ext uri="{FF2B5EF4-FFF2-40B4-BE49-F238E27FC236}">
                <a16:creationId xmlns:a16="http://schemas.microsoft.com/office/drawing/2014/main" id="{6FA789F8-8B68-0DA8-45EF-B3B13EA61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136" y="6253281"/>
            <a:ext cx="4383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18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72C93813-95CC-0C2B-9B2C-2A8A5749D760}"/>
              </a:ext>
            </a:extLst>
          </p:cNvPr>
          <p:cNvSpPr/>
          <p:nvPr/>
        </p:nvSpPr>
        <p:spPr>
          <a:xfrm>
            <a:off x="1867463" y="3294044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36">
            <a:extLst>
              <a:ext uri="{FF2B5EF4-FFF2-40B4-BE49-F238E27FC236}">
                <a16:creationId xmlns:a16="http://schemas.microsoft.com/office/drawing/2014/main" id="{64C98E71-5B77-07A4-05D3-367D6017F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479" y="2169052"/>
            <a:ext cx="28822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When we start from T &gt;Tc, T</a:t>
            </a:r>
            <a:r>
              <a:rPr kumimoji="1" lang="en-US" altLang="ja-JP" sz="1800" b="1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eff </a:t>
            </a:r>
            <a:r>
              <a:rPr lang="en-US" altLang="ja-JP" sz="1800" b="1">
                <a:solidFill>
                  <a:schemeClr val="bg1"/>
                </a:solidFill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 plunges into</a:t>
            </a: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 Tc dome </a:t>
            </a:r>
          </a:p>
        </p:txBody>
      </p:sp>
      <p:sp>
        <p:nvSpPr>
          <p:cNvPr id="4" name="テキスト ボックス 36">
            <a:extLst>
              <a:ext uri="{FF2B5EF4-FFF2-40B4-BE49-F238E27FC236}">
                <a16:creationId xmlns:a16="http://schemas.microsoft.com/office/drawing/2014/main" id="{F08D9CED-6DFE-6401-8C63-A23D0ED89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937" y="4415020"/>
            <a:ext cx="21316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i="1">
                <a:solidFill>
                  <a:srgbClr val="0070C0"/>
                </a:solidFill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When we start from </a:t>
            </a:r>
            <a:r>
              <a:rPr kumimoji="1" lang="en-US" altLang="ja-JP" sz="1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T&lt;Tc, T</a:t>
            </a:r>
            <a:r>
              <a:rPr kumimoji="1" lang="en-US" altLang="ja-JP" sz="18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eff </a:t>
            </a:r>
            <a:r>
              <a:rPr lang="en-US" altLang="ja-JP" sz="1800" b="1">
                <a:solidFill>
                  <a:srgbClr val="0070C0"/>
                </a:solidFill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remains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below</a:t>
            </a:r>
            <a:r>
              <a:rPr kumimoji="1" lang="en-US" altLang="ja-JP" sz="1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1" i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Tc</a:t>
            </a:r>
            <a:r>
              <a:rPr kumimoji="1" lang="en-US" altLang="ja-JP" sz="1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 dome.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HGS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0F4CCD7B-CB7A-56FF-FC74-11B36E089428}"/>
              </a:ext>
            </a:extLst>
          </p:cNvPr>
          <p:cNvSpPr/>
          <p:nvPr/>
        </p:nvSpPr>
        <p:spPr>
          <a:xfrm>
            <a:off x="1897994" y="4947100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36">
            <a:extLst>
              <a:ext uri="{FF2B5EF4-FFF2-40B4-BE49-F238E27FC236}">
                <a16:creationId xmlns:a16="http://schemas.microsoft.com/office/drawing/2014/main" id="{79E38219-3453-1067-BBFA-B147E6D84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0439" y="3984714"/>
            <a:ext cx="7266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SC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9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03789 -0.01551 C 0.04609 -0.01759 0.05742 -0.02407 0.06901 -0.03287 C 0.08242 -0.04352 0.09245 -0.05255 0.09935 -0.06134 L 0.13242 -0.09884 " pathEditMode="relative" rAng="20220000" ptsTypes="AAAAA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069 L 0.03907 0.00185 C 0.04714 0.00208 0.05925 0.00185 0.07214 0.00069 C 0.08672 -0.0007 0.09818 -0.00255 0.10638 -0.00463 L 0.14545 -0.01273 " pathEditMode="relative" rAng="21420000" ptsTypes="AAA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3" grpId="1" animBg="1"/>
      <p:bldP spid="20" grpId="0"/>
      <p:bldP spid="4" grpId="0"/>
      <p:bldP spid="24" grpId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86" name="図 714785">
            <a:extLst>
              <a:ext uri="{FF2B5EF4-FFF2-40B4-BE49-F238E27FC236}">
                <a16:creationId xmlns:a16="http://schemas.microsoft.com/office/drawing/2014/main" id="{E6994F03-A3EE-115A-4CA5-02D0E1C4A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640" y="-144016"/>
            <a:ext cx="12269320" cy="7029400"/>
          </a:xfrm>
          <a:prstGeom prst="rect">
            <a:avLst/>
          </a:prstGeom>
        </p:spPr>
      </p:pic>
      <p:sp>
        <p:nvSpPr>
          <p:cNvPr id="714757" name="Text Box 8"/>
          <p:cNvSpPr txBox="1">
            <a:spLocks noChangeArrowheads="1"/>
          </p:cNvSpPr>
          <p:nvPr/>
        </p:nvSpPr>
        <p:spPr bwMode="auto">
          <a:xfrm>
            <a:off x="2806316" y="1064349"/>
            <a:ext cx="328968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1300" dirty="0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(Lee, Zhang &amp; Wu, </a:t>
            </a:r>
            <a:r>
              <a:rPr lang="en-US" altLang="ja-JP" sz="1300" dirty="0" err="1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PRL</a:t>
            </a:r>
            <a:r>
              <a:rPr lang="en-US" altLang="ja-JP" sz="1300" dirty="0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 2009 for "1111";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1300" dirty="0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 Fernandes &amp; Millis, </a:t>
            </a:r>
            <a:r>
              <a:rPr lang="en-US" altLang="ja-JP" sz="1300" dirty="0" err="1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PRL</a:t>
            </a:r>
            <a:r>
              <a:rPr lang="en-US" altLang="ja-JP" sz="1300" dirty="0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 2013</a:t>
            </a:r>
            <a:r>
              <a:rPr lang="ja-JP" altLang="en-US" sz="1300" dirty="0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 </a:t>
            </a:r>
            <a:r>
              <a:rPr lang="en-US" altLang="ja-JP" sz="1300" dirty="0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for</a:t>
            </a:r>
            <a:r>
              <a:rPr lang="ja-JP" altLang="en-US" sz="1300" dirty="0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 </a:t>
            </a:r>
            <a:r>
              <a:rPr lang="en-US" altLang="ja-JP" sz="1300" dirty="0">
                <a:solidFill>
                  <a:srgbClr val="B7FFB7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  <a:sym typeface="Arial"/>
              </a:rPr>
              <a:t>"122")</a:t>
            </a:r>
          </a:p>
        </p:txBody>
      </p:sp>
      <p:sp>
        <p:nvSpPr>
          <p:cNvPr id="714755" name="テキスト ボックス 10"/>
          <p:cNvSpPr txBox="1">
            <a:spLocks noChangeArrowheads="1"/>
          </p:cNvSpPr>
          <p:nvPr/>
        </p:nvSpPr>
        <p:spPr bwMode="auto">
          <a:xfrm>
            <a:off x="659396" y="272575"/>
            <a:ext cx="108732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2000">
                <a:solidFill>
                  <a:srgbClr val="FFC000"/>
                </a:solidFill>
                <a:latin typeface="HGP創英角ﾎﾟｯﾌﾟ体" pitchFamily="50" charset="-128"/>
                <a:ea typeface="HGP創英角ﾎﾟｯﾌﾟ体" pitchFamily="50" charset="-128"/>
                <a:cs typeface="+mj-cs"/>
                <a:sym typeface="Arial"/>
              </a:rPr>
              <a:t>Equilibrium: </a:t>
            </a:r>
            <a:r>
              <a:rPr kumimoji="1" lang="en-US" altLang="ja-JP" sz="2000" b="0" i="0" u="sng" strike="noStrike" kern="1200" cap="none" spc="0" normalizeH="0" baseline="0" noProof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  <a:sym typeface="Wingdings" pitchFamily="2" charset="2"/>
              </a:rPr>
              <a:t>T-broken SC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  <a:sym typeface="Wingdings" pitchFamily="2" charset="2"/>
              </a:rPr>
              <a:t>  </a:t>
            </a:r>
            <a:r>
              <a:rPr kumimoji="1" lang="en-US" altLang="ja-JP" sz="2000" b="0" i="0" u="sng" strike="noStrike" kern="1200" cap="none" spc="0" normalizeH="0" baseline="0" noProof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  <a:sym typeface="Arial"/>
              </a:rPr>
              <a:t>c</a:t>
            </a:r>
            <a:r>
              <a:rPr lang="en-US" altLang="ja-JP" sz="2000" u="sng">
                <a:solidFill>
                  <a:srgbClr val="FFECC5"/>
                </a:solidFill>
                <a:latin typeface="HGP創英角ﾎﾟｯﾌﾟ体" pitchFamily="50" charset="-128"/>
                <a:ea typeface="HGP創英角ﾎﾟｯﾌﾟ体" pitchFamily="50" charset="-128"/>
                <a:cs typeface="+mj-cs"/>
                <a:sym typeface="Arial"/>
              </a:rPr>
              <a:t>oexisting pairing symmetries</a:t>
            </a:r>
            <a:endParaRPr lang="en-US" altLang="ja-JP" sz="2000">
              <a:solidFill>
                <a:srgbClr val="FFECC5"/>
              </a:solidFill>
              <a:latin typeface="HGP創英角ﾎﾟｯﾌﾟ体" pitchFamily="50" charset="-128"/>
              <a:ea typeface="HGP創英角ﾎﾟｯﾌﾟ体" pitchFamily="50" charset="-128"/>
              <a:cs typeface="+mj-cs"/>
              <a:sym typeface="Wingdings" pitchFamily="2" charset="2"/>
            </a:endParaRPr>
          </a:p>
        </p:txBody>
      </p:sp>
      <p:sp>
        <p:nvSpPr>
          <p:cNvPr id="2" name="テキスト ボックス 10">
            <a:extLst>
              <a:ext uri="{FF2B5EF4-FFF2-40B4-BE49-F238E27FC236}">
                <a16:creationId xmlns:a16="http://schemas.microsoft.com/office/drawing/2014/main" id="{4DF211A7-92A8-0722-70E2-3A1F0F58F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252" y="775137"/>
            <a:ext cx="3238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1800" dirty="0" err="1">
                <a:solidFill>
                  <a:srgbClr val="FFECC5"/>
                </a:solidFill>
                <a:latin typeface="HGS創英角ｺﾞｼｯｸUB" pitchFamily="50" charset="-128"/>
                <a:ea typeface="HGS創英角ｺﾞｼｯｸUB" pitchFamily="50" charset="-128"/>
                <a:cs typeface="+mj-cs"/>
                <a:sym typeface="Arial"/>
              </a:rPr>
              <a:t>s+id</a:t>
            </a:r>
            <a:r>
              <a:rPr lang="en-US" altLang="ja-JP" sz="1800" dirty="0">
                <a:solidFill>
                  <a:srgbClr val="FFECC5"/>
                </a:solidFill>
                <a:latin typeface="HGS創英角ｺﾞｼｯｸUB" pitchFamily="50" charset="-128"/>
                <a:ea typeface="HGS創英角ｺﾞｼｯｸUB" pitchFamily="50" charset="-128"/>
                <a:cs typeface="+mj-cs"/>
                <a:sym typeface="Arial"/>
              </a:rPr>
              <a:t> in iron-based SCs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B5A630-4DD2-5E15-CB5B-A8ACB22EB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500" y="826279"/>
            <a:ext cx="44238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EA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d+id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EA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in hexagonal </a:t>
            </a:r>
            <a:r>
              <a:rPr lang="en-US" altLang="ja-JP" sz="1800" b="1" dirty="0">
                <a:solidFill>
                  <a:srgbClr val="FFEAC1"/>
                </a:solidFill>
                <a:latin typeface="Symbol" panose="05050102010706020507" pitchFamily="18" charset="2"/>
                <a:ea typeface="HGP創英角ﾎﾟｯﾌﾟ体" panose="040B0A00000000000000" pitchFamily="50" charset="-128"/>
              </a:rPr>
              <a:t>b</a:t>
            </a:r>
            <a:r>
              <a:rPr lang="en-US" altLang="ja-JP" sz="1800" dirty="0">
                <a:solidFill>
                  <a:srgbClr val="FFEAC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1800" dirty="0" err="1">
                <a:solidFill>
                  <a:srgbClr val="FFEAC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</a:t>
            </a:r>
            <a:r>
              <a:rPr lang="en-US" altLang="ja-JP" sz="1800" dirty="0" err="1">
                <a:solidFill>
                  <a:srgbClr val="FFEAC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NCl</a:t>
            </a:r>
            <a:r>
              <a:rPr lang="en-US" altLang="ja-JP" sz="1800" dirty="0">
                <a:solidFill>
                  <a:srgbClr val="FFEAC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(M</a:t>
            </a:r>
            <a:r>
              <a:rPr lang="en-US" altLang="ja-JP" sz="1800" dirty="0">
                <a:solidFill>
                  <a:srgbClr val="FFEAC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=Hf, </a:t>
            </a:r>
            <a:r>
              <a:rPr lang="en-US" altLang="ja-JP" sz="1800" dirty="0" err="1">
                <a:solidFill>
                  <a:srgbClr val="FFEAC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Zr</a:t>
            </a:r>
            <a:r>
              <a:rPr lang="en-US" altLang="ja-JP" sz="1800" dirty="0">
                <a:solidFill>
                  <a:srgbClr val="FFEAC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(Kuroki, </a:t>
            </a:r>
            <a:r>
              <a:rPr kumimoji="1" lang="en-US" altLang="ja-JP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PRB</a:t>
            </a: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2010)</a:t>
            </a:r>
            <a:endParaRPr lang="en-US" altLang="ja-JP" sz="1800" dirty="0">
              <a:solidFill>
                <a:srgbClr val="99FF33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04F4CF52-5F5C-5B62-0C2E-053A52563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35" y="3429000"/>
            <a:ext cx="390502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defTabSz="6858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800" dirty="0" err="1">
                <a:solidFill>
                  <a:srgbClr val="FFE59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SrPtAs</a:t>
            </a:r>
            <a:r>
              <a:rPr lang="en-US" altLang="ja-JP" sz="1800" dirty="0">
                <a:solidFill>
                  <a:srgbClr val="FFE59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en-US" altLang="ja-JP" sz="1350" dirty="0">
                <a:solidFill>
                  <a:srgbClr val="B7FFB7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(Fischer et al, PRB 2014)</a:t>
            </a:r>
          </a:p>
          <a:p>
            <a:pPr defTabSz="685800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dirty="0">
                <a:solidFill>
                  <a:srgbClr val="FFE59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・ ・ ・</a:t>
            </a:r>
            <a:endParaRPr lang="en-US" altLang="ja-JP" sz="1350" dirty="0">
              <a:solidFill>
                <a:srgbClr val="B7FFB7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08DF57E-3A45-F29B-EDE1-C3441CEE64DE}"/>
              </a:ext>
            </a:extLst>
          </p:cNvPr>
          <p:cNvGrpSpPr>
            <a:grpSpLocks/>
          </p:cNvGrpSpPr>
          <p:nvPr/>
        </p:nvGrpSpPr>
        <p:grpSpPr bwMode="auto">
          <a:xfrm>
            <a:off x="6303214" y="1591735"/>
            <a:ext cx="4310063" cy="1733551"/>
            <a:chOff x="1778000" y="3711575"/>
            <a:chExt cx="5746750" cy="2312764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5CBC18D-30E3-D6E0-6D10-93DF168D8A9E}"/>
                </a:ext>
              </a:extLst>
            </p:cNvPr>
            <p:cNvSpPr/>
            <p:nvPr/>
          </p:nvSpPr>
          <p:spPr>
            <a:xfrm>
              <a:off x="1778000" y="3711575"/>
              <a:ext cx="5746750" cy="2312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2" name="グループ化 83">
              <a:extLst>
                <a:ext uri="{FF2B5EF4-FFF2-40B4-BE49-F238E27FC236}">
                  <a16:creationId xmlns:a16="http://schemas.microsoft.com/office/drawing/2014/main" id="{76DFD512-B3A3-4EA6-5C16-56EE74187F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6925" y="3986213"/>
              <a:ext cx="1135063" cy="1265237"/>
              <a:chOff x="228910" y="4815955"/>
              <a:chExt cx="1134671" cy="1265626"/>
            </a:xfrm>
          </p:grpSpPr>
          <p:sp>
            <p:nvSpPr>
              <p:cNvPr id="48" name="円/楕円 31">
                <a:extLst>
                  <a:ext uri="{FF2B5EF4-FFF2-40B4-BE49-F238E27FC236}">
                    <a16:creationId xmlns:a16="http://schemas.microsoft.com/office/drawing/2014/main" id="{B45EA873-0CB9-289A-B18F-E9AE41DFF8C7}"/>
                  </a:ext>
                </a:extLst>
              </p:cNvPr>
              <p:cNvSpPr/>
              <p:nvPr/>
            </p:nvSpPr>
            <p:spPr>
              <a:xfrm rot="21320591">
                <a:off x="242664" y="5604753"/>
                <a:ext cx="224289" cy="226686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円/楕円 32">
                <a:extLst>
                  <a:ext uri="{FF2B5EF4-FFF2-40B4-BE49-F238E27FC236}">
                    <a16:creationId xmlns:a16="http://schemas.microsoft.com/office/drawing/2014/main" id="{549E0C43-D847-F5B4-1102-4CBDA62369FA}"/>
                  </a:ext>
                </a:extLst>
              </p:cNvPr>
              <p:cNvSpPr/>
              <p:nvPr/>
            </p:nvSpPr>
            <p:spPr>
              <a:xfrm rot="21320591">
                <a:off x="1139821" y="5060281"/>
                <a:ext cx="224289" cy="224568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円/楕円 33">
                <a:extLst>
                  <a:ext uri="{FF2B5EF4-FFF2-40B4-BE49-F238E27FC236}">
                    <a16:creationId xmlns:a16="http://schemas.microsoft.com/office/drawing/2014/main" id="{01B497E8-4323-A63C-3715-80CD130D60C2}"/>
                  </a:ext>
                </a:extLst>
              </p:cNvPr>
              <p:cNvSpPr/>
              <p:nvPr/>
            </p:nvSpPr>
            <p:spPr>
              <a:xfrm rot="21320591">
                <a:off x="229968" y="5106889"/>
                <a:ext cx="224289" cy="224568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円/楕円 34">
                <a:extLst>
                  <a:ext uri="{FF2B5EF4-FFF2-40B4-BE49-F238E27FC236}">
                    <a16:creationId xmlns:a16="http://schemas.microsoft.com/office/drawing/2014/main" id="{6B8AA512-C894-105E-402C-CF74DA4E6806}"/>
                  </a:ext>
                </a:extLst>
              </p:cNvPr>
              <p:cNvSpPr/>
              <p:nvPr/>
            </p:nvSpPr>
            <p:spPr>
              <a:xfrm rot="21320591">
                <a:off x="651039" y="4816646"/>
                <a:ext cx="224289" cy="224568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円/楕円 35">
                <a:extLst>
                  <a:ext uri="{FF2B5EF4-FFF2-40B4-BE49-F238E27FC236}">
                    <a16:creationId xmlns:a16="http://schemas.microsoft.com/office/drawing/2014/main" id="{5C8C407E-89D2-750C-9AC3-8764C6A9A71B}"/>
                  </a:ext>
                </a:extLst>
              </p:cNvPr>
              <p:cNvSpPr/>
              <p:nvPr/>
            </p:nvSpPr>
            <p:spPr>
              <a:xfrm rot="21320591">
                <a:off x="708170" y="5856862"/>
                <a:ext cx="224289" cy="224568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円/楕円 36">
                <a:extLst>
                  <a:ext uri="{FF2B5EF4-FFF2-40B4-BE49-F238E27FC236}">
                    <a16:creationId xmlns:a16="http://schemas.microsoft.com/office/drawing/2014/main" id="{0B718D4B-1FD2-C86F-0FB2-EA0F3B1F601C}"/>
                  </a:ext>
                </a:extLst>
              </p:cNvPr>
              <p:cNvSpPr/>
              <p:nvPr/>
            </p:nvSpPr>
            <p:spPr>
              <a:xfrm rot="21320591">
                <a:off x="1139821" y="5598397"/>
                <a:ext cx="224289" cy="224568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F4F5124A-253B-5DDE-5731-786896373526}"/>
                  </a:ext>
                </a:extLst>
              </p:cNvPr>
              <p:cNvCxnSpPr/>
              <p:nvPr/>
            </p:nvCxnSpPr>
            <p:spPr>
              <a:xfrm rot="16200000" flipH="1">
                <a:off x="432651" y="5194063"/>
                <a:ext cx="720313" cy="503593"/>
              </a:xfrm>
              <a:prstGeom prst="line">
                <a:avLst/>
              </a:prstGeom>
              <a:ln w="38100">
                <a:solidFill>
                  <a:srgbClr val="008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80F98BC1-4C8D-0AA9-1890-062F2A335D1E}"/>
                  </a:ext>
                </a:extLst>
              </p:cNvPr>
              <p:cNvCxnSpPr>
                <a:stCxn id="58" idx="2"/>
                <a:endCxn id="58" idx="2"/>
              </p:cNvCxnSpPr>
              <p:nvPr/>
            </p:nvCxnSpPr>
            <p:spPr>
              <a:xfrm rot="5400000" flipH="1" flipV="1">
                <a:off x="524803" y="4994122"/>
                <a:ext cx="544471" cy="926780"/>
              </a:xfrm>
              <a:prstGeom prst="line">
                <a:avLst/>
              </a:prstGeom>
              <a:ln w="38100">
                <a:solidFill>
                  <a:srgbClr val="008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六角形 57">
                <a:extLst>
                  <a:ext uri="{FF2B5EF4-FFF2-40B4-BE49-F238E27FC236}">
                    <a16:creationId xmlns:a16="http://schemas.microsoft.com/office/drawing/2014/main" id="{D6BD950C-BE2F-4DA5-F4C8-616A9FA1503A}"/>
                  </a:ext>
                </a:extLst>
              </p:cNvPr>
              <p:cNvSpPr/>
              <p:nvPr/>
            </p:nvSpPr>
            <p:spPr>
              <a:xfrm rot="1659277">
                <a:off x="265939" y="5003080"/>
                <a:ext cx="1060085" cy="910984"/>
              </a:xfrm>
              <a:prstGeom prst="hexagon">
                <a:avLst>
                  <a:gd name="adj" fmla="val 26938"/>
                  <a:gd name="vf" fmla="val 115470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グループ化 94">
              <a:extLst>
                <a:ext uri="{FF2B5EF4-FFF2-40B4-BE49-F238E27FC236}">
                  <a16:creationId xmlns:a16="http://schemas.microsoft.com/office/drawing/2014/main" id="{8516CC03-D9DB-866A-EB6C-A5DB5516CD0F}"/>
                </a:ext>
              </a:extLst>
            </p:cNvPr>
            <p:cNvGrpSpPr>
              <a:grpSpLocks/>
            </p:cNvGrpSpPr>
            <p:nvPr/>
          </p:nvGrpSpPr>
          <p:grpSpPr bwMode="auto">
            <a:xfrm rot="-7200000">
              <a:off x="6067425" y="3957638"/>
              <a:ext cx="1135063" cy="1265237"/>
              <a:chOff x="228910" y="4815955"/>
              <a:chExt cx="1134671" cy="1265626"/>
            </a:xfrm>
          </p:grpSpPr>
          <p:sp>
            <p:nvSpPr>
              <p:cNvPr id="31" name="円/楕円 95">
                <a:extLst>
                  <a:ext uri="{FF2B5EF4-FFF2-40B4-BE49-F238E27FC236}">
                    <a16:creationId xmlns:a16="http://schemas.microsoft.com/office/drawing/2014/main" id="{B54AF45E-4CB7-6D3A-729C-248A2B2DA039}"/>
                  </a:ext>
                </a:extLst>
              </p:cNvPr>
              <p:cNvSpPr/>
              <p:nvPr/>
            </p:nvSpPr>
            <p:spPr>
              <a:xfrm rot="21320591">
                <a:off x="316805" y="5602958"/>
                <a:ext cx="226538" cy="226552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円/楕円 96">
                <a:extLst>
                  <a:ext uri="{FF2B5EF4-FFF2-40B4-BE49-F238E27FC236}">
                    <a16:creationId xmlns:a16="http://schemas.microsoft.com/office/drawing/2014/main" id="{6E100317-5C9F-C01B-3B20-83868BCDC600}"/>
                  </a:ext>
                </a:extLst>
              </p:cNvPr>
              <p:cNvSpPr/>
              <p:nvPr/>
            </p:nvSpPr>
            <p:spPr>
              <a:xfrm rot="21320591">
                <a:off x="1134784" y="5054962"/>
                <a:ext cx="224422" cy="224436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円/楕円 97">
                <a:extLst>
                  <a:ext uri="{FF2B5EF4-FFF2-40B4-BE49-F238E27FC236}">
                    <a16:creationId xmlns:a16="http://schemas.microsoft.com/office/drawing/2014/main" id="{461EFF5A-6B7D-5834-021D-9005BD32CE5A}"/>
                  </a:ext>
                </a:extLst>
              </p:cNvPr>
              <p:cNvSpPr/>
              <p:nvPr/>
            </p:nvSpPr>
            <p:spPr>
              <a:xfrm rot="21320591">
                <a:off x="280675" y="5107630"/>
                <a:ext cx="226538" cy="224436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円/楕円 98">
                <a:extLst>
                  <a:ext uri="{FF2B5EF4-FFF2-40B4-BE49-F238E27FC236}">
                    <a16:creationId xmlns:a16="http://schemas.microsoft.com/office/drawing/2014/main" id="{37C4C09A-0EF8-0808-F478-6805093D5196}"/>
                  </a:ext>
                </a:extLst>
              </p:cNvPr>
              <p:cNvSpPr/>
              <p:nvPr/>
            </p:nvSpPr>
            <p:spPr>
              <a:xfrm rot="21320591">
                <a:off x="646099" y="4812084"/>
                <a:ext cx="224422" cy="226554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円/楕円 99">
                <a:extLst>
                  <a:ext uri="{FF2B5EF4-FFF2-40B4-BE49-F238E27FC236}">
                    <a16:creationId xmlns:a16="http://schemas.microsoft.com/office/drawing/2014/main" id="{4E0B7942-0A1E-D38B-6F5F-13F678AAE09D}"/>
                  </a:ext>
                </a:extLst>
              </p:cNvPr>
              <p:cNvSpPr/>
              <p:nvPr/>
            </p:nvSpPr>
            <p:spPr>
              <a:xfrm rot="21320591">
                <a:off x="712347" y="5857620"/>
                <a:ext cx="224422" cy="226554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円/楕円 100">
                <a:extLst>
                  <a:ext uri="{FF2B5EF4-FFF2-40B4-BE49-F238E27FC236}">
                    <a16:creationId xmlns:a16="http://schemas.microsoft.com/office/drawing/2014/main" id="{A1C34EDF-89FC-F5F2-DB1F-AEE79A319F5F}"/>
                  </a:ext>
                </a:extLst>
              </p:cNvPr>
              <p:cNvSpPr/>
              <p:nvPr/>
            </p:nvSpPr>
            <p:spPr>
              <a:xfrm rot="21320591">
                <a:off x="1135282" y="5590840"/>
                <a:ext cx="224422" cy="226552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B74E5A93-49DE-2FD0-784C-FEBB6F6CF8FC}"/>
                  </a:ext>
                </a:extLst>
              </p:cNvPr>
              <p:cNvCxnSpPr/>
              <p:nvPr/>
            </p:nvCxnSpPr>
            <p:spPr>
              <a:xfrm rot="16200000" flipH="1">
                <a:off x="475325" y="5198595"/>
                <a:ext cx="719888" cy="508124"/>
              </a:xfrm>
              <a:prstGeom prst="line">
                <a:avLst/>
              </a:prstGeom>
              <a:ln w="38100">
                <a:solidFill>
                  <a:srgbClr val="008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20EF029F-B05E-06FF-4F4F-88BA57620C31}"/>
                  </a:ext>
                </a:extLst>
              </p:cNvPr>
              <p:cNvCxnSpPr>
                <a:stCxn id="44" idx="2"/>
                <a:endCxn id="44" idx="2"/>
              </p:cNvCxnSpPr>
              <p:nvPr/>
            </p:nvCxnSpPr>
            <p:spPr>
              <a:xfrm rot="5400000" flipH="1" flipV="1">
                <a:off x="540908" y="4977066"/>
                <a:ext cx="546268" cy="931561"/>
              </a:xfrm>
              <a:prstGeom prst="line">
                <a:avLst/>
              </a:prstGeom>
              <a:ln w="38100">
                <a:solidFill>
                  <a:srgbClr val="008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六角形 43">
                <a:extLst>
                  <a:ext uri="{FF2B5EF4-FFF2-40B4-BE49-F238E27FC236}">
                    <a16:creationId xmlns:a16="http://schemas.microsoft.com/office/drawing/2014/main" id="{4E53A2B1-25AA-31E6-49E2-CD680E22A0D8}"/>
                  </a:ext>
                </a:extLst>
              </p:cNvPr>
              <p:cNvSpPr/>
              <p:nvPr/>
            </p:nvSpPr>
            <p:spPr>
              <a:xfrm rot="1659277">
                <a:off x="325509" y="4999872"/>
                <a:ext cx="1060709" cy="914681"/>
              </a:xfrm>
              <a:prstGeom prst="hexagon">
                <a:avLst>
                  <a:gd name="adj" fmla="val 26938"/>
                  <a:gd name="vf" fmla="val 115470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テキスト ボックス 104">
              <a:extLst>
                <a:ext uri="{FF2B5EF4-FFF2-40B4-BE49-F238E27FC236}">
                  <a16:creationId xmlns:a16="http://schemas.microsoft.com/office/drawing/2014/main" id="{B8EBB724-0414-0010-7A27-D6917702D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5163" y="4400550"/>
              <a:ext cx="101138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kumimoji="1" sz="2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+ </a:t>
              </a:r>
              <a:r>
                <a:rPr lang="en-US" altLang="ja-JP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ja-JP" sz="180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i</a:t>
              </a:r>
              <a:r>
                <a:rPr lang="en-US" altLang="ja-JP" sz="1800" baseline="30000">
                  <a:solidFill>
                    <a:srgbClr val="000000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180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/3</a:t>
              </a:r>
              <a:endParaRPr lang="ja-JP" altLang="en-US" sz="1800" baseline="30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テキスト ボックス 105">
              <a:extLst>
                <a:ext uri="{FF2B5EF4-FFF2-40B4-BE49-F238E27FC236}">
                  <a16:creationId xmlns:a16="http://schemas.microsoft.com/office/drawing/2014/main" id="{665FA038-A925-431F-8847-B60835672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4387850"/>
              <a:ext cx="110970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kumimoji="1" sz="2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ja-JP" sz="15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ja-JP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ja-JP" sz="180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i2</a:t>
              </a:r>
              <a:r>
                <a:rPr lang="en-US" altLang="ja-JP" sz="1800" baseline="30000">
                  <a:solidFill>
                    <a:srgbClr val="000000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180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/3</a:t>
              </a:r>
              <a:endParaRPr lang="ja-JP" altLang="en-US" sz="1800" baseline="30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" name="グループ化 2">
              <a:extLst>
                <a:ext uri="{FF2B5EF4-FFF2-40B4-BE49-F238E27FC236}">
                  <a16:creationId xmlns:a16="http://schemas.microsoft.com/office/drawing/2014/main" id="{1282AFE2-EECA-AD68-0F97-6DD31DF571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3675" y="3998913"/>
              <a:ext cx="1158875" cy="1274762"/>
              <a:chOff x="4161552" y="4221163"/>
              <a:chExt cx="1158875" cy="1274762"/>
            </a:xfrm>
          </p:grpSpPr>
          <p:sp>
            <p:nvSpPr>
              <p:cNvPr id="19" name="円/楕円 86">
                <a:extLst>
                  <a:ext uri="{FF2B5EF4-FFF2-40B4-BE49-F238E27FC236}">
                    <a16:creationId xmlns:a16="http://schemas.microsoft.com/office/drawing/2014/main" id="{90082E10-D3D1-6238-5F72-FB9EFA327A84}"/>
                  </a:ext>
                </a:extLst>
              </p:cNvPr>
              <p:cNvSpPr/>
              <p:nvPr/>
            </p:nvSpPr>
            <p:spPr bwMode="auto">
              <a:xfrm rot="6920591">
                <a:off x="4643027" y="5272413"/>
                <a:ext cx="226618" cy="222251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六角形 19">
                <a:extLst>
                  <a:ext uri="{FF2B5EF4-FFF2-40B4-BE49-F238E27FC236}">
                    <a16:creationId xmlns:a16="http://schemas.microsoft.com/office/drawing/2014/main" id="{8F24D193-4B05-7549-AD5B-0FCA1D4CCF0B}"/>
                  </a:ext>
                </a:extLst>
              </p:cNvPr>
              <p:cNvSpPr/>
              <p:nvPr/>
            </p:nvSpPr>
            <p:spPr bwMode="auto">
              <a:xfrm rot="8859277">
                <a:off x="4230344" y="4391295"/>
                <a:ext cx="1060451" cy="910703"/>
              </a:xfrm>
              <a:prstGeom prst="hexagon">
                <a:avLst>
                  <a:gd name="adj" fmla="val 26938"/>
                  <a:gd name="vf" fmla="val 115470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1" name="グループ化 1">
                <a:extLst>
                  <a:ext uri="{FF2B5EF4-FFF2-40B4-BE49-F238E27FC236}">
                    <a16:creationId xmlns:a16="http://schemas.microsoft.com/office/drawing/2014/main" id="{1F968653-45E4-7A13-7D06-9F429573B9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1552" y="4221163"/>
                <a:ext cx="1158875" cy="1077912"/>
                <a:chOff x="4174902" y="4221163"/>
                <a:chExt cx="1158875" cy="1077912"/>
              </a:xfrm>
            </p:grpSpPr>
            <p:sp>
              <p:nvSpPr>
                <p:cNvPr id="22" name="円/楕円 85">
                  <a:extLst>
                    <a:ext uri="{FF2B5EF4-FFF2-40B4-BE49-F238E27FC236}">
                      <a16:creationId xmlns:a16="http://schemas.microsoft.com/office/drawing/2014/main" id="{5238B8CD-2D0A-8C4C-2458-EBDBE2BA441B}"/>
                    </a:ext>
                  </a:extLst>
                </p:cNvPr>
                <p:cNvSpPr/>
                <p:nvPr/>
              </p:nvSpPr>
              <p:spPr bwMode="auto">
                <a:xfrm rot="6920591">
                  <a:off x="4635212" y="4221928"/>
                  <a:ext cx="224499" cy="224367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円/楕円 87">
                  <a:extLst>
                    <a:ext uri="{FF2B5EF4-FFF2-40B4-BE49-F238E27FC236}">
                      <a16:creationId xmlns:a16="http://schemas.microsoft.com/office/drawing/2014/main" id="{13F90F42-8C8E-F3A4-1A84-73EDB73703F2}"/>
                    </a:ext>
                  </a:extLst>
                </p:cNvPr>
                <p:cNvSpPr/>
                <p:nvPr/>
              </p:nvSpPr>
              <p:spPr bwMode="auto">
                <a:xfrm rot="6920591">
                  <a:off x="5068070" y="4460194"/>
                  <a:ext cx="224499" cy="226483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円/楕円 88">
                  <a:extLst>
                    <a:ext uri="{FF2B5EF4-FFF2-40B4-BE49-F238E27FC236}">
                      <a16:creationId xmlns:a16="http://schemas.microsoft.com/office/drawing/2014/main" id="{89F14C0D-ABC2-085E-605F-09F358F1A903}"/>
                    </a:ext>
                  </a:extLst>
                </p:cNvPr>
                <p:cNvSpPr/>
                <p:nvPr/>
              </p:nvSpPr>
              <p:spPr bwMode="auto">
                <a:xfrm rot="6920591">
                  <a:off x="5109346" y="4969551"/>
                  <a:ext cx="224499" cy="224367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" name="円/楕円 89">
                  <a:extLst>
                    <a:ext uri="{FF2B5EF4-FFF2-40B4-BE49-F238E27FC236}">
                      <a16:creationId xmlns:a16="http://schemas.microsoft.com/office/drawing/2014/main" id="{34D3AFCF-9847-66F0-2100-5BA7297CFE6C}"/>
                    </a:ext>
                  </a:extLst>
                </p:cNvPr>
                <p:cNvSpPr/>
                <p:nvPr/>
              </p:nvSpPr>
              <p:spPr bwMode="auto">
                <a:xfrm rot="6920591">
                  <a:off x="4175895" y="4501493"/>
                  <a:ext cx="224499" cy="224367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" name="円/楕円 90">
                  <a:extLst>
                    <a:ext uri="{FF2B5EF4-FFF2-40B4-BE49-F238E27FC236}">
                      <a16:creationId xmlns:a16="http://schemas.microsoft.com/office/drawing/2014/main" id="{3573EDC1-862E-2EAC-29C5-E39E5E82970B}"/>
                    </a:ext>
                  </a:extLst>
                </p:cNvPr>
                <p:cNvSpPr/>
                <p:nvPr/>
              </p:nvSpPr>
              <p:spPr bwMode="auto">
                <a:xfrm rot="6920591">
                  <a:off x="4184361" y="5003438"/>
                  <a:ext cx="224499" cy="224367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35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9" name="直線コネクタ 28">
                  <a:extLst>
                    <a:ext uri="{FF2B5EF4-FFF2-40B4-BE49-F238E27FC236}">
                      <a16:creationId xmlns:a16="http://schemas.microsoft.com/office/drawing/2014/main" id="{F4FB4D97-DA5E-01F2-142C-6348C78ED732}"/>
                    </a:ext>
                  </a:extLst>
                </p:cNvPr>
                <p:cNvCxnSpPr/>
                <p:nvPr/>
              </p:nvCxnSpPr>
              <p:spPr bwMode="auto">
                <a:xfrm rot="10800000" flipV="1">
                  <a:off x="4292378" y="4812759"/>
                  <a:ext cx="908050" cy="12707"/>
                </a:xfrm>
                <a:prstGeom prst="line">
                  <a:avLst/>
                </a:prstGeom>
                <a:ln w="38100">
                  <a:solidFill>
                    <a:srgbClr val="008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コネクタ 29">
                  <a:extLst>
                    <a:ext uri="{FF2B5EF4-FFF2-40B4-BE49-F238E27FC236}">
                      <a16:creationId xmlns:a16="http://schemas.microsoft.com/office/drawing/2014/main" id="{B3DD11F8-5AAD-2DFA-72ED-7579AC1483CC}"/>
                    </a:ext>
                  </a:extLst>
                </p:cNvPr>
                <p:cNvCxnSpPr/>
                <p:nvPr/>
              </p:nvCxnSpPr>
              <p:spPr bwMode="auto">
                <a:xfrm rot="12600000" flipH="1" flipV="1">
                  <a:off x="4493461" y="4372233"/>
                  <a:ext cx="546100" cy="917057"/>
                </a:xfrm>
                <a:prstGeom prst="line">
                  <a:avLst/>
                </a:prstGeom>
                <a:ln w="38100">
                  <a:solidFill>
                    <a:srgbClr val="008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185C48E-99F5-1052-503B-E8A16AFFE569}"/>
              </a:ext>
            </a:extLst>
          </p:cNvPr>
          <p:cNvGrpSpPr/>
          <p:nvPr/>
        </p:nvGrpSpPr>
        <p:grpSpPr>
          <a:xfrm>
            <a:off x="2770351" y="4660537"/>
            <a:ext cx="6444107" cy="961371"/>
            <a:chOff x="4789494" y="5059917"/>
            <a:chExt cx="6444107" cy="961371"/>
          </a:xfrm>
        </p:grpSpPr>
        <p:sp>
          <p:nvSpPr>
            <p:cNvPr id="9" name="テキスト ボックス 31">
              <a:extLst>
                <a:ext uri="{FF2B5EF4-FFF2-40B4-BE49-F238E27FC236}">
                  <a16:creationId xmlns:a16="http://schemas.microsoft.com/office/drawing/2014/main" id="{611AEA2F-159C-43E3-E62A-DC0553A75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9494" y="5059917"/>
              <a:ext cx="5814786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Floquet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 topological SC  dynamical &amp; in-situ</a:t>
              </a: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6B446B2E-B529-0847-901B-D5F0A3BC1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3534" y="5564088"/>
              <a:ext cx="634006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kumimoji="1" sz="2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(where you can start from 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a </a:t>
              </a:r>
              <a:r>
                <a:rPr lang="en-US" altLang="ja-JP" sz="2000">
                  <a:solidFill>
                    <a:srgbClr val="99FF33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uni-component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d-wave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>
                  <a:solidFill>
                    <a:srgbClr val="99FF33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　　　　　　　          　    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in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non-hexagonal systems)</a:t>
              </a:r>
              <a:endParaRPr lang="en-US" altLang="ja-JP" sz="2000" dirty="0">
                <a:solidFill>
                  <a:srgbClr val="99FF33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grpSp>
        <p:nvGrpSpPr>
          <p:cNvPr id="714785" name="グループ化 714784">
            <a:extLst>
              <a:ext uri="{FF2B5EF4-FFF2-40B4-BE49-F238E27FC236}">
                <a16:creationId xmlns:a16="http://schemas.microsoft.com/office/drawing/2014/main" id="{99ECD53E-6872-FC14-D1B4-D86CD61733FC}"/>
              </a:ext>
            </a:extLst>
          </p:cNvPr>
          <p:cNvGrpSpPr/>
          <p:nvPr/>
        </p:nvGrpSpPr>
        <p:grpSpPr>
          <a:xfrm>
            <a:off x="3255321" y="1489177"/>
            <a:ext cx="2480639" cy="2686258"/>
            <a:chOff x="1375457" y="1768324"/>
            <a:chExt cx="3062972" cy="3316860"/>
          </a:xfrm>
        </p:grpSpPr>
        <p:pic>
          <p:nvPicPr>
            <p:cNvPr id="714756" name="図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988" y="2526648"/>
              <a:ext cx="2535498" cy="255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直線矢印コネクタ 26"/>
            <p:cNvCxnSpPr>
              <a:cxnSpLocks/>
            </p:cNvCxnSpPr>
            <p:nvPr/>
          </p:nvCxnSpPr>
          <p:spPr>
            <a:xfrm>
              <a:off x="3377401" y="3142330"/>
              <a:ext cx="190207" cy="1017471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4772" name="図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459" y="1903614"/>
              <a:ext cx="2807703" cy="1245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4773" name="Text Box 8"/>
            <p:cNvSpPr txBox="1">
              <a:spLocks noChangeArrowheads="1"/>
            </p:cNvSpPr>
            <p:nvPr/>
          </p:nvSpPr>
          <p:spPr bwMode="auto">
            <a:xfrm>
              <a:off x="2292926" y="2700387"/>
              <a:ext cx="18758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2000" dirty="0">
                  <a:solidFill>
                    <a:srgbClr val="000000"/>
                  </a:solidFill>
                  <a:latin typeface="HGP創英角ｺﾞｼｯｸUB" pitchFamily="50" charset="-128"/>
                  <a:ea typeface="HGP創英角ｺﾞｼｯｸUB" pitchFamily="50" charset="-128"/>
                  <a:cs typeface="+mj-cs"/>
                  <a:sym typeface="Arial"/>
                </a:rPr>
                <a:t>s+-             d</a:t>
              </a:r>
            </a:p>
          </p:txBody>
        </p:sp>
        <p:sp>
          <p:nvSpPr>
            <p:cNvPr id="15" name="円/楕円 32"/>
            <p:cNvSpPr/>
            <p:nvPr/>
          </p:nvSpPr>
          <p:spPr bwMode="auto">
            <a:xfrm>
              <a:off x="1926730" y="2300695"/>
              <a:ext cx="490369" cy="493519"/>
            </a:xfrm>
            <a:prstGeom prst="ellipse">
              <a:avLst/>
            </a:prstGeom>
            <a:noFill/>
            <a:ln w="38100" cap="flat" cmpd="sng" algn="ctr">
              <a:solidFill>
                <a:srgbClr val="00CC99">
                  <a:shade val="50000"/>
                </a:srgbClr>
              </a:solidFill>
              <a:prstDash val="sysDash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rgbClr val="FFFFFF"/>
                </a:solidFill>
                <a:latin typeface="Times New Roman"/>
                <a:ea typeface="ＭＳ Ｐゴシック"/>
                <a:cs typeface="+mj-cs"/>
                <a:sym typeface="Arial"/>
              </a:endParaRPr>
            </a:p>
          </p:txBody>
        </p:sp>
        <p:cxnSp>
          <p:nvCxnSpPr>
            <p:cNvPr id="714775" name="直線コネクタ 43"/>
            <p:cNvCxnSpPr>
              <a:cxnSpLocks noChangeShapeType="1"/>
            </p:cNvCxnSpPr>
            <p:nvPr/>
          </p:nvCxnSpPr>
          <p:spPr bwMode="auto">
            <a:xfrm flipH="1">
              <a:off x="3059880" y="2023359"/>
              <a:ext cx="1101175" cy="1140640"/>
            </a:xfrm>
            <a:prstGeom prst="line">
              <a:avLst/>
            </a:prstGeom>
            <a:noFill/>
            <a:ln w="28575" algn="ctr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4776" name="直線コネクタ 43"/>
            <p:cNvCxnSpPr>
              <a:cxnSpLocks noChangeShapeType="1"/>
            </p:cNvCxnSpPr>
            <p:nvPr/>
          </p:nvCxnSpPr>
          <p:spPr bwMode="auto">
            <a:xfrm rot="5400000" flipH="1">
              <a:off x="3079547" y="1953541"/>
              <a:ext cx="1101238" cy="1140574"/>
            </a:xfrm>
            <a:prstGeom prst="line">
              <a:avLst/>
            </a:prstGeom>
            <a:noFill/>
            <a:ln w="28575" algn="ctr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14777" name="グループ化 4"/>
            <p:cNvGrpSpPr>
              <a:grpSpLocks/>
            </p:cNvGrpSpPr>
            <p:nvPr/>
          </p:nvGrpSpPr>
          <p:grpSpPr bwMode="auto">
            <a:xfrm>
              <a:off x="1996971" y="2328153"/>
              <a:ext cx="346570" cy="400110"/>
              <a:chOff x="5397440" y="1336959"/>
              <a:chExt cx="523964" cy="604874"/>
            </a:xfrm>
          </p:grpSpPr>
          <p:sp>
            <p:nvSpPr>
              <p:cNvPr id="4" name="楕円 3"/>
              <p:cNvSpPr/>
              <p:nvPr/>
            </p:nvSpPr>
            <p:spPr>
              <a:xfrm>
                <a:off x="5481747" y="1487526"/>
                <a:ext cx="385765" cy="38415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Times New Roman"/>
                  <a:ea typeface="ＭＳ Ｐゴシック"/>
                  <a:sym typeface="Arial"/>
                </a:endParaRPr>
              </a:p>
            </p:txBody>
          </p:sp>
          <p:sp>
            <p:nvSpPr>
              <p:cNvPr id="714795" name="Text Box 8"/>
              <p:cNvSpPr txBox="1">
                <a:spLocks noChangeArrowheads="1"/>
              </p:cNvSpPr>
              <p:nvPr/>
            </p:nvSpPr>
            <p:spPr bwMode="auto">
              <a:xfrm>
                <a:off x="5397440" y="1336959"/>
                <a:ext cx="523964" cy="604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1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2000" dirty="0">
                    <a:solidFill>
                      <a:srgbClr val="FFFFFF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j-cs"/>
                    <a:sym typeface="Arial"/>
                  </a:rPr>
                  <a:t>+</a:t>
                </a:r>
              </a:p>
            </p:txBody>
          </p:sp>
        </p:grpSp>
        <p:grpSp>
          <p:nvGrpSpPr>
            <p:cNvPr id="714778" name="グループ化 36"/>
            <p:cNvGrpSpPr>
              <a:grpSpLocks/>
            </p:cNvGrpSpPr>
            <p:nvPr/>
          </p:nvGrpSpPr>
          <p:grpSpPr bwMode="auto">
            <a:xfrm>
              <a:off x="2860220" y="2308811"/>
              <a:ext cx="409516" cy="442351"/>
              <a:chOff x="5481469" y="1454580"/>
              <a:chExt cx="386649" cy="417626"/>
            </a:xfrm>
          </p:grpSpPr>
          <p:sp>
            <p:nvSpPr>
              <p:cNvPr id="38" name="楕円 37"/>
              <p:cNvSpPr/>
              <p:nvPr/>
            </p:nvSpPr>
            <p:spPr>
              <a:xfrm>
                <a:off x="5481469" y="1484589"/>
                <a:ext cx="386649" cy="3876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Times New Roman"/>
                  <a:ea typeface="ＭＳ Ｐゴシック"/>
                  <a:sym typeface="Arial"/>
                </a:endParaRPr>
              </a:p>
            </p:txBody>
          </p:sp>
          <p:sp>
            <p:nvSpPr>
              <p:cNvPr id="714793" name="Text Box 8"/>
              <p:cNvSpPr txBox="1">
                <a:spLocks noChangeArrowheads="1"/>
              </p:cNvSpPr>
              <p:nvPr/>
            </p:nvSpPr>
            <p:spPr bwMode="auto">
              <a:xfrm>
                <a:off x="5522531" y="1454580"/>
                <a:ext cx="327218" cy="377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1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2000" dirty="0">
                    <a:solidFill>
                      <a:srgbClr val="FFFFFF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j-cs"/>
                    <a:sym typeface="Arial"/>
                  </a:rPr>
                  <a:t>+</a:t>
                </a:r>
              </a:p>
            </p:txBody>
          </p:sp>
        </p:grpSp>
        <p:sp>
          <p:nvSpPr>
            <p:cNvPr id="41" name="楕円 40"/>
            <p:cNvSpPr/>
            <p:nvPr/>
          </p:nvSpPr>
          <p:spPr bwMode="auto">
            <a:xfrm>
              <a:off x="4028913" y="2348997"/>
              <a:ext cx="409516" cy="4095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Times New Roman"/>
                <a:ea typeface="ＭＳ Ｐゴシック"/>
                <a:sym typeface="Arial"/>
              </a:endParaRPr>
            </a:p>
          </p:txBody>
        </p:sp>
        <p:sp>
          <p:nvSpPr>
            <p:cNvPr id="45" name="楕円 44"/>
            <p:cNvSpPr/>
            <p:nvPr/>
          </p:nvSpPr>
          <p:spPr bwMode="auto">
            <a:xfrm>
              <a:off x="1955081" y="1777775"/>
              <a:ext cx="409516" cy="410566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Times New Roman"/>
                <a:ea typeface="ＭＳ Ｐゴシック"/>
                <a:sym typeface="Arial"/>
              </a:endParaRPr>
            </a:p>
          </p:txBody>
        </p:sp>
        <p:sp>
          <p:nvSpPr>
            <p:cNvPr id="47" name="楕円 46"/>
            <p:cNvSpPr/>
            <p:nvPr/>
          </p:nvSpPr>
          <p:spPr bwMode="auto">
            <a:xfrm>
              <a:off x="3475541" y="2909719"/>
              <a:ext cx="409516" cy="409516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Times New Roman"/>
                <a:ea typeface="ＭＳ Ｐゴシック"/>
                <a:sym typeface="Arial"/>
              </a:endParaRPr>
            </a:p>
          </p:txBody>
        </p:sp>
        <p:grpSp>
          <p:nvGrpSpPr>
            <p:cNvPr id="714783" name="グループ化 48"/>
            <p:cNvGrpSpPr>
              <a:grpSpLocks/>
            </p:cNvGrpSpPr>
            <p:nvPr/>
          </p:nvGrpSpPr>
          <p:grpSpPr bwMode="auto">
            <a:xfrm>
              <a:off x="3451390" y="1768324"/>
              <a:ext cx="414617" cy="1540036"/>
              <a:chOff x="4457927" y="1371932"/>
              <a:chExt cx="626842" cy="2328180"/>
            </a:xfrm>
          </p:grpSpPr>
          <p:sp>
            <p:nvSpPr>
              <p:cNvPr id="50" name="楕円 49"/>
              <p:cNvSpPr/>
              <p:nvPr/>
            </p:nvSpPr>
            <p:spPr>
              <a:xfrm>
                <a:off x="4457927" y="1371932"/>
                <a:ext cx="619130" cy="619094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Times New Roman"/>
                  <a:ea typeface="ＭＳ Ｐゴシック"/>
                  <a:sym typeface="Arial"/>
                </a:endParaRPr>
              </a:p>
            </p:txBody>
          </p:sp>
          <p:sp>
            <p:nvSpPr>
              <p:cNvPr id="714789" name="Text Box 8"/>
              <p:cNvSpPr txBox="1">
                <a:spLocks noChangeArrowheads="1"/>
              </p:cNvSpPr>
              <p:nvPr/>
            </p:nvSpPr>
            <p:spPr bwMode="auto">
              <a:xfrm>
                <a:off x="4560804" y="3095238"/>
                <a:ext cx="523965" cy="604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1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2000" dirty="0">
                    <a:solidFill>
                      <a:srgbClr val="FFFFFF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j-cs"/>
                    <a:sym typeface="Arial"/>
                  </a:rPr>
                  <a:t>-</a:t>
                </a:r>
              </a:p>
            </p:txBody>
          </p:sp>
        </p:grpSp>
        <p:sp>
          <p:nvSpPr>
            <p:cNvPr id="52" name="楕円 51"/>
            <p:cNvSpPr/>
            <p:nvPr/>
          </p:nvSpPr>
          <p:spPr bwMode="auto">
            <a:xfrm>
              <a:off x="2538904" y="2330096"/>
              <a:ext cx="409516" cy="409516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Times New Roman"/>
                <a:ea typeface="ＭＳ Ｐゴシック"/>
                <a:sym typeface="Arial"/>
              </a:endParaRPr>
            </a:p>
          </p:txBody>
        </p:sp>
        <p:sp>
          <p:nvSpPr>
            <p:cNvPr id="7" name="正方形/長方形 6"/>
            <p:cNvSpPr/>
            <p:nvPr/>
          </p:nvSpPr>
          <p:spPr bwMode="auto">
            <a:xfrm>
              <a:off x="2762525" y="2225238"/>
              <a:ext cx="274755" cy="604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Times New Roman"/>
                <a:ea typeface="ＭＳ Ｐゴシック"/>
                <a:sym typeface="Arial"/>
              </a:endParaRPr>
            </a:p>
          </p:txBody>
        </p:sp>
        <p:sp>
          <p:nvSpPr>
            <p:cNvPr id="46" name="楕円 45"/>
            <p:cNvSpPr/>
            <p:nvPr/>
          </p:nvSpPr>
          <p:spPr bwMode="auto">
            <a:xfrm>
              <a:off x="1991544" y="2938070"/>
              <a:ext cx="409516" cy="409516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Times New Roman"/>
                <a:ea typeface="ＭＳ Ｐゴシック"/>
                <a:sym typeface="Arial"/>
              </a:endParaRPr>
            </a:p>
          </p:txBody>
        </p:sp>
        <p:sp>
          <p:nvSpPr>
            <p:cNvPr id="714768" name="Text Box 8"/>
            <p:cNvSpPr txBox="1">
              <a:spLocks noChangeArrowheads="1"/>
            </p:cNvSpPr>
            <p:nvPr/>
          </p:nvSpPr>
          <p:spPr bwMode="auto">
            <a:xfrm>
              <a:off x="1415480" y="3319491"/>
              <a:ext cx="2950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5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2000">
                  <a:solidFill>
                    <a:srgbClr val="000000"/>
                  </a:solidFill>
                  <a:latin typeface="HGP創英角ｺﾞｼｯｸUB" pitchFamily="50" charset="-128"/>
                  <a:ea typeface="HGP創英角ｺﾞｼｯｸUB" pitchFamily="50" charset="-128"/>
                  <a:cs typeface="+mj-cs"/>
                  <a:sym typeface="Arial"/>
                </a:rPr>
                <a:t>T</a:t>
              </a:r>
            </a:p>
          </p:txBody>
        </p:sp>
        <p:cxnSp>
          <p:nvCxnSpPr>
            <p:cNvPr id="26" name="直線矢印コネクタ 25"/>
            <p:cNvCxnSpPr>
              <a:cxnSpLocks/>
            </p:cNvCxnSpPr>
            <p:nvPr/>
          </p:nvCxnSpPr>
          <p:spPr>
            <a:xfrm flipH="1">
              <a:off x="2565791" y="3116302"/>
              <a:ext cx="76589" cy="859912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4780" name="グループ化 5"/>
            <p:cNvGrpSpPr>
              <a:grpSpLocks/>
            </p:cNvGrpSpPr>
            <p:nvPr/>
          </p:nvGrpSpPr>
          <p:grpSpPr bwMode="auto">
            <a:xfrm>
              <a:off x="1375457" y="2351097"/>
              <a:ext cx="996108" cy="994593"/>
              <a:chOff x="4457801" y="1371645"/>
              <a:chExt cx="1505974" cy="1503595"/>
            </a:xfrm>
          </p:grpSpPr>
          <p:sp>
            <p:nvSpPr>
              <p:cNvPr id="43" name="楕円 42"/>
              <p:cNvSpPr/>
              <p:nvPr/>
            </p:nvSpPr>
            <p:spPr>
              <a:xfrm>
                <a:off x="4457801" y="1371645"/>
                <a:ext cx="619130" cy="6238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Times New Roman"/>
                  <a:ea typeface="ＭＳ Ｐゴシック"/>
                  <a:sym typeface="Arial"/>
                </a:endParaRPr>
              </a:p>
            </p:txBody>
          </p:sp>
          <p:sp>
            <p:nvSpPr>
              <p:cNvPr id="714791" name="Text Box 8"/>
              <p:cNvSpPr txBox="1">
                <a:spLocks noChangeArrowheads="1"/>
              </p:cNvSpPr>
              <p:nvPr/>
            </p:nvSpPr>
            <p:spPr bwMode="auto">
              <a:xfrm>
                <a:off x="5439809" y="2270366"/>
                <a:ext cx="523966" cy="604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1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2000" dirty="0">
                    <a:solidFill>
                      <a:srgbClr val="FFFFFF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j-cs"/>
                    <a:sym typeface="Arial"/>
                  </a:rPr>
                  <a:t>-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6580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3C4631-6C48-C760-03E9-93338B926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691" y="-32362"/>
            <a:ext cx="12286371" cy="6979225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B4A30CE-3E6C-5487-D0ED-CA611E507464}"/>
              </a:ext>
            </a:extLst>
          </p:cNvPr>
          <p:cNvGrpSpPr/>
          <p:nvPr/>
        </p:nvGrpSpPr>
        <p:grpSpPr>
          <a:xfrm>
            <a:off x="3691972" y="-30062"/>
            <a:ext cx="4780292" cy="6858000"/>
            <a:chOff x="3691972" y="-30062"/>
            <a:chExt cx="4780292" cy="6858000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0FEC1436-90EC-3573-49B1-E8F5A813BA3B}"/>
                </a:ext>
              </a:extLst>
            </p:cNvPr>
            <p:cNvGrpSpPr/>
            <p:nvPr/>
          </p:nvGrpSpPr>
          <p:grpSpPr>
            <a:xfrm>
              <a:off x="3691972" y="-30062"/>
              <a:ext cx="4780292" cy="6858000"/>
              <a:chOff x="3628238" y="44121"/>
              <a:chExt cx="4780292" cy="6858000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FF7265D8-8CC6-9574-CDB9-14D62EFE1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8238" y="44121"/>
                <a:ext cx="4780292" cy="6858000"/>
              </a:xfrm>
              <a:prstGeom prst="rect">
                <a:avLst/>
              </a:prstGeom>
            </p:spPr>
          </p:pic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8987A2BC-4ED0-4641-8721-2AAF247B8E5F}"/>
                  </a:ext>
                </a:extLst>
              </p:cNvPr>
              <p:cNvSpPr/>
              <p:nvPr/>
            </p:nvSpPr>
            <p:spPr>
              <a:xfrm rot="1188763">
                <a:off x="5111956" y="2281522"/>
                <a:ext cx="563560" cy="3392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F3C2354D-53EB-ECC0-F454-A47623043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18149" y="5968109"/>
                <a:ext cx="652329" cy="512108"/>
              </a:xfrm>
              <a:prstGeom prst="rect">
                <a:avLst/>
              </a:prstGeom>
            </p:spPr>
          </p:pic>
        </p:grpSp>
        <p:sp>
          <p:nvSpPr>
            <p:cNvPr id="3" name="矢印: 下 2">
              <a:extLst>
                <a:ext uri="{FF2B5EF4-FFF2-40B4-BE49-F238E27FC236}">
                  <a16:creationId xmlns:a16="http://schemas.microsoft.com/office/drawing/2014/main" id="{DD3D924D-547B-3B6F-5841-148379758771}"/>
                </a:ext>
              </a:extLst>
            </p:cNvPr>
            <p:cNvSpPr/>
            <p:nvPr/>
          </p:nvSpPr>
          <p:spPr>
            <a:xfrm>
              <a:off x="4997102" y="2924944"/>
              <a:ext cx="1534676" cy="802276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75A6F78C-2312-17B2-F19E-DADC29AD2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5513" y="3719715"/>
            <a:ext cx="34109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 sudden switch-on at </a:t>
            </a:r>
            <a:r>
              <a:rPr lang="en-US" altLang="ja-JP" sz="2800" b="1" i="1">
                <a:solidFill>
                  <a:srgbClr val="FFFF00"/>
                </a:solidFill>
                <a:latin typeface="+mn-lt"/>
                <a:ea typeface="HGS創英角ｺﾞｼｯｸUB" panose="020B0900000000000000" pitchFamily="50" charset="-128"/>
              </a:rPr>
              <a:t>t</a:t>
            </a:r>
            <a:r>
              <a:rPr lang="en-US" altLang="ja-JP" sz="200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= 0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32EA08F-57EE-9113-F712-794B229A5C98}"/>
              </a:ext>
            </a:extLst>
          </p:cNvPr>
          <p:cNvSpPr/>
          <p:nvPr/>
        </p:nvSpPr>
        <p:spPr>
          <a:xfrm rot="1023902">
            <a:off x="7267402" y="2374762"/>
            <a:ext cx="914400" cy="210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Picture 33" descr="3D animation">
            <a:extLst>
              <a:ext uri="{FF2B5EF4-FFF2-40B4-BE49-F238E27FC236}">
                <a16:creationId xmlns:a16="http://schemas.microsoft.com/office/drawing/2014/main" id="{86E182F0-A852-2A88-7ACC-B78D7266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67820">
            <a:off x="4414555" y="2756213"/>
            <a:ext cx="2867552" cy="201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0445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6EE5A86-CF54-467F-B035-28B6FC9FF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6270" y="-171400"/>
            <a:ext cx="12601400" cy="7187629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2F688900-945C-4102-942F-3865A864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7968"/>
            <a:ext cx="4536504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Quench dynamics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7532A30-4F7D-8A24-F52D-9456536E1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7" y="3205363"/>
            <a:ext cx="6330599" cy="3103957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テキスト ボックス 36">
            <a:extLst>
              <a:ext uri="{FF2B5EF4-FFF2-40B4-BE49-F238E27FC236}">
                <a16:creationId xmlns:a16="http://schemas.microsoft.com/office/drawing/2014/main" id="{1E411568-987B-6A2C-41A2-C7C78CF7A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07" y="3919267"/>
            <a:ext cx="720779" cy="4322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|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D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|</a:t>
            </a:r>
          </a:p>
        </p:txBody>
      </p:sp>
      <p:sp>
        <p:nvSpPr>
          <p:cNvPr id="10" name="テキスト ボックス 36">
            <a:extLst>
              <a:ext uri="{FF2B5EF4-FFF2-40B4-BE49-F238E27FC236}">
                <a16:creationId xmlns:a16="http://schemas.microsoft.com/office/drawing/2014/main" id="{69AC343B-37BB-712C-B49A-D0E5DC3CD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032" y="3978759"/>
            <a:ext cx="982881" cy="4322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Im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D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CAB2E13-C5D7-DA91-3C9B-11584D5812D0}"/>
              </a:ext>
            </a:extLst>
          </p:cNvPr>
          <p:cNvCxnSpPr>
            <a:cxnSpLocks/>
          </p:cNvCxnSpPr>
          <p:nvPr/>
        </p:nvCxnSpPr>
        <p:spPr>
          <a:xfrm flipV="1">
            <a:off x="865728" y="4351544"/>
            <a:ext cx="0" cy="1396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8D52C73-0F27-0566-F99D-C9403584B3CB}"/>
              </a:ext>
            </a:extLst>
          </p:cNvPr>
          <p:cNvCxnSpPr>
            <a:cxnSpLocks/>
          </p:cNvCxnSpPr>
          <p:nvPr/>
        </p:nvCxnSpPr>
        <p:spPr>
          <a:xfrm flipV="1">
            <a:off x="3935760" y="4411036"/>
            <a:ext cx="0" cy="13365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36">
            <a:extLst>
              <a:ext uri="{FF2B5EF4-FFF2-40B4-BE49-F238E27FC236}">
                <a16:creationId xmlns:a16="http://schemas.microsoft.com/office/drawing/2014/main" id="{5EDF5BB2-F549-98C5-56E3-C01CE2B8BC65}"/>
              </a:ext>
            </a:extLst>
          </p:cNvPr>
          <p:cNvSpPr txBox="1">
            <a:spLocks noChangeArrowheads="1"/>
          </p:cNvSpPr>
          <p:nvPr/>
        </p:nvSpPr>
        <p:spPr bwMode="auto">
          <a:xfrm rot="814799">
            <a:off x="129179" y="5652317"/>
            <a:ext cx="12275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Switch 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the laser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98CDB8A-E079-455C-B6DB-F422B484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-31792"/>
            <a:ext cx="3822747" cy="37004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D97186A2-639A-3F8B-1D79-B3B8FD786929}"/>
              </a:ext>
            </a:extLst>
          </p:cNvPr>
          <p:cNvSpPr/>
          <p:nvPr/>
        </p:nvSpPr>
        <p:spPr>
          <a:xfrm>
            <a:off x="3864158" y="2951997"/>
            <a:ext cx="978408" cy="196600"/>
          </a:xfrm>
          <a:prstGeom prst="rightArrow">
            <a:avLst/>
          </a:prstGeom>
          <a:solidFill>
            <a:srgbClr val="00CC00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C18A11C-236C-EC4A-27F0-6E34697F7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552" y="6491370"/>
            <a:ext cx="4383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18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12" name="テキスト ボックス 36">
            <a:extLst>
              <a:ext uri="{FF2B5EF4-FFF2-40B4-BE49-F238E27FC236}">
                <a16:creationId xmlns:a16="http://schemas.microsoft.com/office/drawing/2014/main" id="{42F4376E-6769-F0FA-B16D-BF414F07B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338" y="524290"/>
            <a:ext cx="4536504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u="sng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confirms CPL-induced SC</a:t>
            </a:r>
            <a:r>
              <a:rPr kumimoji="1" lang="en-US" altLang="ja-JP" sz="2400" b="0" i="0" u="sng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925105A-2E2A-379B-07EF-105D170CBCDF}"/>
              </a:ext>
            </a:extLst>
          </p:cNvPr>
          <p:cNvGrpSpPr/>
          <p:nvPr/>
        </p:nvGrpSpPr>
        <p:grpSpPr>
          <a:xfrm>
            <a:off x="3864158" y="1452099"/>
            <a:ext cx="8692498" cy="3201037"/>
            <a:chOff x="3864158" y="1459850"/>
            <a:chExt cx="8692498" cy="3201037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5518B5CA-FFEE-5487-8B91-42B93E26A943}"/>
                </a:ext>
              </a:extLst>
            </p:cNvPr>
            <p:cNvGrpSpPr/>
            <p:nvPr/>
          </p:nvGrpSpPr>
          <p:grpSpPr>
            <a:xfrm>
              <a:off x="3864158" y="1459850"/>
              <a:ext cx="8692498" cy="3201037"/>
              <a:chOff x="3864158" y="1490716"/>
              <a:chExt cx="8692498" cy="3201037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DEFC4486-5B1D-8E1B-8893-05A506F2E776}"/>
                  </a:ext>
                </a:extLst>
              </p:cNvPr>
              <p:cNvGrpSpPr/>
              <p:nvPr/>
            </p:nvGrpSpPr>
            <p:grpSpPr>
              <a:xfrm>
                <a:off x="3864158" y="1490716"/>
                <a:ext cx="8352522" cy="3201037"/>
                <a:chOff x="3864158" y="1490716"/>
                <a:chExt cx="8352522" cy="3201037"/>
              </a:xfrm>
            </p:grpSpPr>
            <p:sp>
              <p:nvSpPr>
                <p:cNvPr id="23" name="矢印: 右 22">
                  <a:extLst>
                    <a:ext uri="{FF2B5EF4-FFF2-40B4-BE49-F238E27FC236}">
                      <a16:creationId xmlns:a16="http://schemas.microsoft.com/office/drawing/2014/main" id="{8A8F3754-BB2B-5427-BC47-7D9432FAC574}"/>
                    </a:ext>
                  </a:extLst>
                </p:cNvPr>
                <p:cNvSpPr/>
                <p:nvPr/>
              </p:nvSpPr>
              <p:spPr>
                <a:xfrm>
                  <a:off x="3864158" y="1490716"/>
                  <a:ext cx="2232248" cy="196600"/>
                </a:xfrm>
                <a:prstGeom prst="rightArrow">
                  <a:avLst/>
                </a:prstGeom>
                <a:solidFill>
                  <a:srgbClr val="C9A4E4"/>
                </a:solidFill>
                <a:ln>
                  <a:solidFill>
                    <a:srgbClr val="0000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5" name="グループ化 4">
                  <a:extLst>
                    <a:ext uri="{FF2B5EF4-FFF2-40B4-BE49-F238E27FC236}">
                      <a16:creationId xmlns:a16="http://schemas.microsoft.com/office/drawing/2014/main" id="{74A9A5DC-BF6A-0476-0263-3F61DBCA48E8}"/>
                    </a:ext>
                  </a:extLst>
                </p:cNvPr>
                <p:cNvGrpSpPr/>
                <p:nvPr/>
              </p:nvGrpSpPr>
              <p:grpSpPr>
                <a:xfrm>
                  <a:off x="6176855" y="1916832"/>
                  <a:ext cx="6039825" cy="2774921"/>
                  <a:chOff x="6176855" y="2276872"/>
                  <a:chExt cx="6039825" cy="2774921"/>
                </a:xfrm>
              </p:grpSpPr>
              <p:grpSp>
                <p:nvGrpSpPr>
                  <p:cNvPr id="17" name="グループ化 16">
                    <a:extLst>
                      <a:ext uri="{FF2B5EF4-FFF2-40B4-BE49-F238E27FC236}">
                        <a16:creationId xmlns:a16="http://schemas.microsoft.com/office/drawing/2014/main" id="{A26D5F71-A74B-5D10-C084-83639F79F679}"/>
                      </a:ext>
                    </a:extLst>
                  </p:cNvPr>
                  <p:cNvGrpSpPr/>
                  <p:nvPr/>
                </p:nvGrpSpPr>
                <p:grpSpPr>
                  <a:xfrm>
                    <a:off x="6183748" y="2276872"/>
                    <a:ext cx="6032932" cy="2725221"/>
                    <a:chOff x="6111740" y="2780928"/>
                    <a:chExt cx="6032932" cy="2725221"/>
                  </a:xfrm>
                </p:grpSpPr>
                <p:grpSp>
                  <p:nvGrpSpPr>
                    <p:cNvPr id="13" name="グループ化 12">
                      <a:extLst>
                        <a:ext uri="{FF2B5EF4-FFF2-40B4-BE49-F238E27FC236}">
                          <a16:creationId xmlns:a16="http://schemas.microsoft.com/office/drawing/2014/main" id="{093F6099-432E-8779-20DB-EBBBF80BAF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11740" y="2780928"/>
                      <a:ext cx="6032932" cy="2725221"/>
                      <a:chOff x="6111740" y="3707756"/>
                      <a:chExt cx="6032932" cy="2725221"/>
                    </a:xfrm>
                  </p:grpSpPr>
                  <p:pic>
                    <p:nvPicPr>
                      <p:cNvPr id="19" name="図 18">
                        <a:extLst>
                          <a:ext uri="{FF2B5EF4-FFF2-40B4-BE49-F238E27FC236}">
                            <a16:creationId xmlns:a16="http://schemas.microsoft.com/office/drawing/2014/main" id="{C63D98F7-898B-2024-8D4A-FB13DEC246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1740" y="3707756"/>
                        <a:ext cx="6032932" cy="2725221"/>
                      </a:xfrm>
                      <a:prstGeom prst="rect">
                        <a:avLst/>
                      </a:prstGeom>
                      <a:ln w="38100">
                        <a:solidFill>
                          <a:srgbClr val="C9A4E4"/>
                        </a:solidFill>
                      </a:ln>
                      <a:effectLst>
                        <a:outerShdw blurRad="50800" dist="38100" dir="13500000" algn="b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</p:pic>
                  <p:sp>
                    <p:nvSpPr>
                      <p:cNvPr id="30" name="テキスト ボックス 36">
                        <a:extLst>
                          <a:ext uri="{FF2B5EF4-FFF2-40B4-BE49-F238E27FC236}">
                            <a16:creationId xmlns:a16="http://schemas.microsoft.com/office/drawing/2014/main" id="{8B55B3E2-6339-5B3B-B240-B900423D883F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33133" y="4005064"/>
                        <a:ext cx="720779" cy="4322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kumimoji="1" sz="24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HGS創英角ｺﾞｼｯｸUB" panose="020B0900000000000000" pitchFamily="50" charset="-128"/>
                            <a:ea typeface="HGS創英角ｺﾞｼｯｸUB" panose="020B0900000000000000" pitchFamily="50" charset="-128"/>
                            <a:cs typeface="+mn-cs"/>
                          </a:rPr>
                          <a:t>|</a:t>
                        </a:r>
                        <a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HGS創英角ｺﾞｼｯｸUB" panose="020B0900000000000000" pitchFamily="50" charset="-128"/>
                            <a:cs typeface="+mn-cs"/>
                          </a:rPr>
                          <a:t>D</a:t>
                        </a:r>
                        <a:r>
                          <a:rPr kumimoji="1" lang="en-US" altLang="ja-JP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HGS創英角ｺﾞｼｯｸUB" panose="020B0900000000000000" pitchFamily="50" charset="-128"/>
                            <a:ea typeface="HGS創英角ｺﾞｼｯｸUB" panose="020B0900000000000000" pitchFamily="50" charset="-128"/>
                            <a:cs typeface="+mn-cs"/>
                          </a:rPr>
                          <a:t>|</a:t>
                        </a:r>
                      </a:p>
                    </p:txBody>
                  </p:sp>
                  <p:sp>
                    <p:nvSpPr>
                      <p:cNvPr id="31" name="テキスト ボックス 36">
                        <a:extLst>
                          <a:ext uri="{FF2B5EF4-FFF2-40B4-BE49-F238E27FC236}">
                            <a16:creationId xmlns:a16="http://schemas.microsoft.com/office/drawing/2014/main" id="{52EE74DB-2C3D-DCEB-36CD-549962569F73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724158" y="4064556"/>
                        <a:ext cx="982881" cy="4322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kumimoji="1" sz="24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Times New Roman" pitchFamily="18" charset="0"/>
                            <a:ea typeface="ＭＳ Ｐゴシック" pitchFamily="50" charset="-128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2800" b="0" i="0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HGS創英角ｺﾞｼｯｸUB" panose="020B0900000000000000" pitchFamily="50" charset="-128"/>
                            <a:cs typeface="Times New Roman" panose="02020603050405020304" pitchFamily="18" charset="0"/>
                          </a:rPr>
                          <a:t>Im</a:t>
                        </a:r>
                        <a:r>
                          <a:rPr kumimoji="1" lang="en-US" altLang="ja-JP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HGS創英角ｺﾞｼｯｸUB" panose="020B0900000000000000" pitchFamily="50" charset="-128"/>
                            <a:ea typeface="HGS創英角ｺﾞｼｯｸUB" panose="020B0900000000000000" pitchFamily="50" charset="-128"/>
                            <a:cs typeface="+mn-cs"/>
                          </a:rPr>
                          <a:t> </a:t>
                        </a:r>
                        <a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HGS創英角ｺﾞｼｯｸUB" panose="020B0900000000000000" pitchFamily="50" charset="-128"/>
                            <a:cs typeface="+mn-cs"/>
                          </a:rPr>
                          <a:t>D</a:t>
                        </a:r>
                        <a:endParaRPr kumimoji="1" lang="en-US" altLang="ja-JP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33" name="直線コネクタ 32">
                        <a:extLst>
                          <a:ext uri="{FF2B5EF4-FFF2-40B4-BE49-F238E27FC236}">
                            <a16:creationId xmlns:a16="http://schemas.microsoft.com/office/drawing/2014/main" id="{828376A1-479E-47F4-9960-C5F8412CAB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9720628" y="4450729"/>
                        <a:ext cx="0" cy="1336520"/>
                      </a:xfrm>
                      <a:prstGeom prst="line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2" name="直線コネクタ 31">
                      <a:extLst>
                        <a:ext uri="{FF2B5EF4-FFF2-40B4-BE49-F238E27FC236}">
                          <a16:creationId xmlns:a16="http://schemas.microsoft.com/office/drawing/2014/main" id="{8C5033D5-14FE-FE5C-9AE2-3FAD0F3BBE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675368" y="3485640"/>
                      <a:ext cx="0" cy="1396012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" name="テキスト ボックス 36">
                    <a:extLst>
                      <a:ext uri="{FF2B5EF4-FFF2-40B4-BE49-F238E27FC236}">
                        <a16:creationId xmlns:a16="http://schemas.microsoft.com/office/drawing/2014/main" id="{022D23D2-99BE-00FC-6639-4513C54B737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814799">
                    <a:off x="6176855" y="4405462"/>
                    <a:ext cx="1227580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  <a:cs typeface="+mn-cs"/>
                        <a:sym typeface="Wingdings" panose="05000000000000000000" pitchFamily="2" charset="2"/>
                      </a:rPr>
                      <a:t>Switch on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  <a:cs typeface="+mn-cs"/>
                        <a:sym typeface="Wingdings" panose="05000000000000000000" pitchFamily="2" charset="2"/>
                      </a:rPr>
                      <a:t>the laser</a:t>
                    </a:r>
                    <a:endParaRPr kumimoji="1" lang="en-US" altLang="ja-JP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endParaRPr>
                  </a:p>
                </p:txBody>
              </p:sp>
            </p:grpSp>
          </p:grpSp>
          <p:sp>
            <p:nvSpPr>
              <p:cNvPr id="14" name="テキスト ボックス 36">
                <a:extLst>
                  <a:ext uri="{FF2B5EF4-FFF2-40B4-BE49-F238E27FC236}">
                    <a16:creationId xmlns:a16="http://schemas.microsoft.com/office/drawing/2014/main" id="{850396E8-3342-D99C-4FD5-1754985A44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19330" y="3393866"/>
                <a:ext cx="233732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>
                    <a:solidFill>
                      <a:srgbClr val="0070C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noneq-induced SC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(imaginary part)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sp>
          <p:nvSpPr>
            <p:cNvPr id="29" name="テキスト ボックス 36">
              <a:extLst>
                <a:ext uri="{FF2B5EF4-FFF2-40B4-BE49-F238E27FC236}">
                  <a16:creationId xmlns:a16="http://schemas.microsoft.com/office/drawing/2014/main" id="{4254451B-577F-44B3-75BD-C91B4AE54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2999" y="3609427"/>
              <a:ext cx="23373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80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noneq-induced </a:t>
              </a:r>
              <a:r>
                <a:rPr lang="en-US" altLang="ja-JP" sz="1800" dirty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SC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27" name="テキスト ボックス 36">
            <a:extLst>
              <a:ext uri="{FF2B5EF4-FFF2-40B4-BE49-F238E27FC236}">
                <a16:creationId xmlns:a16="http://schemas.microsoft.com/office/drawing/2014/main" id="{EA31BA21-BAF3-AD92-0387-82A22F8CF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10" y="5885961"/>
            <a:ext cx="755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time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HGS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0918DFA-2A7A-A919-8A4D-B112AF84CA40}"/>
              </a:ext>
            </a:extLst>
          </p:cNvPr>
          <p:cNvGrpSpPr/>
          <p:nvPr/>
        </p:nvGrpSpPr>
        <p:grpSpPr>
          <a:xfrm>
            <a:off x="1188292" y="3272312"/>
            <a:ext cx="9445458" cy="3566366"/>
            <a:chOff x="1188292" y="3272312"/>
            <a:chExt cx="9445458" cy="3566366"/>
          </a:xfrm>
        </p:grpSpPr>
        <p:sp>
          <p:nvSpPr>
            <p:cNvPr id="34" name="テキスト ボックス 36">
              <a:extLst>
                <a:ext uri="{FF2B5EF4-FFF2-40B4-BE49-F238E27FC236}">
                  <a16:creationId xmlns:a16="http://schemas.microsoft.com/office/drawing/2014/main" id="{1401DBE9-2A9A-D700-4738-1370A74E3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8332" y="6438568"/>
              <a:ext cx="48353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dirty="0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time scale for damped </a:t>
              </a:r>
              <a:r>
                <a:rPr lang="en-US" altLang="ja-JP" sz="2000" dirty="0" err="1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osc</a:t>
              </a:r>
              <a:r>
                <a:rPr lang="en-US" altLang="ja-JP" sz="2000" dirty="0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2000" dirty="0">
                  <a:solidFill>
                    <a:srgbClr val="FFEBAB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~</a:t>
              </a:r>
              <a:r>
                <a:rPr lang="en-US" altLang="ja-JP" sz="2000" dirty="0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1/(gap f)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5" name="テキスト ボックス 31">
              <a:extLst>
                <a:ext uri="{FF2B5EF4-FFF2-40B4-BE49-F238E27FC236}">
                  <a16:creationId xmlns:a16="http://schemas.microsoft.com/office/drawing/2014/main" id="{228EAAB8-7F83-048F-B1A5-36C7F45AB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292" y="5223219"/>
              <a:ext cx="3602483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oscillation = Higgs 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itchFamily="2" charset="2"/>
                </a:rPr>
                <a:t>A</a:t>
              </a:r>
              <a:r>
                <a:rPr kumimoji="1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itchFamily="2" charset="2"/>
                </a:rPr>
                <a:t>2g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 mode</a:t>
              </a:r>
            </a:p>
          </p:txBody>
        </p:sp>
        <p:sp>
          <p:nvSpPr>
            <p:cNvPr id="36" name="テキスト ボックス 31">
              <a:extLst>
                <a:ext uri="{FF2B5EF4-FFF2-40B4-BE49-F238E27FC236}">
                  <a16:creationId xmlns:a16="http://schemas.microsoft.com/office/drawing/2014/main" id="{51736FE7-55D1-3E57-69A6-223097B78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1267" y="3272312"/>
              <a:ext cx="3602483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oscillation = Higgs 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itchFamily="2" charset="2"/>
                </a:rPr>
                <a:t>A</a:t>
              </a:r>
              <a:r>
                <a:rPr kumimoji="1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itchFamily="2" charset="2"/>
                </a:rPr>
                <a:t>2g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 mode</a:t>
              </a: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4A1F6D1B-B0EE-A3F7-5AB0-7081C3AB3DD2}"/>
              </a:ext>
            </a:extLst>
          </p:cNvPr>
          <p:cNvGrpSpPr/>
          <p:nvPr/>
        </p:nvGrpSpPr>
        <p:grpSpPr>
          <a:xfrm>
            <a:off x="888780" y="2667292"/>
            <a:ext cx="11113748" cy="2489900"/>
            <a:chOff x="888780" y="2667292"/>
            <a:chExt cx="11113748" cy="2489900"/>
          </a:xfrm>
        </p:grpSpPr>
        <p:sp>
          <p:nvSpPr>
            <p:cNvPr id="2" name="四角形: 角を丸くする 1">
              <a:extLst>
                <a:ext uri="{FF2B5EF4-FFF2-40B4-BE49-F238E27FC236}">
                  <a16:creationId xmlns:a16="http://schemas.microsoft.com/office/drawing/2014/main" id="{676E8A28-BA2C-E74F-033B-E0E89CCFE5BB}"/>
                </a:ext>
              </a:extLst>
            </p:cNvPr>
            <p:cNvSpPr/>
            <p:nvPr/>
          </p:nvSpPr>
          <p:spPr>
            <a:xfrm>
              <a:off x="888780" y="4598429"/>
              <a:ext cx="2277387" cy="558763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AC470393-5F3C-C0F9-59B3-D92CFB245E79}"/>
                </a:ext>
              </a:extLst>
            </p:cNvPr>
            <p:cNvSpPr/>
            <p:nvPr/>
          </p:nvSpPr>
          <p:spPr>
            <a:xfrm>
              <a:off x="3971360" y="4407941"/>
              <a:ext cx="2158141" cy="558763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3220C1F5-DACC-24B0-6789-D31AC171F84D}"/>
                </a:ext>
              </a:extLst>
            </p:cNvPr>
            <p:cNvSpPr/>
            <p:nvPr/>
          </p:nvSpPr>
          <p:spPr>
            <a:xfrm>
              <a:off x="7085134" y="2667292"/>
              <a:ext cx="1943159" cy="558763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四角形: 角を丸くする 37">
              <a:extLst>
                <a:ext uri="{FF2B5EF4-FFF2-40B4-BE49-F238E27FC236}">
                  <a16:creationId xmlns:a16="http://schemas.microsoft.com/office/drawing/2014/main" id="{ED42170B-E3DA-04F9-3F8E-F3F627DFB9A4}"/>
                </a:ext>
              </a:extLst>
            </p:cNvPr>
            <p:cNvSpPr/>
            <p:nvPr/>
          </p:nvSpPr>
          <p:spPr>
            <a:xfrm>
              <a:off x="10148050" y="2667293"/>
              <a:ext cx="1854478" cy="668752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5587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50007"/>
            <a:ext cx="1238537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7" name="Rectangle 19"/>
          <p:cNvSpPr>
            <a:spLocks noChangeArrowheads="1"/>
          </p:cNvSpPr>
          <p:nvPr/>
        </p:nvSpPr>
        <p:spPr bwMode="auto">
          <a:xfrm rot="10800000" flipV="1">
            <a:off x="7043921" y="148569"/>
            <a:ext cx="3797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8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Experiment + theory on Bi2212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0016CC6-D34A-4016-8AAC-980EABEA9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3" y="76201"/>
            <a:ext cx="6624736" cy="461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Higgs modes in a HTC 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cuprate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E3D32FA-235B-C6A1-8F03-77D5C1F285CF}"/>
              </a:ext>
            </a:extLst>
          </p:cNvPr>
          <p:cNvGrpSpPr/>
          <p:nvPr/>
        </p:nvGrpSpPr>
        <p:grpSpPr>
          <a:xfrm>
            <a:off x="479376" y="620688"/>
            <a:ext cx="9682163" cy="2593975"/>
            <a:chOff x="1093788" y="1267073"/>
            <a:chExt cx="9682163" cy="2593975"/>
          </a:xfrm>
        </p:grpSpPr>
        <p:pic>
          <p:nvPicPr>
            <p:cNvPr id="369669" name="図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788" y="1267073"/>
              <a:ext cx="9682163" cy="259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670" name="図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48" y="1622425"/>
              <a:ext cx="2474913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図 3">
            <a:extLst>
              <a:ext uri="{FF2B5EF4-FFF2-40B4-BE49-F238E27FC236}">
                <a16:creationId xmlns:a16="http://schemas.microsoft.com/office/drawing/2014/main" id="{637F18C7-73E1-4CB9-8CA7-93C9B0EA6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r="16078" b="5209"/>
          <a:stretch>
            <a:fillRect/>
          </a:stretch>
        </p:blipFill>
        <p:spPr bwMode="auto">
          <a:xfrm>
            <a:off x="-96688" y="2832760"/>
            <a:ext cx="3523227" cy="285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36">
            <a:extLst>
              <a:ext uri="{FF2B5EF4-FFF2-40B4-BE49-F238E27FC236}">
                <a16:creationId xmlns:a16="http://schemas.microsoft.com/office/drawing/2014/main" id="{8D255E0C-7E69-7709-326E-BD925564D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899" y="3643338"/>
            <a:ext cx="9111595" cy="110799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The </a:t>
            </a:r>
            <a:r>
              <a:rPr kumimoji="1" lang="en-US" altLang="ja-JP" sz="2200" b="0" i="0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present topological SC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intimately related to Higgs mode excitations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 an interesting possibility: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topological SC enhanced 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                                       resonantly exciting the Higgs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EB590EF-98DC-D573-7271-42E0A831A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368" y="620688"/>
            <a:ext cx="3122958" cy="28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05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11113"/>
            <a:ext cx="12457384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>
                      <a:alpha val="50000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7772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327822"/>
              </p:ext>
            </p:extLst>
          </p:nvPr>
        </p:nvGraphicFramePr>
        <p:xfrm>
          <a:off x="2207568" y="404814"/>
          <a:ext cx="8172400" cy="4483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ビットマップ イメージ" r:id="rId4" imgW="6820491" imgH="3741744" progId="Paint.Picture">
                  <p:embed/>
                </p:oleObj>
              </mc:Choice>
              <mc:Fallback>
                <p:oleObj name="ビットマップ イメージ" r:id="rId4" imgW="6820491" imgH="3741744" progId="Paint.Picture">
                  <p:embed/>
                  <p:pic>
                    <p:nvPicPr>
                      <p:cNvPr id="77721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568" y="404814"/>
                        <a:ext cx="8172400" cy="4483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2340" name="テキスト ボックス 6"/>
          <p:cNvSpPr txBox="1">
            <a:spLocks noChangeArrowheads="1"/>
          </p:cNvSpPr>
          <p:nvPr/>
        </p:nvSpPr>
        <p:spPr bwMode="auto">
          <a:xfrm>
            <a:off x="2423592" y="1383159"/>
            <a:ext cx="7926510" cy="430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＊</a:t>
            </a:r>
            <a:r>
              <a:rPr lang="en-US" altLang="ja-JP" sz="2200" dirty="0">
                <a:solidFill>
                  <a:srgbClr val="0000CC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Conventionally,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materials design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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elements/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crys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str)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777224" name="Text Box 54"/>
          <p:cNvSpPr txBox="1">
            <a:spLocks noChangeArrowheads="1"/>
          </p:cNvSpPr>
          <p:nvPr/>
        </p:nvSpPr>
        <p:spPr bwMode="auto">
          <a:xfrm>
            <a:off x="2207568" y="398464"/>
            <a:ext cx="8142534" cy="7699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AA7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Design for correlated systems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AA7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919536" y="2060848"/>
            <a:ext cx="9001000" cy="3899896"/>
            <a:chOff x="1919536" y="2060848"/>
            <a:chExt cx="9001000" cy="3899896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C7E44897-5768-8DC6-D194-F70EB9DD146A}"/>
                </a:ext>
              </a:extLst>
            </p:cNvPr>
            <p:cNvGrpSpPr/>
            <p:nvPr/>
          </p:nvGrpSpPr>
          <p:grpSpPr>
            <a:xfrm>
              <a:off x="1919536" y="3458322"/>
              <a:ext cx="9001000" cy="2502422"/>
              <a:chOff x="1919536" y="3458322"/>
              <a:chExt cx="9001000" cy="2502422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04203722-6758-4E83-C6DE-96AC6C76D2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9536" y="5068192"/>
                <a:ext cx="9001000" cy="89255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GS創英角ﾎﾟｯﾌﾟ体" pitchFamily="50" charset="-128"/>
                    <a:ea typeface="HGS創英角ﾎﾟｯﾌﾟ体" pitchFamily="50" charset="-128"/>
                    <a:cs typeface="+mn-cs"/>
                    <a:sym typeface="Wingdings" pitchFamily="2" charset="2"/>
                  </a:rPr>
                  <a:t>  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GS創英角ﾎﾟｯﾌﾟ体" pitchFamily="50" charset="-128"/>
                    <a:ea typeface="HGS創英角ﾎﾟｯﾌﾟ体" pitchFamily="50" charset="-128"/>
                    <a:cs typeface="+mn-cs"/>
                    <a:sym typeface="Wingdings" pitchFamily="2" charset="2"/>
                  </a:rPr>
                  <a:t>＊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GS創英角ﾎﾟｯﾌﾟ体" pitchFamily="50" charset="-128"/>
                    <a:ea typeface="HGS創英角ﾎﾟｯﾌﾟ体" pitchFamily="50" charset="-128"/>
                    <a:cs typeface="+mn-cs"/>
                    <a:sym typeface="Wingdings" pitchFamily="2" charset="2"/>
                  </a:rPr>
                  <a:t>Design on t-axis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GS創英角ﾎﾟｯﾌﾟ体" pitchFamily="50" charset="-128"/>
                    <a:ea typeface="HGS創英角ﾎﾟｯﾌﾟ体" pitchFamily="50" charset="-128"/>
                    <a:cs typeface="+mn-cs"/>
                    <a:sym typeface="Wingdings" pitchFamily="2" charset="2"/>
                  </a:rPr>
                  <a:t>      (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GS創英角ﾎﾟｯﾌﾟ体" pitchFamily="50" charset="-128"/>
                    <a:ea typeface="HGS創英角ﾎﾟｯﾌﾟ体" pitchFamily="50" charset="-128"/>
                    <a:cs typeface="+mn-cs"/>
                    <a:sym typeface="Wingdings" pitchFamily="2" charset="2"/>
                  </a:rPr>
                  <a:t>in other words, design in 4D with the 4</a:t>
                </a:r>
                <a:r>
                  <a:rPr kumimoji="1" lang="en-US" altLang="ja-JP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GS創英角ﾎﾟｯﾌﾟ体" pitchFamily="50" charset="-128"/>
                    <a:ea typeface="HGS創英角ﾎﾟｯﾌﾟ体" pitchFamily="50" charset="-128"/>
                    <a:cs typeface="+mn-cs"/>
                    <a:sym typeface="Wingdings" pitchFamily="2" charset="2"/>
                  </a:rPr>
                  <a:t>th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GS創英角ﾎﾟｯﾌﾟ体" pitchFamily="50" charset="-128"/>
                    <a:ea typeface="HGS創英角ﾎﾟｯﾌﾟ体" pitchFamily="50" charset="-128"/>
                    <a:cs typeface="+mn-cs"/>
                    <a:sym typeface="Wingdings" pitchFamily="2" charset="2"/>
                  </a:rPr>
                  <a:t> dim = time)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</a:endParaRPr>
              </a:p>
            </p:txBody>
          </p:sp>
          <p:pic>
            <p:nvPicPr>
              <p:cNvPr id="8" name="Picture 33" descr="3D animation">
                <a:extLst>
                  <a:ext uri="{FF2B5EF4-FFF2-40B4-BE49-F238E27FC236}">
                    <a16:creationId xmlns:a16="http://schemas.microsoft.com/office/drawing/2014/main" id="{D826BD55-BB29-78D2-9164-4AD817F956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4831713">
                <a:off x="5421675" y="3812287"/>
                <a:ext cx="2370335" cy="1662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0"/>
              </a:effectLst>
            </p:spPr>
          </p:pic>
        </p:grpSp>
        <p:sp>
          <p:nvSpPr>
            <p:cNvPr id="4" name="下矢印 3"/>
            <p:cNvSpPr/>
            <p:nvPr/>
          </p:nvSpPr>
          <p:spPr bwMode="auto">
            <a:xfrm>
              <a:off x="6364526" y="2060848"/>
              <a:ext cx="484632" cy="1800200"/>
            </a:xfrm>
            <a:prstGeom prst="downArrow">
              <a:avLst/>
            </a:prstGeom>
            <a:solidFill>
              <a:srgbClr val="CC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37C2B760-82E5-1F43-3551-A4CF40395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-99392"/>
            <a:ext cx="12385376" cy="7056784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A840907-C7DC-44EA-926A-AD7AADD915CF}"/>
              </a:ext>
            </a:extLst>
          </p:cNvPr>
          <p:cNvSpPr/>
          <p:nvPr/>
        </p:nvSpPr>
        <p:spPr>
          <a:xfrm>
            <a:off x="2102870" y="1187641"/>
            <a:ext cx="7992888" cy="4862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E42D0B-3DCC-46F2-8968-5EC0B2F27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98" y="1837086"/>
            <a:ext cx="61182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D0426ED8-1755-4262-A6D6-11BCA70BF0CD}"/>
              </a:ext>
            </a:extLst>
          </p:cNvPr>
          <p:cNvSpPr txBox="1">
            <a:spLocks/>
          </p:cNvSpPr>
          <p:nvPr/>
        </p:nvSpPr>
        <p:spPr bwMode="auto">
          <a:xfrm>
            <a:off x="3686898" y="3161060"/>
            <a:ext cx="32226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THz</a:t>
            </a: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 </a:t>
            </a:r>
            <a:r>
              <a:rPr kumimoji="1" lang="en-US" altLang="ja-JP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(pulse)</a:t>
            </a: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 </a:t>
            </a:r>
            <a:endParaRPr kumimoji="1" lang="en-US" altLang="ja-JP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HGS明朝E" panose="02020900000000000000" pitchFamily="18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(Hirori et al; Watanabe et al) 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7" name="円/楕円 16">
            <a:extLst>
              <a:ext uri="{FF2B5EF4-FFF2-40B4-BE49-F238E27FC236}">
                <a16:creationId xmlns:a16="http://schemas.microsoft.com/office/drawing/2014/main" id="{14CA2343-0291-491C-826B-BA840A0F5E67}"/>
              </a:ext>
            </a:extLst>
          </p:cNvPr>
          <p:cNvSpPr/>
          <p:nvPr/>
        </p:nvSpPr>
        <p:spPr>
          <a:xfrm>
            <a:off x="4448898" y="2995961"/>
            <a:ext cx="174625" cy="1746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3" tIns="45552" rIns="91073" bIns="45552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8" name="円/楕円 41">
            <a:extLst>
              <a:ext uri="{FF2B5EF4-FFF2-40B4-BE49-F238E27FC236}">
                <a16:creationId xmlns:a16="http://schemas.microsoft.com/office/drawing/2014/main" id="{3769CDDD-49F3-4AF6-9B4F-91B54FECDF86}"/>
              </a:ext>
            </a:extLst>
          </p:cNvPr>
          <p:cNvSpPr/>
          <p:nvPr/>
        </p:nvSpPr>
        <p:spPr>
          <a:xfrm>
            <a:off x="6752361" y="2018061"/>
            <a:ext cx="174625" cy="1746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3" tIns="45552" rIns="91073" bIns="45552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338E7ECB-95BB-4F2B-979B-4F8CCAF5415B}"/>
              </a:ext>
            </a:extLst>
          </p:cNvPr>
          <p:cNvSpPr txBox="1">
            <a:spLocks/>
          </p:cNvSpPr>
          <p:nvPr/>
        </p:nvSpPr>
        <p:spPr bwMode="auto">
          <a:xfrm>
            <a:off x="5960198" y="2192685"/>
            <a:ext cx="32226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Photo-induced insulator-metal tr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(Wall et al, Nat. Phys. 2010)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0" name="右矢印 3">
            <a:extLst>
              <a:ext uri="{FF2B5EF4-FFF2-40B4-BE49-F238E27FC236}">
                <a16:creationId xmlns:a16="http://schemas.microsoft.com/office/drawing/2014/main" id="{273B0AF2-F952-4919-9DFF-9AB05E491BEB}"/>
              </a:ext>
            </a:extLst>
          </p:cNvPr>
          <p:cNvSpPr/>
          <p:nvPr/>
        </p:nvSpPr>
        <p:spPr>
          <a:xfrm rot="14160501">
            <a:off x="4943404" y="3769867"/>
            <a:ext cx="620713" cy="635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B1490BA0-4E1C-4393-ACF7-41A0BA07DF38}"/>
              </a:ext>
            </a:extLst>
          </p:cNvPr>
          <p:cNvSpPr/>
          <p:nvPr/>
        </p:nvSpPr>
        <p:spPr>
          <a:xfrm rot="5400000">
            <a:off x="4702897" y="1075085"/>
            <a:ext cx="3297238" cy="5329238"/>
          </a:xfrm>
          <a:prstGeom prst="rtTriangle">
            <a:avLst/>
          </a:prstGeom>
          <a:solidFill>
            <a:srgbClr val="92D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6" name="テキスト ボックス 36">
            <a:extLst>
              <a:ext uri="{FF2B5EF4-FFF2-40B4-BE49-F238E27FC236}">
                <a16:creationId xmlns:a16="http://schemas.microsoft.com/office/drawing/2014/main" id="{BB180868-B1B9-4331-B4C8-DF5F8F92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476672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We can have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intense enough laser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for topological phases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F9E6D75-791A-C344-9580-520E4BD1CF1A}"/>
              </a:ext>
            </a:extLst>
          </p:cNvPr>
          <p:cNvGrpSpPr/>
          <p:nvPr/>
        </p:nvGrpSpPr>
        <p:grpSpPr>
          <a:xfrm>
            <a:off x="7608168" y="2192684"/>
            <a:ext cx="2970450" cy="1938602"/>
            <a:chOff x="8432946" y="2451099"/>
            <a:chExt cx="2970450" cy="1938602"/>
          </a:xfrm>
        </p:grpSpPr>
        <p:sp>
          <p:nvSpPr>
            <p:cNvPr id="22" name="タイトル 1">
              <a:extLst>
                <a:ext uri="{FF2B5EF4-FFF2-40B4-BE49-F238E27FC236}">
                  <a16:creationId xmlns:a16="http://schemas.microsoft.com/office/drawing/2014/main" id="{32F5E58C-E571-4575-92DA-0A8AF3A390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32946" y="3140969"/>
              <a:ext cx="2970450" cy="12487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073" tIns="45552" rIns="91073" bIns="45552"/>
            <a:lstStyle>
              <a:lvl1pPr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"/>
                <a:defRPr kumimoji="1" sz="21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1pPr>
              <a:lvl2pPr marL="742950" indent="-28575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"/>
                <a:defRPr kumimoji="1" sz="19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2pPr>
              <a:lvl3pPr marL="11430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"/>
                <a:defRPr kumimoji="1" sz="17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3pPr>
              <a:lvl4pPr marL="16002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"/>
                <a:defRPr kumimoji="1" sz="16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Floquet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topological SC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(present proposal)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for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 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typical HTC cuprates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with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   t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</a:rPr>
                <a:t>~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0.4 eV,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</a:rPr>
                <a:t>w ~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U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, </a:t>
              </a:r>
              <a:r>
                <a:rPr kumimoji="1" lang="en-US" altLang="ja-JP" sz="18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a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</a:rPr>
                <a:t>~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3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Yu Gothic UI" panose="020B0500000000000000" pitchFamily="50" charset="-128"/>
                  <a:cs typeface="Times New Roman" panose="02020603050405020304" pitchFamily="18" charset="0"/>
                </a:rPr>
                <a:t>Å</a:t>
              </a: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68A76D9F-10D6-4660-99BA-8097A3952187}"/>
                </a:ext>
              </a:extLst>
            </p:cNvPr>
            <p:cNvSpPr/>
            <p:nvPr/>
          </p:nvSpPr>
          <p:spPr>
            <a:xfrm>
              <a:off x="8618150" y="2451099"/>
              <a:ext cx="1003625" cy="1003625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0" name="タイトル 1">
            <a:extLst>
              <a:ext uri="{FF2B5EF4-FFF2-40B4-BE49-F238E27FC236}">
                <a16:creationId xmlns:a16="http://schemas.microsoft.com/office/drawing/2014/main" id="{3B45BB63-C91E-5342-7E24-C2FAE6E5FD1F}"/>
              </a:ext>
            </a:extLst>
          </p:cNvPr>
          <p:cNvSpPr txBox="1">
            <a:spLocks/>
          </p:cNvSpPr>
          <p:nvPr/>
        </p:nvSpPr>
        <p:spPr bwMode="auto">
          <a:xfrm>
            <a:off x="7853478" y="4217188"/>
            <a:ext cx="3931153" cy="969621"/>
          </a:xfrm>
          <a:prstGeom prst="rect">
            <a:avLst/>
          </a:prstGeom>
          <a:solidFill>
            <a:srgbClr val="ECDF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Required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intensity will be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reduced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 going to honeycomb/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kagome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(ii) lower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HGS明朝E" panose="02020900000000000000" pitchFamily="18" charset="-128"/>
                <a:cs typeface="+mn-cs"/>
              </a:rPr>
              <a:t>w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74A56EE-4CCD-990B-0F46-B5822989AE0E}"/>
              </a:ext>
            </a:extLst>
          </p:cNvPr>
          <p:cNvGrpSpPr/>
          <p:nvPr/>
        </p:nvGrpSpPr>
        <p:grpSpPr>
          <a:xfrm>
            <a:off x="5771965" y="1154361"/>
            <a:ext cx="3929686" cy="2516692"/>
            <a:chOff x="6596743" y="1412776"/>
            <a:chExt cx="3929686" cy="2516692"/>
          </a:xfrm>
        </p:grpSpPr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873CD25D-4322-47F7-A47D-A36576A84B87}"/>
                </a:ext>
              </a:extLst>
            </p:cNvPr>
            <p:cNvSpPr/>
            <p:nvPr/>
          </p:nvSpPr>
          <p:spPr>
            <a:xfrm>
              <a:off x="8032554" y="3111351"/>
              <a:ext cx="290485" cy="29048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タイトル 1">
              <a:extLst>
                <a:ext uri="{FF2B5EF4-FFF2-40B4-BE49-F238E27FC236}">
                  <a16:creationId xmlns:a16="http://schemas.microsoft.com/office/drawing/2014/main" id="{BE6DC83E-F6D7-4A94-B7E8-F1D520A9AF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40824" y="1412776"/>
              <a:ext cx="3685605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073" tIns="45552" rIns="91073" bIns="45552"/>
            <a:lstStyle>
              <a:lvl1pPr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"/>
                <a:defRPr kumimoji="1" sz="21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1pPr>
              <a:lvl2pPr marL="742950" indent="-28575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"/>
                <a:defRPr kumimoji="1" sz="19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2pPr>
              <a:lvl3pPr marL="11430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"/>
                <a:defRPr kumimoji="1" sz="17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3pPr>
              <a:lvl4pPr marL="16002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"/>
                <a:defRPr kumimoji="1" sz="16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FTI in graphene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(McIver et al,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nat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phys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 2020)</a:t>
              </a:r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6ED70923-F1DC-482F-B329-D5FA6F294A37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8177797" y="2095500"/>
              <a:ext cx="199560" cy="1015851"/>
            </a:xfrm>
            <a:prstGeom prst="straightConnector1">
              <a:avLst/>
            </a:prstGeom>
            <a:ln w="5715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0C8CED75-45B5-14D7-DDA8-9CB7DD1F9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6743" y="2069391"/>
              <a:ext cx="1404155" cy="1860077"/>
            </a:xfrm>
            <a:prstGeom prst="rect">
              <a:avLst/>
            </a:prstGeom>
          </p:spPr>
        </p:pic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5F0A9B-9A72-E008-081F-9413E50B8A7C}"/>
              </a:ext>
            </a:extLst>
          </p:cNvPr>
          <p:cNvSpPr txBox="1"/>
          <p:nvPr/>
        </p:nvSpPr>
        <p:spPr>
          <a:xfrm>
            <a:off x="4551142" y="5601764"/>
            <a:ext cx="32480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Laser frequency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(eV)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4037E2A-ED2A-423B-5B38-36847545C1FE}"/>
              </a:ext>
            </a:extLst>
          </p:cNvPr>
          <p:cNvSpPr txBox="1"/>
          <p:nvPr/>
        </p:nvSpPr>
        <p:spPr>
          <a:xfrm rot="16200000">
            <a:off x="1651295" y="3264973"/>
            <a:ext cx="29554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Laser field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(eV/m)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1C2AEE0-B962-4876-96E3-B4BBD8D299DE}"/>
              </a:ext>
            </a:extLst>
          </p:cNvPr>
          <p:cNvSpPr txBox="1">
            <a:spLocks/>
          </p:cNvSpPr>
          <p:nvPr/>
        </p:nvSpPr>
        <p:spPr bwMode="auto">
          <a:xfrm>
            <a:off x="2992055" y="4256204"/>
            <a:ext cx="3397250" cy="74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Required for FTI with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t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opological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 gap ~ 0.1eV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ahoma" panose="020B0604030504040204" pitchFamily="34" charset="0"/>
              <a:ea typeface="HGS明朝E" panose="020209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3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>
            <a:extLst>
              <a:ext uri="{FF2B5EF4-FFF2-40B4-BE49-F238E27FC236}">
                <a16:creationId xmlns:a16="http://schemas.microsoft.com/office/drawing/2014/main" id="{F1EE3770-80B8-77AB-AC4F-9EF43E17B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-99392"/>
            <a:ext cx="12385376" cy="7056784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FBB5710-2ADA-44A4-BAFE-0363D3BD5B8B}"/>
              </a:ext>
            </a:extLst>
          </p:cNvPr>
          <p:cNvCxnSpPr>
            <a:cxnSpLocks/>
          </p:cNvCxnSpPr>
          <p:nvPr/>
        </p:nvCxnSpPr>
        <p:spPr>
          <a:xfrm>
            <a:off x="1487488" y="599156"/>
            <a:ext cx="0" cy="4304255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39FF963-DED3-4C48-A09A-BBC1EF7E144D}"/>
              </a:ext>
            </a:extLst>
          </p:cNvPr>
          <p:cNvCxnSpPr>
            <a:cxnSpLocks/>
          </p:cNvCxnSpPr>
          <p:nvPr/>
        </p:nvCxnSpPr>
        <p:spPr>
          <a:xfrm>
            <a:off x="5735960" y="836712"/>
            <a:ext cx="0" cy="4269958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9F01C88-3513-EBD3-C499-BD40715A9353}"/>
              </a:ext>
            </a:extLst>
          </p:cNvPr>
          <p:cNvCxnSpPr>
            <a:cxnSpLocks/>
          </p:cNvCxnSpPr>
          <p:nvPr/>
        </p:nvCxnSpPr>
        <p:spPr>
          <a:xfrm>
            <a:off x="10920536" y="764704"/>
            <a:ext cx="0" cy="4341966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36">
            <a:extLst>
              <a:ext uri="{FF2B5EF4-FFF2-40B4-BE49-F238E27FC236}">
                <a16:creationId xmlns:a16="http://schemas.microsoft.com/office/drawing/2014/main" id="{7F21DBE0-0FF2-6229-70A8-7AA5F6C8D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74" y="4797152"/>
            <a:ext cx="34714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Chiral (3-)spin interaction </a:t>
            </a:r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B848E917-5256-467B-179B-8B41F9408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7295" y="1791664"/>
            <a:ext cx="3331689" cy="2810531"/>
          </a:xfrm>
          <a:prstGeom prst="rect">
            <a:avLst/>
          </a:prstGeom>
        </p:spPr>
      </p:pic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17673B86-1FDB-4ADC-0FB8-F8898A00F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0932" y="1464841"/>
            <a:ext cx="4682124" cy="3548335"/>
          </a:xfrm>
          <a:prstGeom prst="rect">
            <a:avLst/>
          </a:prstGeom>
        </p:spPr>
      </p:pic>
      <p:sp>
        <p:nvSpPr>
          <p:cNvPr id="2" name="テキスト ボックス 36">
            <a:extLst>
              <a:ext uri="{FF2B5EF4-FFF2-40B4-BE49-F238E27FC236}">
                <a16:creationId xmlns:a16="http://schemas.microsoft.com/office/drawing/2014/main" id="{AA7B65E9-48C6-D287-7CB8-2DDF77865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735474"/>
            <a:ext cx="7969948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Magnetism in Mott insulator            Superconductor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        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from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repulsion)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BA6CD0F-3244-4D96-7009-8E2BF0055226}"/>
              </a:ext>
            </a:extLst>
          </p:cNvPr>
          <p:cNvGrpSpPr/>
          <p:nvPr/>
        </p:nvGrpSpPr>
        <p:grpSpPr>
          <a:xfrm>
            <a:off x="3506909" y="3235134"/>
            <a:ext cx="1595333" cy="1138738"/>
            <a:chOff x="3506909" y="3235134"/>
            <a:chExt cx="1595333" cy="1138738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D9B18D56-D0BB-EFA5-40DE-4931DEEE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06909" y="4018813"/>
              <a:ext cx="1595333" cy="355059"/>
            </a:xfrm>
            <a:prstGeom prst="rect">
              <a:avLst/>
            </a:prstGeom>
          </p:spPr>
        </p:pic>
        <p:sp>
          <p:nvSpPr>
            <p:cNvPr id="638992" name="環状矢印 10">
              <a:extLst>
                <a:ext uri="{FF2B5EF4-FFF2-40B4-BE49-F238E27FC236}">
                  <a16:creationId xmlns:a16="http://schemas.microsoft.com/office/drawing/2014/main" id="{EDF65653-71A8-97CB-DA18-E0A9551D4901}"/>
                </a:ext>
              </a:extLst>
            </p:cNvPr>
            <p:cNvSpPr/>
            <p:nvPr/>
          </p:nvSpPr>
          <p:spPr>
            <a:xfrm>
              <a:off x="3660997" y="3235134"/>
              <a:ext cx="1193129" cy="886877"/>
            </a:xfrm>
            <a:prstGeom prst="circularArrow">
              <a:avLst>
                <a:gd name="adj1" fmla="val 4132"/>
                <a:gd name="adj2" fmla="val 1142319"/>
                <a:gd name="adj3" fmla="val 20442415"/>
                <a:gd name="adj4" fmla="val 179020"/>
                <a:gd name="adj5" fmla="val 5817"/>
              </a:avLst>
            </a:prstGeom>
            <a:solidFill>
              <a:srgbClr val="FF0000">
                <a:alpha val="42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3" name="テキスト ボックス 36">
            <a:extLst>
              <a:ext uri="{FF2B5EF4-FFF2-40B4-BE49-F238E27FC236}">
                <a16:creationId xmlns:a16="http://schemas.microsoft.com/office/drawing/2014/main" id="{EA71D3FC-306E-5BC0-D42C-E37D017AE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943" y="4987114"/>
            <a:ext cx="59327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Diagonal (2nd-neighbour) pairing  (d+id)-wave 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  <a:sym typeface="Wingdings" panose="05000000000000000000" pitchFamily="2" charset="2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7D74806-CE94-41FE-A30A-A596A77EA2D9}"/>
              </a:ext>
            </a:extLst>
          </p:cNvPr>
          <p:cNvCxnSpPr>
            <a:cxnSpLocks/>
          </p:cNvCxnSpPr>
          <p:nvPr/>
        </p:nvCxnSpPr>
        <p:spPr>
          <a:xfrm>
            <a:off x="1487488" y="1340768"/>
            <a:ext cx="9433048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3" descr="3D animation">
            <a:extLst>
              <a:ext uri="{FF2B5EF4-FFF2-40B4-BE49-F238E27FC236}">
                <a16:creationId xmlns:a16="http://schemas.microsoft.com/office/drawing/2014/main" id="{39802C70-0F4A-6CD1-E9C1-051459A6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740481">
            <a:off x="7533064" y="1184016"/>
            <a:ext cx="2224732" cy="15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Picture 33" descr="3D animation">
            <a:extLst>
              <a:ext uri="{FF2B5EF4-FFF2-40B4-BE49-F238E27FC236}">
                <a16:creationId xmlns:a16="http://schemas.microsoft.com/office/drawing/2014/main" id="{F899EC45-231D-5EE4-92F0-1900174B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740481">
            <a:off x="3284151" y="1152410"/>
            <a:ext cx="2224732" cy="15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525E07A1-B544-BB13-471B-8D787BF3982B}"/>
              </a:ext>
            </a:extLst>
          </p:cNvPr>
          <p:cNvGrpSpPr/>
          <p:nvPr/>
        </p:nvGrpSpPr>
        <p:grpSpPr>
          <a:xfrm>
            <a:off x="6199164" y="1657348"/>
            <a:ext cx="4094388" cy="2857436"/>
            <a:chOff x="6199164" y="1657348"/>
            <a:chExt cx="4094388" cy="2857436"/>
          </a:xfrm>
        </p:grpSpPr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000D9298-FAE1-7AD0-6BDD-C6568128C04B}"/>
                </a:ext>
              </a:extLst>
            </p:cNvPr>
            <p:cNvGrpSpPr/>
            <p:nvPr/>
          </p:nvGrpSpPr>
          <p:grpSpPr>
            <a:xfrm>
              <a:off x="6244112" y="1657348"/>
              <a:ext cx="4049440" cy="2857436"/>
              <a:chOff x="6600057" y="2091601"/>
              <a:chExt cx="2889546" cy="2038972"/>
            </a:xfrm>
          </p:grpSpPr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E092456D-4884-4558-8B87-A44331C93C55}"/>
                  </a:ext>
                </a:extLst>
              </p:cNvPr>
              <p:cNvCxnSpPr/>
              <p:nvPr/>
            </p:nvCxnSpPr>
            <p:spPr>
              <a:xfrm>
                <a:off x="6618347" y="3330922"/>
                <a:ext cx="1962133" cy="799651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559D2396-4DF0-6449-835E-8C76A2FAE4F1}"/>
                  </a:ext>
                </a:extLst>
              </p:cNvPr>
              <p:cNvCxnSpPr/>
              <p:nvPr/>
            </p:nvCxnSpPr>
            <p:spPr>
              <a:xfrm>
                <a:off x="6960906" y="2830360"/>
                <a:ext cx="1962133" cy="799651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B0182968-07A4-4648-0C21-D13F3864B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6354" y="2486021"/>
                <a:ext cx="1860302" cy="68867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3BB3A654-30F3-7374-52A4-0AE9D14CD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4267" y="2091601"/>
                <a:ext cx="1755336" cy="63229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81FD5C6F-46A3-EF81-DBF6-650B508A83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00057" y="2120358"/>
                <a:ext cx="1146165" cy="1184863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53F24410-A117-C03A-4497-53A6F61186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40198" y="2397949"/>
                <a:ext cx="1046307" cy="1143509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AA353FB9-73A2-0694-B8B0-8A17E7656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22918" y="2528900"/>
                <a:ext cx="1018411" cy="1294741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84FDCE86-0713-49E2-42D6-C68260CE84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0053" y="2891252"/>
                <a:ext cx="800677" cy="1220216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2458470-B62E-7A50-8EE0-F83A65889B17}"/>
                </a:ext>
              </a:extLst>
            </p:cNvPr>
            <p:cNvSpPr txBox="1"/>
            <p:nvPr/>
          </p:nvSpPr>
          <p:spPr>
            <a:xfrm>
              <a:off x="6425300" y="3567776"/>
              <a:ext cx="410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+</a:t>
              </a: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CDB99DF-B5C0-7F08-B46C-212EF4BD77FB}"/>
                </a:ext>
              </a:extLst>
            </p:cNvPr>
            <p:cNvSpPr txBox="1"/>
            <p:nvPr/>
          </p:nvSpPr>
          <p:spPr>
            <a:xfrm>
              <a:off x="6199164" y="2587396"/>
              <a:ext cx="410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-</a:t>
              </a: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8CCD5AF2-0584-3A83-53A9-A381ED6526CD}"/>
              </a:ext>
            </a:extLst>
          </p:cNvPr>
          <p:cNvGrpSpPr/>
          <p:nvPr/>
        </p:nvGrpSpPr>
        <p:grpSpPr>
          <a:xfrm>
            <a:off x="6312024" y="1870018"/>
            <a:ext cx="4529947" cy="2706238"/>
            <a:chOff x="6312024" y="1870018"/>
            <a:chExt cx="4529947" cy="2706238"/>
          </a:xfrm>
        </p:grpSpPr>
        <p:grpSp>
          <p:nvGrpSpPr>
            <p:cNvPr id="638985" name="グループ化 638984">
              <a:extLst>
                <a:ext uri="{FF2B5EF4-FFF2-40B4-BE49-F238E27FC236}">
                  <a16:creationId xmlns:a16="http://schemas.microsoft.com/office/drawing/2014/main" id="{2567173D-4A40-8BD5-65D3-8E89ACFA687B}"/>
                </a:ext>
              </a:extLst>
            </p:cNvPr>
            <p:cNvGrpSpPr/>
            <p:nvPr/>
          </p:nvGrpSpPr>
          <p:grpSpPr>
            <a:xfrm>
              <a:off x="6312024" y="1870018"/>
              <a:ext cx="4104368" cy="2706238"/>
              <a:chOff x="6750361" y="2215428"/>
              <a:chExt cx="2874031" cy="1895009"/>
            </a:xfrm>
          </p:grpSpPr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5061B2B9-1C42-FEEA-BE00-F1879AECA6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50361" y="2702670"/>
                <a:ext cx="2874031" cy="546418"/>
              </a:xfrm>
              <a:prstGeom prst="line">
                <a:avLst/>
              </a:prstGeom>
              <a:ln w="38100">
                <a:solidFill>
                  <a:srgbClr val="CC00FF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B6D32F48-9FBE-AD02-3C98-31772858E7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38313" y="3138989"/>
                <a:ext cx="1926039" cy="392939"/>
              </a:xfrm>
              <a:prstGeom prst="line">
                <a:avLst/>
              </a:prstGeom>
              <a:ln w="38100">
                <a:solidFill>
                  <a:srgbClr val="CC00FF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57FD9D1E-F071-0175-620A-E0B3215F4E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7533" y="3633894"/>
                <a:ext cx="898787" cy="172200"/>
              </a:xfrm>
              <a:prstGeom prst="line">
                <a:avLst/>
              </a:prstGeom>
              <a:ln w="38100">
                <a:solidFill>
                  <a:srgbClr val="CC00FF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67B434AC-0C2A-8C57-66AB-CEA3190911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02897" y="2298822"/>
                <a:ext cx="772012" cy="132377"/>
              </a:xfrm>
              <a:prstGeom prst="line">
                <a:avLst/>
              </a:prstGeom>
              <a:ln w="38100">
                <a:solidFill>
                  <a:srgbClr val="CC00FF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>
                <a:extLst>
                  <a:ext uri="{FF2B5EF4-FFF2-40B4-BE49-F238E27FC236}">
                    <a16:creationId xmlns:a16="http://schemas.microsoft.com/office/drawing/2014/main" id="{FA0284BD-974D-D081-F6A1-C0B522E5E9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8197" y="2455218"/>
                <a:ext cx="1843216" cy="368511"/>
              </a:xfrm>
              <a:prstGeom prst="line">
                <a:avLst/>
              </a:prstGeom>
              <a:ln w="38100">
                <a:solidFill>
                  <a:srgbClr val="CC00FF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B31D7BDA-8CB9-24A5-8A83-61023C2DB7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3078" y="2215428"/>
                <a:ext cx="895210" cy="1895009"/>
              </a:xfrm>
              <a:prstGeom prst="line">
                <a:avLst/>
              </a:prstGeom>
              <a:ln w="38100">
                <a:solidFill>
                  <a:srgbClr val="66FF33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976" name="直線コネクタ 638975">
                <a:extLst>
                  <a:ext uri="{FF2B5EF4-FFF2-40B4-BE49-F238E27FC236}">
                    <a16:creationId xmlns:a16="http://schemas.microsoft.com/office/drawing/2014/main" id="{EEDA3219-1C2D-9725-029E-563ECC78BF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7116" y="2483200"/>
                <a:ext cx="517983" cy="1440595"/>
              </a:xfrm>
              <a:prstGeom prst="line">
                <a:avLst/>
              </a:prstGeom>
              <a:ln w="38100">
                <a:solidFill>
                  <a:srgbClr val="66FF33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978" name="直線コネクタ 638977">
                <a:extLst>
                  <a:ext uri="{FF2B5EF4-FFF2-40B4-BE49-F238E27FC236}">
                    <a16:creationId xmlns:a16="http://schemas.microsoft.com/office/drawing/2014/main" id="{3A500333-7C9A-647C-5716-863BACCDC3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9889" y="2918112"/>
                <a:ext cx="219133" cy="575105"/>
              </a:xfrm>
              <a:prstGeom prst="line">
                <a:avLst/>
              </a:prstGeom>
              <a:ln w="38100">
                <a:solidFill>
                  <a:srgbClr val="66FF33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981" name="直線コネクタ 638980">
                <a:extLst>
                  <a:ext uri="{FF2B5EF4-FFF2-40B4-BE49-F238E27FC236}">
                    <a16:creationId xmlns:a16="http://schemas.microsoft.com/office/drawing/2014/main" id="{3375B748-A784-F71A-3B95-E7D7DABA1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53913" y="2535883"/>
                <a:ext cx="279330" cy="594958"/>
              </a:xfrm>
              <a:prstGeom prst="line">
                <a:avLst/>
              </a:prstGeom>
              <a:ln w="38100">
                <a:solidFill>
                  <a:srgbClr val="66FF33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983" name="直線コネクタ 638982">
                <a:extLst>
                  <a:ext uri="{FF2B5EF4-FFF2-40B4-BE49-F238E27FC236}">
                    <a16:creationId xmlns:a16="http://schemas.microsoft.com/office/drawing/2014/main" id="{C5B51C23-EF29-EEE4-795B-5CC883B503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1227" y="2316215"/>
                <a:ext cx="670351" cy="1403779"/>
              </a:xfrm>
              <a:prstGeom prst="line">
                <a:avLst/>
              </a:prstGeom>
              <a:ln w="38100">
                <a:solidFill>
                  <a:srgbClr val="66FF33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112205B-262D-8E74-B7E5-0CB3711AE8A2}"/>
                </a:ext>
              </a:extLst>
            </p:cNvPr>
            <p:cNvSpPr txBox="1"/>
            <p:nvPr/>
          </p:nvSpPr>
          <p:spPr>
            <a:xfrm>
              <a:off x="9613750" y="3676962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33CCFF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imaginary</a:t>
              </a: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D8C96ECF-66DD-A46D-BC5E-8DF4354C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132" y="4102583"/>
            <a:ext cx="8471420" cy="70787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(a) </a:t>
            </a:r>
            <a:r>
              <a:rPr lang="en-US" altLang="ja-JP" sz="2000" dirty="0" err="1">
                <a:solidFill>
                  <a:prstClr val="black"/>
                </a:solidFill>
                <a:latin typeface="HGS創英角ﾎﾟｯﾌﾟ体" pitchFamily="50" charset="-128"/>
                <a:ea typeface="HGS創英角ﾎﾟｯﾌﾟ体" pitchFamily="50" charset="-128"/>
              </a:rPr>
              <a:t>Floquet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can </a:t>
            </a:r>
            <a:r>
              <a:rPr lang="en-US" altLang="ja-JP" sz="2000" dirty="0">
                <a:solidFill>
                  <a:prstClr val="black"/>
                </a:solidFill>
                <a:latin typeface="HGS創英角ﾎﾟｯﾌﾟ体" pitchFamily="50" charset="-128"/>
                <a:ea typeface="HGS創英角ﾎﾟｯﾌﾟ体" pitchFamily="50" charset="-128"/>
              </a:rPr>
              <a:t>make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laser couple with gap function.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(b) </a:t>
            </a:r>
            <a:r>
              <a:rPr lang="en-US" altLang="ja-JP" sz="2000" noProof="0" dirty="0">
                <a:solidFill>
                  <a:prstClr val="black"/>
                </a:solidFill>
                <a:latin typeface="HGS創英角ﾎﾟｯﾌﾟ体" pitchFamily="50" charset="-128"/>
                <a:ea typeface="HGS創英角ﾎﾟｯﾌﾟ体" pitchFamily="50" charset="-128"/>
              </a:rPr>
              <a:t>Correlated hopping/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chiral spin </a:t>
            </a:r>
            <a:r>
              <a:rPr lang="en-US" altLang="ja-JP" sz="2000" err="1">
                <a:solidFill>
                  <a:prstClr val="black"/>
                </a:solidFill>
                <a:latin typeface="HGS創英角ﾎﾟｯﾌﾟ体" pitchFamily="50" charset="-128"/>
                <a:ea typeface="HGS創英角ﾎﾟｯﾌﾟ体" pitchFamily="50" charset="-128"/>
              </a:rPr>
              <a:t>int</a:t>
            </a:r>
            <a:r>
              <a:rPr kumimoji="1" lang="en-US" altLang="ja-JP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contribute </a:t>
            </a: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to topological SC.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HGS創英角ﾎﾟｯﾌﾟ体" pitchFamily="50" charset="-128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9862E1D-EE2F-E89A-8ABF-B3C3C1F91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79" y="87587"/>
            <a:ext cx="10613181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       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Summary: </a:t>
            </a:r>
            <a:r>
              <a:rPr lang="en-US" altLang="ja-JP" sz="2400" u="sng" dirty="0" err="1">
                <a:solidFill>
                  <a:srgbClr val="FFEDC9"/>
                </a:solidFill>
                <a:latin typeface="HGP創英角ﾎﾟｯﾌﾟ体" pitchFamily="50" charset="-128"/>
                <a:ea typeface="HGP創英角ﾎﾟｯﾌﾟ体" pitchFamily="50" charset="-128"/>
              </a:rPr>
              <a:t>Floquet</a:t>
            </a:r>
            <a:r>
              <a:rPr lang="en-US" altLang="ja-JP" sz="2400" u="sng" dirty="0">
                <a:solidFill>
                  <a:srgbClr val="FFEDC9"/>
                </a:solidFill>
                <a:latin typeface="HGP創英角ﾎﾟｯﾌﾟ体" pitchFamily="50" charset="-128"/>
                <a:ea typeface="HGP創英角ﾎﾟｯﾌﾟ体" pitchFamily="50" charset="-128"/>
              </a:rPr>
              <a:t> engineering for topological many-body states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DC9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AF3212-C952-9999-513E-C7EBF20E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600" y="5498068"/>
            <a:ext cx="8387519" cy="52322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>
                <a:solidFill>
                  <a:srgbClr val="FFE593"/>
                </a:solidFill>
                <a:latin typeface="HGS創英角ﾎﾟｯﾌﾟ体" pitchFamily="50" charset="-128"/>
                <a:ea typeface="HGS創英角ﾎﾟｯﾌﾟ体" pitchFamily="50" charset="-128"/>
                <a:sym typeface="Wingdings" pitchFamily="2" charset="2"/>
              </a:rPr>
              <a:t>''</a:t>
            </a:r>
            <a:r>
              <a:rPr lang="en-US" altLang="ja-JP" sz="2000">
                <a:solidFill>
                  <a:srgbClr val="FFE593"/>
                </a:solidFill>
                <a:latin typeface="HGS創英角ﾎﾟｯﾌﾟ体" pitchFamily="50" charset="-128"/>
                <a:ea typeface="HGS創英角ﾎﾟｯﾌﾟ体" pitchFamily="50" charset="-128"/>
                <a:sym typeface="Wingdings" pitchFamily="2" charset="2"/>
              </a:rPr>
              <a:t>(1) Floquet, (2) topological &amp; (3) strong-correlation engineering</a:t>
            </a: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  <a:sym typeface="Wingdings" pitchFamily="2" charset="2"/>
              </a:rPr>
              <a:t>''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itchFamily="2" charset="2"/>
              </a:rPr>
              <a:t>  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82844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BA297E2F-C385-1D70-06E5-6BAE687AA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76" y="-99392"/>
            <a:ext cx="12482064" cy="7056784"/>
          </a:xfrm>
          <a:prstGeom prst="rect">
            <a:avLst/>
          </a:prstGeom>
        </p:spPr>
      </p:pic>
      <p:sp>
        <p:nvSpPr>
          <p:cNvPr id="2" name="テキスト ボックス 36">
            <a:extLst>
              <a:ext uri="{FF2B5EF4-FFF2-40B4-BE49-F238E27FC236}">
                <a16:creationId xmlns:a16="http://schemas.microsoft.com/office/drawing/2014/main" id="{02D23E49-DD44-2635-BA30-608F0B89E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1818690"/>
            <a:ext cx="107291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   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 flat-bands/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vHs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             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[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Aoki, J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Supercond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and Novel Mag 2020; </a:t>
            </a:r>
            <a:r>
              <a:rPr lang="it-IT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Mazziotti, ..., Bianconi, PRB 2021;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                  Sayyad, ..., Aoki, J Phys </a:t>
            </a:r>
            <a:r>
              <a:rPr lang="en-US" altLang="ja-JP" sz="1800" dirty="0" err="1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Condens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Matter 2023;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                  </a:t>
            </a:r>
            <a:r>
              <a:rPr lang="en-US" altLang="ja-JP" sz="1800" dirty="0" err="1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Lechermann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, ..., </a:t>
            </a:r>
            <a:r>
              <a:rPr lang="en-US" altLang="ja-JP" sz="1800" dirty="0" err="1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Eremin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, arXiv:2306.05121; </a:t>
            </a:r>
            <a:r>
              <a:rPr lang="en-US" altLang="ja-JP" sz="1800" dirty="0" err="1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Sakakibara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, ..., Kuroki, arXiv:2306.06039]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sym typeface="Wingdings" panose="05000000000000000000" pitchFamily="2" charset="2"/>
            </a:endParaRPr>
          </a:p>
        </p:txBody>
      </p:sp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3B26717E-55F1-EA6A-6E75-F838633B5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116632"/>
            <a:ext cx="1051316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u="sng" dirty="0">
                <a:solidFill>
                  <a:srgbClr val="FFFFFF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A comment: in </a:t>
            </a:r>
            <a:r>
              <a:rPr lang="en-US" altLang="ja-JP" sz="2400" u="sng" dirty="0">
                <a:solidFill>
                  <a:srgbClr val="00CC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equilibrium</a:t>
            </a:r>
            <a:r>
              <a:rPr lang="en-US" altLang="ja-JP" sz="2400" u="sng" dirty="0">
                <a:solidFill>
                  <a:srgbClr val="FFFFFF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 SC, e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nhanced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SC can occur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  multi-bands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 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[</a:t>
            </a:r>
            <a:r>
              <a:rPr lang="en-US" altLang="ja-JP" sz="1800" dirty="0" err="1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Mazziotti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,</a:t>
            </a:r>
            <a:r>
              <a:rPr lang="ja-JP" altLang="en-US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...,</a:t>
            </a:r>
            <a:r>
              <a:rPr lang="ja-JP" altLang="en-US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</a:t>
            </a:r>
            <a:r>
              <a:rPr lang="en-US" altLang="ja-JP" sz="1800" dirty="0" err="1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Bianconi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, </a:t>
            </a:r>
            <a:r>
              <a:rPr lang="en-US" altLang="ja-JP" sz="1800" dirty="0" err="1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Europhys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Lett 2021;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                           Ochi, ..., Aoki, PRR 2022; Yue, Aoki &amp; Werner, PRB(L) 2022;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                    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Chu, ..., Kaiser, Nat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Comm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2023</a:t>
            </a:r>
            <a:r>
              <a: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]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sym typeface="Wingdings" panose="05000000000000000000" pitchFamily="2" charset="2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423592" y="3216084"/>
            <a:ext cx="8089806" cy="3237252"/>
            <a:chOff x="1487488" y="3140968"/>
            <a:chExt cx="8817357" cy="3528392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FEEF34A9-E06D-0DC9-D915-1ADB12FF1708}"/>
                </a:ext>
              </a:extLst>
            </p:cNvPr>
            <p:cNvGrpSpPr/>
            <p:nvPr/>
          </p:nvGrpSpPr>
          <p:grpSpPr>
            <a:xfrm>
              <a:off x="1487488" y="3837816"/>
              <a:ext cx="6984776" cy="2831544"/>
              <a:chOff x="1462855" y="3602047"/>
              <a:chExt cx="6984776" cy="2831544"/>
            </a:xfrm>
          </p:grpSpPr>
          <p:sp>
            <p:nvSpPr>
              <p:cNvPr id="4" name="テキスト ボックス 36">
                <a:extLst>
                  <a:ext uri="{FF2B5EF4-FFF2-40B4-BE49-F238E27FC236}">
                    <a16:creationId xmlns:a16="http://schemas.microsoft.com/office/drawing/2014/main" id="{CF20A8E1-010C-77F3-3FC9-AEC67F00A1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62855" y="3602047"/>
                <a:ext cx="6984776" cy="2831544"/>
              </a:xfrm>
              <a:prstGeom prst="rect">
                <a:avLst/>
              </a:prstGeom>
              <a:solidFill>
                <a:srgbClr val="FFEBAB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E</a:t>
                </a:r>
                <a:r>
                  <a:rPr kumimoji="1" lang="en-US" altLang="ja-JP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lectronic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nematicity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enhances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SC (almost doubles Tc)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2000" dirty="0" err="1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i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n a frustrated (triangular) lattice (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≈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TBG)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with [(d</a:t>
                </a:r>
                <a:r>
                  <a:rPr kumimoji="1" lang="en-US" altLang="ja-JP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x2-y2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+ s</a:t>
                </a:r>
                <a:r>
                  <a:rPr kumimoji="1" lang="en-US" altLang="ja-JP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x2+y2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)+       </a:t>
                </a:r>
                <a:r>
                  <a:rPr kumimoji="1" lang="en-US" altLang="ja-JP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d</a:t>
                </a:r>
                <a:r>
                  <a:rPr kumimoji="1" lang="en-US" altLang="ja-JP" sz="2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xy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anose="05000000000000000000" pitchFamily="2" charset="2"/>
                  </a:rPr>
                  <a:t>    ] pairing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20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FF"/>
                    </a:solidFill>
                    <a:effectLst/>
                    <a:uLnTx/>
                    <a:uFillTx/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      </a:t>
                </a:r>
              </a:p>
            </p:txBody>
          </p:sp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F131B13A-6857-3225-1DC1-1D6C19A5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6182" y="4697020"/>
                <a:ext cx="1385185" cy="1392553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0AE238F8-0617-CAAE-DFF3-05222F508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4902" y="4677137"/>
                <a:ext cx="1414657" cy="1370449"/>
              </a:xfrm>
              <a:prstGeom prst="rect">
                <a:avLst/>
              </a:prstGeom>
            </p:spPr>
          </p:pic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5ABFBDE4-6CC0-2B27-1CF8-4FFDA118B8C6}"/>
                  </a:ext>
                </a:extLst>
              </p:cNvPr>
              <p:cNvGrpSpPr/>
              <p:nvPr/>
            </p:nvGrpSpPr>
            <p:grpSpPr>
              <a:xfrm>
                <a:off x="2354430" y="4685033"/>
                <a:ext cx="1844729" cy="1575306"/>
                <a:chOff x="1924847" y="4704402"/>
                <a:chExt cx="2435517" cy="2079809"/>
              </a:xfrm>
            </p:grpSpPr>
            <p:pic>
              <p:nvPicPr>
                <p:cNvPr id="6" name="図 5">
                  <a:extLst>
                    <a:ext uri="{FF2B5EF4-FFF2-40B4-BE49-F238E27FC236}">
                      <a16:creationId xmlns:a16="http://schemas.microsoft.com/office/drawing/2014/main" id="{EFDBA110-3584-3F64-DA8D-A796F96535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1565" y="4704402"/>
                  <a:ext cx="1828799" cy="1819071"/>
                </a:xfrm>
                <a:prstGeom prst="rect">
                  <a:avLst/>
                </a:prstGeom>
              </p:spPr>
            </p:pic>
            <p:pic>
              <p:nvPicPr>
                <p:cNvPr id="22" name="図 21">
                  <a:extLst>
                    <a:ext uri="{FF2B5EF4-FFF2-40B4-BE49-F238E27FC236}">
                      <a16:creationId xmlns:a16="http://schemas.microsoft.com/office/drawing/2014/main" id="{1823969D-EA6A-DC79-98AE-E263D27DA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24847" y="4947593"/>
                  <a:ext cx="622570" cy="1332689"/>
                </a:xfrm>
                <a:prstGeom prst="rect">
                  <a:avLst/>
                </a:prstGeom>
              </p:spPr>
            </p:pic>
            <p:pic>
              <p:nvPicPr>
                <p:cNvPr id="26" name="図 25">
                  <a:extLst>
                    <a:ext uri="{FF2B5EF4-FFF2-40B4-BE49-F238E27FC236}">
                      <a16:creationId xmlns:a16="http://schemas.microsoft.com/office/drawing/2014/main" id="{23198240-A164-DF37-E212-2E0D04CD6E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01510" y="6472926"/>
                  <a:ext cx="1245140" cy="311285"/>
                </a:xfrm>
                <a:prstGeom prst="rect">
                  <a:avLst/>
                </a:prstGeom>
              </p:spPr>
            </p:pic>
          </p:grpSp>
          <p:sp>
            <p:nvSpPr>
              <p:cNvPr id="28" name="テキスト ボックス 36">
                <a:extLst>
                  <a:ext uri="{FF2B5EF4-FFF2-40B4-BE49-F238E27FC236}">
                    <a16:creationId xmlns:a16="http://schemas.microsoft.com/office/drawing/2014/main" id="{E2454838-5644-16A7-00D9-4EDB4917C6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7088" y="5140632"/>
                <a:ext cx="2186327" cy="4308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  <a:sym typeface="Wingdings" panose="05000000000000000000" pitchFamily="2" charset="2"/>
                  </a:rPr>
                  <a:t>+                 =  </a:t>
                </a:r>
                <a:r>
                  <a:rPr kumimoji="1" lang="en-US" altLang="ja-JP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                </a:t>
                </a:r>
                <a:endPara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endParaRPr>
              </a:p>
            </p:txBody>
          </p:sp>
        </p:grp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026E785-C5B4-3239-D240-90A8AE4B4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1643" y="4482441"/>
              <a:ext cx="2293202" cy="1559047"/>
            </a:xfrm>
            <a:prstGeom prst="rect">
              <a:avLst/>
            </a:prstGeom>
          </p:spPr>
        </p:pic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935D1C0A-9E58-F99A-BA07-E8789DC1AD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4526" y="3140968"/>
              <a:ext cx="279515" cy="75608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1F4A16D-F863-5BBE-66E3-30DD4D06D84F}"/>
              </a:ext>
            </a:extLst>
          </p:cNvPr>
          <p:cNvGrpSpPr/>
          <p:nvPr/>
        </p:nvGrpSpPr>
        <p:grpSpPr>
          <a:xfrm>
            <a:off x="1668900" y="1478512"/>
            <a:ext cx="9323644" cy="825103"/>
            <a:chOff x="1668900" y="1478512"/>
            <a:chExt cx="9323644" cy="825103"/>
          </a:xfrm>
        </p:grpSpPr>
        <p:sp>
          <p:nvSpPr>
            <p:cNvPr id="5" name="テキスト ボックス 36">
              <a:extLst>
                <a:ext uri="{FF2B5EF4-FFF2-40B4-BE49-F238E27FC236}">
                  <a16:creationId xmlns:a16="http://schemas.microsoft.com/office/drawing/2014/main" id="{1BDC0909-2687-9347-5912-8B66D00BD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525320">
              <a:off x="1668900" y="1478512"/>
              <a:ext cx="1871720" cy="523220"/>
            </a:xfrm>
            <a:prstGeom prst="rect">
              <a:avLst/>
            </a:prstGeom>
            <a:solidFill>
              <a:srgbClr val="FFEBAB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 +CPL              </a:t>
              </a:r>
            </a:p>
          </p:txBody>
        </p:sp>
        <p:sp>
          <p:nvSpPr>
            <p:cNvPr id="9" name="テキスト ボックス 36">
              <a:extLst>
                <a:ext uri="{FF2B5EF4-FFF2-40B4-BE49-F238E27FC236}">
                  <a16:creationId xmlns:a16="http://schemas.microsoft.com/office/drawing/2014/main" id="{439A7F8D-CC86-C844-4EA6-2D3808591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7603" y="1872728"/>
              <a:ext cx="830494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 </a:t>
              </a:r>
              <a:r>
                <a:rPr lang="en-US" altLang="ja-JP" sz="2200">
                  <a:solidFill>
                    <a:srgbClr val="FFFF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A future work: </a:t>
              </a:r>
              <a:r>
                <a:rPr kumimoji="1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Floquet</a:t>
              </a:r>
              <a:r>
                <a:rPr kumimoji="1" lang="en-US" altLang="ja-JP" sz="2200" b="0" i="0" u="none" strike="noStrike" kern="1200" cap="none" spc="0" normalizeH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 topological </a:t>
              </a:r>
              <a:r>
                <a:rPr kumimoji="1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engineering </a:t>
              </a:r>
              <a:r>
                <a:rPr lang="en-US" altLang="ja-JP" sz="2200">
                  <a:solidFill>
                    <a:srgbClr val="FFFF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for these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455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3C4631-6C48-C760-03E9-93338B926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-171400"/>
            <a:ext cx="12385376" cy="7200800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D655484-8562-390A-62C5-67BE9CF2BC14}"/>
              </a:ext>
            </a:extLst>
          </p:cNvPr>
          <p:cNvGrpSpPr/>
          <p:nvPr/>
        </p:nvGrpSpPr>
        <p:grpSpPr>
          <a:xfrm>
            <a:off x="1919536" y="1632404"/>
            <a:ext cx="7702939" cy="4388884"/>
            <a:chOff x="2244530" y="2378823"/>
            <a:chExt cx="7702939" cy="4388884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F6880F18-250D-2956-7FFC-12CAE4B99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4530" y="2378823"/>
              <a:ext cx="7702939" cy="4388884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5" name="テキスト ボックス 31">
              <a:extLst>
                <a:ext uri="{FF2B5EF4-FFF2-40B4-BE49-F238E27FC236}">
                  <a16:creationId xmlns:a16="http://schemas.microsoft.com/office/drawing/2014/main" id="{5E51332C-15CE-CE41-42BC-C136342E6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602" y="5764160"/>
              <a:ext cx="2452203" cy="43088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itchFamily="2" charset="2"/>
                </a:rPr>
                <a:t>(d+id)-wave SC</a:t>
              </a:r>
              <a:endPara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itchFamily="2" charset="2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25806E9E-950A-4572-27BB-3A46E9CFE32C}"/>
                </a:ext>
              </a:extLst>
            </p:cNvPr>
            <p:cNvSpPr/>
            <p:nvPr/>
          </p:nvSpPr>
          <p:spPr>
            <a:xfrm>
              <a:off x="7803859" y="2504475"/>
              <a:ext cx="1120033" cy="668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4A5282B-8D24-04AE-0D1E-A14E1202C811}"/>
              </a:ext>
            </a:extLst>
          </p:cNvPr>
          <p:cNvGrpSpPr/>
          <p:nvPr/>
        </p:nvGrpSpPr>
        <p:grpSpPr>
          <a:xfrm>
            <a:off x="1919536" y="1632404"/>
            <a:ext cx="7702938" cy="4508223"/>
            <a:chOff x="249225" y="2396690"/>
            <a:chExt cx="7702938" cy="4508223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15DC88A7-AFA4-1BC3-D99D-06FD1DB590D2}"/>
                </a:ext>
              </a:extLst>
            </p:cNvPr>
            <p:cNvGrpSpPr/>
            <p:nvPr/>
          </p:nvGrpSpPr>
          <p:grpSpPr>
            <a:xfrm>
              <a:off x="249225" y="2396690"/>
              <a:ext cx="7702938" cy="4508223"/>
              <a:chOff x="1703512" y="764524"/>
              <a:chExt cx="7702938" cy="4508223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71CD89A7-7D08-3D57-602D-8C76CEC241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512" y="764524"/>
                <a:ext cx="7702938" cy="4508223"/>
              </a:xfrm>
              <a:prstGeom prst="rect">
                <a:avLst/>
              </a:prstGeom>
              <a:effectLst>
                <a:softEdge rad="127000"/>
              </a:effectLst>
            </p:spPr>
          </p:pic>
          <p:sp>
            <p:nvSpPr>
              <p:cNvPr id="9" name="テキスト ボックス 31">
                <a:extLst>
                  <a:ext uri="{FF2B5EF4-FFF2-40B4-BE49-F238E27FC236}">
                    <a16:creationId xmlns:a16="http://schemas.microsoft.com/office/drawing/2014/main" id="{7EFA3A2C-2B74-D9C9-E454-19F5A29081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5680" y="1810862"/>
                <a:ext cx="1835760" cy="43088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sym typeface="Wingdings" pitchFamily="2" charset="2"/>
                  </a:rPr>
                  <a:t>d-wave SC</a:t>
                </a:r>
                <a:endPara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itchFamily="2" charset="2"/>
                </a:endParaRPr>
              </a:p>
            </p:txBody>
          </p:sp>
        </p:grp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AB66156-1013-1ACF-2D9B-9EFCE6D43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0423" y="6093296"/>
              <a:ext cx="1121761" cy="670618"/>
            </a:xfrm>
            <a:prstGeom prst="rect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B540125-97E5-C6F0-99BB-F96D8E12EA30}"/>
              </a:ext>
            </a:extLst>
          </p:cNvPr>
          <p:cNvGrpSpPr/>
          <p:nvPr/>
        </p:nvGrpSpPr>
        <p:grpSpPr>
          <a:xfrm>
            <a:off x="4528414" y="-222719"/>
            <a:ext cx="4159874" cy="3867743"/>
            <a:chOff x="6698828" y="2577707"/>
            <a:chExt cx="3655564" cy="3398849"/>
          </a:xfrm>
        </p:grpSpPr>
        <p:pic>
          <p:nvPicPr>
            <p:cNvPr id="6" name="Picture 33" descr="3D animation">
              <a:extLst>
                <a:ext uri="{FF2B5EF4-FFF2-40B4-BE49-F238E27FC236}">
                  <a16:creationId xmlns:a16="http://schemas.microsoft.com/office/drawing/2014/main" id="{86E182F0-A852-2A88-7ACC-B78D72664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4733939">
              <a:off x="6192881" y="3083654"/>
              <a:ext cx="3398849" cy="2386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0"/>
            </a:effectLst>
          </p:spPr>
        </p:pic>
        <p:sp>
          <p:nvSpPr>
            <p:cNvPr id="11" name="テキスト ボックス 31">
              <a:extLst>
                <a:ext uri="{FF2B5EF4-FFF2-40B4-BE49-F238E27FC236}">
                  <a16:creationId xmlns:a16="http://schemas.microsoft.com/office/drawing/2014/main" id="{3E183204-28FB-C61C-E46F-441CC72D8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4803" y="3789040"/>
              <a:ext cx="1969589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200">
                  <a:solidFill>
                    <a:srgbClr val="FFFF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itchFamily="2" charset="2"/>
                </a:rPr>
                <a:t>circularly-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itchFamily="2" charset="2"/>
                </a:rPr>
                <a:t>polarised light</a:t>
              </a:r>
              <a:endPara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itchFamily="2" charset="2"/>
              </a:endParaRPr>
            </a:p>
          </p:txBody>
        </p:sp>
      </p:grpSp>
      <p:sp>
        <p:nvSpPr>
          <p:cNvPr id="19" name="テキスト ボックス 31">
            <a:extLst>
              <a:ext uri="{FF2B5EF4-FFF2-40B4-BE49-F238E27FC236}">
                <a16:creationId xmlns:a16="http://schemas.microsoft.com/office/drawing/2014/main" id="{7D561E07-7AA7-4B07-30F9-3B5E4BE47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3278855"/>
            <a:ext cx="196958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itchFamily="2" charset="2"/>
              </a:rPr>
              <a:t>phase of </a:t>
            </a:r>
            <a:r>
              <a:rPr lang="en-US" altLang="ja-JP" sz="2800">
                <a:latin typeface="Symbol" panose="05050102010706020507" pitchFamily="18" charset="2"/>
                <a:ea typeface="HGS創英角ｺﾞｼｯｸUB" panose="020B0900000000000000" pitchFamily="50" charset="-128"/>
                <a:sym typeface="Wingdings" pitchFamily="2" charset="2"/>
              </a:rPr>
              <a:t>D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E92D6F4-EA31-DF28-3FD7-C94C2AC8A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223586"/>
            <a:ext cx="7920880" cy="52320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ja-JP" sz="2800">
                <a:solidFill>
                  <a:srgbClr val="FFEDC9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Use </a:t>
            </a:r>
            <a:r>
              <a:rPr lang="en-US" altLang="ja-JP" sz="2800" u="sng">
                <a:solidFill>
                  <a:srgbClr val="FFEDC9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non-equilibrium</a:t>
            </a:r>
            <a:r>
              <a:rPr lang="en-US" altLang="ja-JP" sz="2800">
                <a:solidFill>
                  <a:srgbClr val="FFEDC9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, ie, Floquet engineering</a:t>
            </a:r>
            <a:endParaRPr kumimoji="1" lang="en-US" altLang="ja-JP" sz="2800" b="0" i="0" strike="noStrike" kern="1200" cap="none" spc="0" normalizeH="0" baseline="0" noProof="0" dirty="0">
              <a:ln>
                <a:noFill/>
              </a:ln>
              <a:solidFill>
                <a:srgbClr val="FFEDC9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C391DCB-585C-3D19-B8B0-2D5CF106E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4509120"/>
            <a:ext cx="11233248" cy="523206"/>
          </a:xfrm>
          <a:prstGeom prst="rect">
            <a:avLst/>
          </a:prstGeom>
          <a:solidFill>
            <a:srgbClr val="AC0000"/>
          </a:solidFill>
          <a:ln w="28575">
            <a:noFill/>
            <a:miter lim="800000"/>
            <a:headEnd/>
            <a:tailEnd/>
          </a:ln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ja-JP" sz="2400" u="sng" dirty="0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but this requires strong correlation (since</a:t>
            </a:r>
            <a:r>
              <a:rPr lang="ja-JP" altLang="en-US" sz="2400" u="sng" dirty="0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 u="sng" dirty="0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light does not directly couple with </a:t>
            </a:r>
            <a:r>
              <a:rPr lang="en-US" altLang="ja-JP" sz="2800" b="1" u="sng" dirty="0">
                <a:solidFill>
                  <a:srgbClr val="FFEDC9"/>
                </a:solidFill>
                <a:latin typeface="Symbol" panose="05050102010706020507" pitchFamily="18" charset="2"/>
                <a:ea typeface="HGS創英角ｺﾞｼｯｸUB" panose="020B0900000000000000" pitchFamily="50" charset="-128"/>
              </a:rPr>
              <a:t>D</a:t>
            </a:r>
            <a:r>
              <a:rPr lang="en-US" altLang="ja-JP" sz="2400" u="sng" dirty="0">
                <a:solidFill>
                  <a:srgbClr val="FFEDC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)</a:t>
            </a:r>
            <a:endParaRPr kumimoji="1" lang="en-US" altLang="ja-JP" sz="2400" b="0" i="0" strike="noStrike" kern="1200" cap="none" spc="0" normalizeH="0" baseline="0" noProof="0" dirty="0">
              <a:ln>
                <a:noFill/>
              </a:ln>
              <a:solidFill>
                <a:srgbClr val="FFEDC9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4386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BA297E2F-C385-1D70-06E5-6BAE687AA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246" y="-99392"/>
            <a:ext cx="12385376" cy="705678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A58887-34AA-FC18-E424-33184903C12A}"/>
              </a:ext>
            </a:extLst>
          </p:cNvPr>
          <p:cNvSpPr txBox="1">
            <a:spLocks/>
          </p:cNvSpPr>
          <p:nvPr/>
        </p:nvSpPr>
        <p:spPr bwMode="auto">
          <a:xfrm>
            <a:off x="3215679" y="188640"/>
            <a:ext cx="4896545" cy="14401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Future works also include: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BAB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*</a:t>
            </a:r>
            <a:r>
              <a:rPr lang="ja-JP" altLang="en-US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Competition </a:t>
            </a:r>
            <a:r>
              <a:rPr lang="en-US" altLang="ja-JP" sz="2000" dirty="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with </a:t>
            </a: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other phases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* Elaboration of heating effects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* Accurate treatments of the resonance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EBAB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    . . .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BAB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331581A-6E60-B63A-8EA0-702C37C281AE}"/>
              </a:ext>
            </a:extLst>
          </p:cNvPr>
          <p:cNvGrpSpPr/>
          <p:nvPr/>
        </p:nvGrpSpPr>
        <p:grpSpPr>
          <a:xfrm>
            <a:off x="2135560" y="923328"/>
            <a:ext cx="9505056" cy="5458000"/>
            <a:chOff x="2135560" y="1283368"/>
            <a:chExt cx="9505056" cy="5458000"/>
          </a:xfrm>
        </p:grpSpPr>
        <p:sp>
          <p:nvSpPr>
            <p:cNvPr id="3" name="Text Box 3">
              <a:extLst>
                <a:ext uri="{FF2B5EF4-FFF2-40B4-BE49-F238E27FC236}">
                  <a16:creationId xmlns:a16="http://schemas.microsoft.com/office/drawing/2014/main" id="{05143387-E3C8-80A1-D2DA-8A8B3C06C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5560" y="2401718"/>
              <a:ext cx="9505056" cy="433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✔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Dissipation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 non-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equil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 steady states (NESS)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ja-JP" sz="2000" dirty="0">
                  <a:solidFill>
                    <a:srgbClr val="B9FFB9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     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[</a:t>
              </a:r>
              <a:r>
                <a:rPr kumimoji="1" lang="pl-PL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Tsuji, Oka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&amp; </a:t>
              </a:r>
              <a:r>
                <a:rPr kumimoji="1" lang="pl-PL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Aoki, PRL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(</a:t>
              </a:r>
              <a:r>
                <a:rPr kumimoji="1" lang="pl-PL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2009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);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Aoki et al, RMP (2014);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       more recently, e.g., Ikeda &amp; Sato, </a:t>
              </a:r>
              <a:r>
                <a:rPr lang="en-US" altLang="ja-JP" sz="1800" dirty="0" err="1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Sci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 err="1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Adv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(2020)]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✔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Heating; relaxation dynamics: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   * Relaxation in isolated systems in strong periodic driving occurs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      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on long time scales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, with energy almost conserved in the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prethermalisation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ja-JP" sz="20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       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[Mori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et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al,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PRL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(2016);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 err="1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Kuwahara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et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al,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Ann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Phys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(2016);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 </a:t>
              </a:r>
              <a:endParaRPr lang="en-US" altLang="ja-JP" sz="1800" dirty="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         </a:t>
              </a:r>
              <a:r>
                <a:rPr lang="ja-JP" altLang="en-US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fr-FR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Abanin et al, Comm Math Phys(2017)]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B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   * Advances in numerical algorithm for relaxation dynamics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       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[</a:t>
              </a:r>
              <a:r>
                <a:rPr kumimoji="1" lang="it-IT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Guerci, Capone &amp; Lanata (arXiv:2303.09584)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]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   </a:t>
              </a:r>
              <a:r>
                <a:rPr lang="en-US" altLang="ja-JP" sz="2000" dirty="0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* Suppression of heating by multi-</a:t>
              </a:r>
              <a:r>
                <a:rPr lang="en-US" altLang="ja-JP" sz="2000" dirty="0" err="1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colour</a:t>
              </a:r>
              <a:r>
                <a:rPr lang="en-US" altLang="ja-JP" sz="2000" dirty="0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driving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ja-JP" sz="20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        (</a:t>
              </a:r>
              <a:r>
                <a:rPr lang="en-US" altLang="ja-JP" sz="18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Murakami et al, arXiv:2301.10379)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A4C6A82C-1F61-2DE7-15FE-FAB8C7F0F91A}"/>
                </a:ext>
              </a:extLst>
            </p:cNvPr>
            <p:cNvSpPr/>
            <p:nvPr/>
          </p:nvSpPr>
          <p:spPr>
            <a:xfrm>
              <a:off x="5203926" y="1283368"/>
              <a:ext cx="1828178" cy="30701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3503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592DB03-6DAF-EDC4-F6AE-35EE257AC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5050" y="-171400"/>
            <a:ext cx="12457384" cy="7128792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2AA6743-7983-466C-BB67-24ABB7CDA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268" y="118004"/>
            <a:ext cx="7783774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        </a:t>
            </a:r>
            <a:r>
              <a:rPr kumimoji="1" lang="en-US" altLang="ja-JP" sz="2400" b="0" i="0" u="sng" strike="noStrike" kern="1200" cap="none" spc="0" normalizeH="0" baseline="0" noProof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How to observe d+id ?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DC9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382D2585-4671-69E0-6BDA-7736F642AA34}"/>
              </a:ext>
            </a:extLst>
          </p:cNvPr>
          <p:cNvGrpSpPr/>
          <p:nvPr/>
        </p:nvGrpSpPr>
        <p:grpSpPr>
          <a:xfrm>
            <a:off x="676757" y="4362488"/>
            <a:ext cx="11323899" cy="2394411"/>
            <a:chOff x="676757" y="4362488"/>
            <a:chExt cx="11323899" cy="2394411"/>
          </a:xfrm>
        </p:grpSpPr>
        <p:sp>
          <p:nvSpPr>
            <p:cNvPr id="4" name="Text Box 3">
              <a:extLst>
                <a:ext uri="{FF2B5EF4-FFF2-40B4-BE49-F238E27FC236}">
                  <a16:creationId xmlns:a16="http://schemas.microsoft.com/office/drawing/2014/main" id="{10498093-C4D8-43F6-BA13-6F25E885C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7956" y="4843322"/>
              <a:ext cx="68023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CC9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Quench-drive spectroscopy (simultaneous pump-probe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CC9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+ multicycle) for SC</a:t>
              </a:r>
              <a:r>
                <a:rPr lang="en-US" altLang="ja-JP" sz="2000">
                  <a:solidFill>
                    <a:srgbClr val="FFCC99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B9FF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(Puviani, Haenel &amp; Manske, PRB 2023) 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7C61751C-0E6B-E0A4-DF4E-FF2F524BEE6A}"/>
                </a:ext>
              </a:extLst>
            </p:cNvPr>
            <p:cNvGrpSpPr/>
            <p:nvPr/>
          </p:nvGrpSpPr>
          <p:grpSpPr>
            <a:xfrm>
              <a:off x="8123615" y="4365104"/>
              <a:ext cx="3877041" cy="2391795"/>
              <a:chOff x="6888084" y="4005064"/>
              <a:chExt cx="3877041" cy="2391795"/>
            </a:xfrm>
          </p:grpSpPr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34E39617-88C6-4AC9-BA7B-D936337EF1A9}"/>
                  </a:ext>
                </a:extLst>
              </p:cNvPr>
              <p:cNvGrpSpPr/>
              <p:nvPr/>
            </p:nvGrpSpPr>
            <p:grpSpPr>
              <a:xfrm>
                <a:off x="6888084" y="4293096"/>
                <a:ext cx="1762231" cy="2018442"/>
                <a:chOff x="3004828" y="3801537"/>
                <a:chExt cx="2066910" cy="2367416"/>
              </a:xfrm>
            </p:grpSpPr>
            <p:pic>
              <p:nvPicPr>
                <p:cNvPr id="15" name="図 14">
                  <a:extLst>
                    <a:ext uri="{FF2B5EF4-FFF2-40B4-BE49-F238E27FC236}">
                      <a16:creationId xmlns:a16="http://schemas.microsoft.com/office/drawing/2014/main" id="{2408B3D6-A804-A97E-B00A-8D919DEE0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004828" y="3801537"/>
                  <a:ext cx="1929006" cy="2367416"/>
                </a:xfrm>
                <a:prstGeom prst="rect">
                  <a:avLst/>
                </a:prstGeom>
              </p:spPr>
            </p:pic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B25584BE-E5E8-A755-7FF9-A8AB0967025D}"/>
                    </a:ext>
                  </a:extLst>
                </p:cNvPr>
                <p:cNvSpPr txBox="1"/>
                <p:nvPr/>
              </p:nvSpPr>
              <p:spPr>
                <a:xfrm>
                  <a:off x="3004834" y="3914146"/>
                  <a:ext cx="120578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b="1"/>
                    <a:t>pump pulse</a:t>
                  </a:r>
                  <a:endParaRPr kumimoji="1" lang="ja-JP" altLang="en-US" sz="1600" b="1"/>
                </a:p>
              </p:txBody>
            </p:sp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F24A282D-2C07-E3FA-64A6-CCE17DA7935C}"/>
                    </a:ext>
                  </a:extLst>
                </p:cNvPr>
                <p:cNvSpPr txBox="1"/>
                <p:nvPr/>
              </p:nvSpPr>
              <p:spPr>
                <a:xfrm rot="20738127">
                  <a:off x="3794738" y="4459478"/>
                  <a:ext cx="1277000" cy="6858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b="1"/>
                    <a:t>multicycle</a:t>
                  </a:r>
                </a:p>
                <a:p>
                  <a:r>
                    <a:rPr lang="en-US" altLang="ja-JP" sz="1600" b="1"/>
                    <a:t>drive</a:t>
                  </a:r>
                  <a:endParaRPr kumimoji="1" lang="ja-JP" altLang="en-US" sz="1600" b="1"/>
                </a:p>
              </p:txBody>
            </p:sp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1C350F53-224F-B21A-BFB6-1DF40500C814}"/>
                    </a:ext>
                  </a:extLst>
                </p:cNvPr>
                <p:cNvSpPr txBox="1"/>
                <p:nvPr/>
              </p:nvSpPr>
              <p:spPr>
                <a:xfrm>
                  <a:off x="3514635" y="5659606"/>
                  <a:ext cx="109356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b="1"/>
                    <a:t>delay time</a:t>
                  </a:r>
                  <a:endParaRPr kumimoji="1" lang="ja-JP" altLang="en-US" sz="1600" b="1"/>
                </a:p>
              </p:txBody>
            </p:sp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DDEC81CA-699B-07BB-552C-304359F0ECE4}"/>
                  </a:ext>
                </a:extLst>
              </p:cNvPr>
              <p:cNvGrpSpPr/>
              <p:nvPr/>
            </p:nvGrpSpPr>
            <p:grpSpPr>
              <a:xfrm>
                <a:off x="8688288" y="4005064"/>
                <a:ext cx="2076837" cy="2391795"/>
                <a:chOff x="4952740" y="1416013"/>
                <a:chExt cx="4185808" cy="4820597"/>
              </a:xfrm>
            </p:grpSpPr>
            <p:pic>
              <p:nvPicPr>
                <p:cNvPr id="18" name="図 17">
                  <a:extLst>
                    <a:ext uri="{FF2B5EF4-FFF2-40B4-BE49-F238E27FC236}">
                      <a16:creationId xmlns:a16="http://schemas.microsoft.com/office/drawing/2014/main" id="{5DBD069E-5C64-2C86-1F53-9FCC6FB4E1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75501" y="1416013"/>
                  <a:ext cx="3463047" cy="3968884"/>
                </a:xfrm>
                <a:prstGeom prst="rect">
                  <a:avLst/>
                </a:prstGeom>
              </p:spPr>
            </p:pic>
            <p:pic>
              <p:nvPicPr>
                <p:cNvPr id="20" name="図 19">
                  <a:extLst>
                    <a:ext uri="{FF2B5EF4-FFF2-40B4-BE49-F238E27FC236}">
                      <a16:creationId xmlns:a16="http://schemas.microsoft.com/office/drawing/2014/main" id="{4BA98639-14FE-B189-D375-4965DE3A1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42255" y="5385036"/>
                  <a:ext cx="3463047" cy="787941"/>
                </a:xfrm>
                <a:prstGeom prst="rect">
                  <a:avLst/>
                </a:prstGeom>
              </p:spPr>
            </p:pic>
            <p:pic>
              <p:nvPicPr>
                <p:cNvPr id="22" name="図 21">
                  <a:extLst>
                    <a:ext uri="{FF2B5EF4-FFF2-40B4-BE49-F238E27FC236}">
                      <a16:creationId xmlns:a16="http://schemas.microsoft.com/office/drawing/2014/main" id="{3282C6AC-AAD5-E60A-A110-A8F8CA0EBB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36973" y="2326091"/>
                  <a:ext cx="350196" cy="3910519"/>
                </a:xfrm>
                <a:prstGeom prst="rect">
                  <a:avLst/>
                </a:prstGeom>
              </p:spPr>
            </p:pic>
            <p:pic>
              <p:nvPicPr>
                <p:cNvPr id="24" name="図 23">
                  <a:extLst>
                    <a:ext uri="{FF2B5EF4-FFF2-40B4-BE49-F238E27FC236}">
                      <a16:creationId xmlns:a16="http://schemas.microsoft.com/office/drawing/2014/main" id="{5B20D782-1540-19AB-B60D-060DEDF20E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52740" y="2260496"/>
                  <a:ext cx="505837" cy="3054484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0E8F65FD-1718-2448-9154-9E9A833BF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757" y="4362488"/>
              <a:ext cx="3186995" cy="43087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200" u="sng">
                  <a:solidFill>
                    <a:srgbClr val="FFEDC9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* Spectroscopies</a:t>
              </a:r>
              <a:endParaRPr kumimoji="1" lang="en-US" altLang="ja-JP" sz="22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endParaRPr>
            </a:p>
          </p:txBody>
        </p:sp>
      </p:grpSp>
      <p:sp>
        <p:nvSpPr>
          <p:cNvPr id="47" name="Text Box 5">
            <a:extLst>
              <a:ext uri="{FF2B5EF4-FFF2-40B4-BE49-F238E27FC236}">
                <a16:creationId xmlns:a16="http://schemas.microsoft.com/office/drawing/2014/main" id="{D0514224-440C-BD49-60B9-3522B09AE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63" y="695950"/>
            <a:ext cx="3898046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u="sng">
                <a:solidFill>
                  <a:srgbClr val="FFEDC9"/>
                </a:solidFill>
                <a:latin typeface="HGP創英角ﾎﾟｯﾌﾟ体" pitchFamily="50" charset="-128"/>
                <a:ea typeface="HGP創英角ﾎﾟｯﾌﾟ体" pitchFamily="50" charset="-128"/>
              </a:rPr>
              <a:t>* Chiral edge currents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DC9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E2949000-1F20-A3BA-39E8-AAE4D84F3374}"/>
              </a:ext>
            </a:extLst>
          </p:cNvPr>
          <p:cNvGrpSpPr/>
          <p:nvPr/>
        </p:nvGrpSpPr>
        <p:grpSpPr>
          <a:xfrm>
            <a:off x="551384" y="917773"/>
            <a:ext cx="11031652" cy="3729168"/>
            <a:chOff x="551384" y="917773"/>
            <a:chExt cx="11031652" cy="3729168"/>
          </a:xfrm>
        </p:grpSpPr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D44A77F4-14FA-4F86-DA42-0816D8902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384" y="1342862"/>
              <a:ext cx="4576554" cy="43087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200">
                  <a:solidFill>
                    <a:srgbClr val="FFEDC9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* </a:t>
              </a:r>
              <a:r>
                <a:rPr kumimoji="1" lang="en-US" altLang="ja-JP" sz="2200" b="0" i="0" u="sng" strike="noStrike" kern="1200" cap="none" spc="0" normalizeH="0" baseline="0" noProof="0">
                  <a:ln>
                    <a:noFill/>
                  </a:ln>
                  <a:solidFill>
                    <a:srgbClr val="FFEDC9"/>
                  </a:solidFill>
                  <a:effectLst/>
                  <a:uLnTx/>
                  <a:uFillTx/>
                  <a:latin typeface="HGP創英角ﾎﾟｯﾌﾟ体" pitchFamily="50" charset="-128"/>
                  <a:ea typeface="HGP創英角ﾎﾟｯﾌﾟ体" pitchFamily="50" charset="-128"/>
                  <a:cs typeface="+mn-cs"/>
                </a:rPr>
                <a:t>Higgs </a:t>
              </a:r>
              <a:r>
                <a:rPr kumimoji="1" lang="en-US" altLang="ja-JP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FFEDC9"/>
                  </a:solidFill>
                  <a:effectLst/>
                  <a:uLnTx/>
                  <a:uFillTx/>
                  <a:latin typeface="HGP創英角ﾎﾟｯﾌﾟ体" pitchFamily="50" charset="-128"/>
                  <a:ea typeface="HGP創英角ﾎﾟｯﾌﾟ体" pitchFamily="50" charset="-128"/>
                  <a:cs typeface="+mn-cs"/>
                </a:rPr>
                <a:t>mode in T-broken SC</a:t>
              </a:r>
            </a:p>
          </p:txBody>
        </p:sp>
        <p:sp>
          <p:nvSpPr>
            <p:cNvPr id="45" name="Text Box 3">
              <a:extLst>
                <a:ext uri="{FF2B5EF4-FFF2-40B4-BE49-F238E27FC236}">
                  <a16:creationId xmlns:a16="http://schemas.microsoft.com/office/drawing/2014/main" id="{1B102E88-5874-F47A-4441-945C2BC9A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796" y="1792461"/>
              <a:ext cx="482453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9FF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(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9FF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Poniatowski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9FF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et al, Comm Phys 2022) </a:t>
              </a: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1604AE78-AAF3-E55D-E32E-23B9D02D9CDA}"/>
                </a:ext>
              </a:extLst>
            </p:cNvPr>
            <p:cNvGrpSpPr/>
            <p:nvPr/>
          </p:nvGrpSpPr>
          <p:grpSpPr>
            <a:xfrm>
              <a:off x="5096022" y="917773"/>
              <a:ext cx="6487014" cy="3729168"/>
              <a:chOff x="4977901" y="1108072"/>
              <a:chExt cx="6487014" cy="3729168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45122D71-570C-A666-0AD7-69AD9346960F}"/>
                  </a:ext>
                </a:extLst>
              </p:cNvPr>
              <p:cNvGrpSpPr/>
              <p:nvPr/>
            </p:nvGrpSpPr>
            <p:grpSpPr>
              <a:xfrm>
                <a:off x="4977901" y="1108072"/>
                <a:ext cx="2761765" cy="3530584"/>
                <a:chOff x="2533011" y="995650"/>
                <a:chExt cx="4553855" cy="5821557"/>
              </a:xfrm>
            </p:grpSpPr>
            <p:pic>
              <p:nvPicPr>
                <p:cNvPr id="11" name="図 10">
                  <a:extLst>
                    <a:ext uri="{FF2B5EF4-FFF2-40B4-BE49-F238E27FC236}">
                      <a16:creationId xmlns:a16="http://schemas.microsoft.com/office/drawing/2014/main" id="{2FB5DF60-57F3-DC0E-C99E-5D086F5A11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33011" y="1035346"/>
                  <a:ext cx="4553855" cy="5781861"/>
                </a:xfrm>
                <a:prstGeom prst="rect">
                  <a:avLst/>
                </a:prstGeom>
              </p:spPr>
            </p:pic>
            <p:sp>
              <p:nvSpPr>
                <p:cNvPr id="14" name="テキスト ボックス 36">
                  <a:extLst>
                    <a:ext uri="{FF2B5EF4-FFF2-40B4-BE49-F238E27FC236}">
                      <a16:creationId xmlns:a16="http://schemas.microsoft.com/office/drawing/2014/main" id="{70BD52BE-A801-4D61-988A-B519357FE3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3147" y="995650"/>
                  <a:ext cx="1411096" cy="659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ts val="22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Symbol" panose="05050102010706020507" pitchFamily="18" charset="2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D</a:t>
                  </a:r>
                  <a:r>
                    <a:rPr kumimoji="1" lang="en-US" altLang="ja-JP" sz="2400" b="1" u="none" strike="noStrike" kern="1200" cap="none" spc="0" normalizeH="0" baseline="30000" noProof="0" dirty="0">
                      <a:ln>
                        <a:noFill/>
                      </a:ln>
                      <a:effectLst/>
                      <a:uLnTx/>
                      <a:uFillTx/>
                      <a:latin typeface="Symbol" panose="05050102010706020507" pitchFamily="18" charset="2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+</a:t>
                  </a:r>
                  <a:r>
                    <a:rPr kumimoji="1" lang="en-US" altLang="ja-JP" sz="2400" i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 </a:t>
                  </a:r>
                  <a:r>
                    <a:rPr kumimoji="1" lang="en-US" altLang="ja-JP" sz="2400" b="1" i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=</a:t>
                  </a:r>
                  <a:r>
                    <a:rPr kumimoji="1" lang="en-US" altLang="ja-JP" b="1" i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 </a:t>
                  </a:r>
                </a:p>
              </p:txBody>
            </p:sp>
            <p:sp>
              <p:nvSpPr>
                <p:cNvPr id="17" name="テキスト ボックス 36">
                  <a:extLst>
                    <a:ext uri="{FF2B5EF4-FFF2-40B4-BE49-F238E27FC236}">
                      <a16:creationId xmlns:a16="http://schemas.microsoft.com/office/drawing/2014/main" id="{B43259DD-D97D-C72B-1AD4-77453C5313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3147" y="3641189"/>
                  <a:ext cx="1411096" cy="659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ts val="22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Symbol" panose="05050102010706020507" pitchFamily="18" charset="2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D</a:t>
                  </a:r>
                  <a:r>
                    <a:rPr kumimoji="1" lang="en-US" altLang="ja-JP" sz="2400" b="1" u="none" strike="noStrike" kern="1200" cap="none" spc="0" normalizeH="0" baseline="30000" noProof="0" dirty="0">
                      <a:ln>
                        <a:noFill/>
                      </a:ln>
                      <a:effectLst/>
                      <a:uLnTx/>
                      <a:uFillTx/>
                      <a:latin typeface="Symbol" panose="05050102010706020507" pitchFamily="18" charset="2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-</a:t>
                  </a:r>
                  <a:r>
                    <a:rPr kumimoji="1" lang="en-US" altLang="ja-JP" sz="2400" i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 </a:t>
                  </a:r>
                  <a:r>
                    <a:rPr kumimoji="1" lang="en-US" altLang="ja-JP" sz="2400" b="1" i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=</a:t>
                  </a:r>
                  <a:r>
                    <a:rPr kumimoji="1" lang="en-US" altLang="ja-JP" b="1" i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/>
                      <a:ea typeface="HGS創英角ﾎﾟｯﾌﾟ体" panose="040B0A00000000000000" pitchFamily="50" charset="-128"/>
                      <a:sym typeface="Wingdings" panose="05000000000000000000" pitchFamily="2" charset="2"/>
                    </a:rPr>
                    <a:t> </a:t>
                  </a:r>
                </a:p>
              </p:txBody>
            </p:sp>
          </p:grpSp>
          <p:grpSp>
            <p:nvGrpSpPr>
              <p:cNvPr id="43" name="グループ化 42">
                <a:extLst>
                  <a:ext uri="{FF2B5EF4-FFF2-40B4-BE49-F238E27FC236}">
                    <a16:creationId xmlns:a16="http://schemas.microsoft.com/office/drawing/2014/main" id="{BB353593-662C-199F-0575-7D333288B813}"/>
                  </a:ext>
                </a:extLst>
              </p:cNvPr>
              <p:cNvGrpSpPr/>
              <p:nvPr/>
            </p:nvGrpSpPr>
            <p:grpSpPr>
              <a:xfrm>
                <a:off x="7508107" y="1124745"/>
                <a:ext cx="2556124" cy="3617735"/>
                <a:chOff x="7374008" y="2431368"/>
                <a:chExt cx="2740093" cy="3878110"/>
              </a:xfrm>
            </p:grpSpPr>
            <p:pic>
              <p:nvPicPr>
                <p:cNvPr id="32" name="図 31">
                  <a:extLst>
                    <a:ext uri="{FF2B5EF4-FFF2-40B4-BE49-F238E27FC236}">
                      <a16:creationId xmlns:a16="http://schemas.microsoft.com/office/drawing/2014/main" id="{A69EE7E1-34DB-4BAE-97FF-2B37C4940E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740552" y="4247214"/>
                  <a:ext cx="2373549" cy="2062264"/>
                </a:xfrm>
                <a:prstGeom prst="rect">
                  <a:avLst/>
                </a:prstGeom>
              </p:spPr>
            </p:pic>
            <p:pic>
              <p:nvPicPr>
                <p:cNvPr id="35" name="図 34">
                  <a:extLst>
                    <a:ext uri="{FF2B5EF4-FFF2-40B4-BE49-F238E27FC236}">
                      <a16:creationId xmlns:a16="http://schemas.microsoft.com/office/drawing/2014/main" id="{79BF87DB-3E27-1F9A-1D03-65E1CB483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74008" y="2431368"/>
                  <a:ext cx="2373549" cy="1877438"/>
                </a:xfrm>
                <a:prstGeom prst="rect">
                  <a:avLst/>
                </a:prstGeom>
              </p:spPr>
            </p:pic>
          </p:grpSp>
          <p:sp>
            <p:nvSpPr>
              <p:cNvPr id="46" name="テキスト ボックス 36">
                <a:extLst>
                  <a:ext uri="{FF2B5EF4-FFF2-40B4-BE49-F238E27FC236}">
                    <a16:creationId xmlns:a16="http://schemas.microsoft.com/office/drawing/2014/main" id="{9BA0E9D2-FE09-0D25-7EA1-B4368B10F7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10791" y="2082091"/>
                <a:ext cx="1554124" cy="639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ts val="2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 b="1">
                    <a:solidFill>
                      <a:srgbClr val="FFEBAB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cos(</a:t>
                </a:r>
                <a:r>
                  <a:rPr lang="en-US" altLang="ja-JP" sz="1800" b="1" i="1">
                    <a:solidFill>
                      <a:srgbClr val="FFEBAB"/>
                    </a:solidFill>
                    <a:latin typeface="Symbol" panose="05050102010706020507" pitchFamily="18" charset="2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h</a:t>
                </a:r>
                <a:r>
                  <a:rPr lang="en-US" altLang="ja-JP" sz="1800" b="1">
                    <a:solidFill>
                      <a:srgbClr val="FFEBAB"/>
                    </a:solidFill>
                    <a:latin typeface="Symbol" panose="05050102010706020507" pitchFamily="18" charset="2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)</a:t>
                </a:r>
                <a:r>
                  <a:rPr lang="en-US" altLang="ja-JP" sz="1800" b="1">
                    <a:solidFill>
                      <a:srgbClr val="FFEBAB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1800" b="1" i="1">
                    <a:solidFill>
                      <a:srgbClr val="33CCFF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dx</a:t>
                </a:r>
                <a:r>
                  <a:rPr lang="en-US" altLang="ja-JP" sz="1800" b="1" baseline="30000">
                    <a:solidFill>
                      <a:srgbClr val="33CCFF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2</a:t>
                </a:r>
                <a:r>
                  <a:rPr lang="en-US" altLang="ja-JP" sz="1800" b="1" i="1">
                    <a:solidFill>
                      <a:srgbClr val="33CCFF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-y</a:t>
                </a:r>
                <a:r>
                  <a:rPr lang="en-US" altLang="ja-JP" sz="1800" b="1" baseline="30000">
                    <a:solidFill>
                      <a:srgbClr val="33CCFF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2</a:t>
                </a:r>
                <a:r>
                  <a:rPr lang="en-US" altLang="ja-JP" sz="1800" b="1" i="1">
                    <a:solidFill>
                      <a:srgbClr val="FFEBAB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ts val="2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 b="1" i="1">
                    <a:solidFill>
                      <a:srgbClr val="FFEBAB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 + </a:t>
                </a:r>
                <a:r>
                  <a:rPr kumimoji="1" lang="en-US" altLang="ja-JP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Times New Roman"/>
                    <a:ea typeface="HGS創英角ﾎﾟｯﾌﾟ体" panose="040B0A00000000000000" pitchFamily="50" charset="-128"/>
                    <a:cs typeface="+mn-cs"/>
                    <a:sym typeface="Wingdings" panose="05000000000000000000" pitchFamily="2" charset="2"/>
                  </a:rPr>
                  <a:t>sin(</a:t>
                </a:r>
                <a:r>
                  <a:rPr kumimoji="1" lang="en-US" altLang="ja-JP" sz="1800" b="1" i="1" u="none" strike="noStrike" kern="1200" cap="none" spc="0" normalizeH="0" baseline="0" noProof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ﾎﾟｯﾌﾟ体" panose="040B0A00000000000000" pitchFamily="50" charset="-128"/>
                    <a:cs typeface="+mn-cs"/>
                    <a:sym typeface="Wingdings" panose="05000000000000000000" pitchFamily="2" charset="2"/>
                  </a:rPr>
                  <a:t>h</a:t>
                </a:r>
                <a:r>
                  <a:rPr kumimoji="1" lang="en-US" altLang="ja-JP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ﾎﾟｯﾌﾟ体" panose="040B0A00000000000000" pitchFamily="50" charset="-128"/>
                    <a:cs typeface="+mn-cs"/>
                    <a:sym typeface="Wingdings" panose="05000000000000000000" pitchFamily="2" charset="2"/>
                  </a:rPr>
                  <a:t>)</a:t>
                </a:r>
                <a:r>
                  <a:rPr lang="en-US" altLang="ja-JP" sz="1800" b="1" i="1">
                    <a:solidFill>
                      <a:srgbClr val="FFEBAB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1800" b="1" i="1">
                    <a:solidFill>
                      <a:srgbClr val="FF0000"/>
                    </a:solidFill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dxy</a:t>
                </a:r>
                <a:r>
                  <a:rPr kumimoji="1" lang="en-US" altLang="ja-JP" sz="1800" b="1" i="1" u="none" strike="noStrike" kern="1200" cap="none" spc="0" normalizeH="0" baseline="0" noProof="0">
                    <a:ln>
                      <a:noFill/>
                    </a:ln>
                    <a:solidFill>
                      <a:srgbClr val="FFEBAB"/>
                    </a:solidFill>
                    <a:effectLst/>
                    <a:uLnTx/>
                    <a:uFillTx/>
                    <a:latin typeface="Times New Roman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 </a:t>
                </a:r>
              </a:p>
            </p:txBody>
          </p:sp>
          <p:sp>
            <p:nvSpPr>
              <p:cNvPr id="50" name="テキスト ボックス 36">
                <a:extLst>
                  <a:ext uri="{FF2B5EF4-FFF2-40B4-BE49-F238E27FC236}">
                    <a16:creationId xmlns:a16="http://schemas.microsoft.com/office/drawing/2014/main" id="{5334BF04-501F-3B48-E537-6B98B6ED5A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60725" y="4480026"/>
                <a:ext cx="933578" cy="357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ts val="2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>
                    <a:latin typeface="Symbol" panose="05050102010706020507" pitchFamily="18" charset="2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W/2D</a:t>
                </a:r>
                <a:r>
                  <a:rPr lang="en-US" altLang="ja-JP" sz="1800" baseline="-25000">
                    <a:latin typeface="Symbol" panose="05050102010706020507" pitchFamily="18" charset="2"/>
                    <a:ea typeface="HGS創英角ﾎﾟｯﾌﾟ体" panose="040B0A00000000000000" pitchFamily="50" charset="-128"/>
                    <a:sym typeface="Wingdings" panose="05000000000000000000" pitchFamily="2" charset="2"/>
                  </a:rPr>
                  <a:t>0</a:t>
                </a:r>
                <a:endParaRPr kumimoji="1" lang="en-US" altLang="ja-JP" sz="1800" u="none" strike="noStrike" kern="1200" cap="none" spc="0" normalizeH="0" baseline="-25000" noProof="0">
                  <a:ln>
                    <a:noFill/>
                  </a:ln>
                  <a:effectLst/>
                  <a:uLnTx/>
                  <a:uFillTx/>
                  <a:latin typeface="Times New Roman"/>
                  <a:ea typeface="HGS創英角ﾎﾟｯﾌﾟ体" panose="040B0A00000000000000" pitchFamily="50" charset="-128"/>
                  <a:sym typeface="Wingdings" panose="05000000000000000000" pitchFamily="2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871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16998E9-FCA3-5185-4C98-063A742EE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-99392"/>
            <a:ext cx="12385376" cy="7128792"/>
          </a:xfrm>
          <a:prstGeom prst="rect">
            <a:avLst/>
          </a:prstGeom>
        </p:spPr>
      </p:pic>
      <p:pic>
        <p:nvPicPr>
          <p:cNvPr id="4270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93" y="4826222"/>
            <a:ext cx="17303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427013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840122"/>
            <a:ext cx="210026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89B9C2-A87A-4C31-BC16-37F00799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96" y="2956681"/>
            <a:ext cx="790575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D5635F5-64B9-4BD0-8744-0DF530831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253" y="2720698"/>
            <a:ext cx="1931097" cy="1728192"/>
          </a:xfrm>
          <a:prstGeom prst="rect">
            <a:avLst/>
          </a:prstGeom>
        </p:spPr>
      </p:pic>
      <p:sp>
        <p:nvSpPr>
          <p:cNvPr id="161" name="Text Box 2">
            <a:extLst>
              <a:ext uri="{FF2B5EF4-FFF2-40B4-BE49-F238E27FC236}">
                <a16:creationId xmlns:a16="http://schemas.microsoft.com/office/drawing/2014/main" id="{2B84A192-347A-4640-BC93-C1FE7FCBB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57" y="2899529"/>
            <a:ext cx="3399995" cy="40009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107763" dir="2700000" algn="ctr" rotWithShape="0">
              <a:srgbClr val="EEECE1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Sota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Kitamura</a:t>
            </a:r>
            <a:r>
              <a:rPr kumimoji="1" lang="fi-FI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AD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Univ Tokyo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DEFF9B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66BC3D9E-9631-BBEE-0584-48CDF20E6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1076079"/>
            <a:ext cx="4752528" cy="40009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107763" dir="2700000" algn="ctr" rotWithShape="0">
              <a:srgbClr val="EEECE1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err="1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Sota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Kitamura, Takashi Oka</a:t>
            </a:r>
            <a:r>
              <a:rPr kumimoji="1" lang="fi-FI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EAD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Univ Tokyo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DEFF9B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5688F69-E5FB-62E8-A2C3-224A27D8C1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248" y="1124744"/>
            <a:ext cx="792549" cy="7925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4D94E5-1ED4-2D0C-41F6-A4C484F6FF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7432" y="541576"/>
            <a:ext cx="1823245" cy="19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128242" y="-21436"/>
            <a:ext cx="12673408" cy="697882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ＭＳ Ｐゴシック"/>
                <a:cs typeface="+mn-cs"/>
              </a:rPr>
              <a:t>　</a:t>
            </a:r>
          </a:p>
        </p:txBody>
      </p:sp>
      <p:sp>
        <p:nvSpPr>
          <p:cNvPr id="21" name="平行四辺形 20"/>
          <p:cNvSpPr/>
          <p:nvPr/>
        </p:nvSpPr>
        <p:spPr>
          <a:xfrm rot="20389607" flipH="1">
            <a:off x="4698597" y="2062287"/>
            <a:ext cx="279478" cy="2998338"/>
          </a:xfrm>
          <a:prstGeom prst="parallelogram">
            <a:avLst>
              <a:gd name="adj" fmla="val 28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1651" name="テキスト ボックス 5"/>
          <p:cNvSpPr txBox="1">
            <a:spLocks noChangeArrowheads="1"/>
          </p:cNvSpPr>
          <p:nvPr/>
        </p:nvSpPr>
        <p:spPr bwMode="auto">
          <a:xfrm>
            <a:off x="2063552" y="231370"/>
            <a:ext cx="7788571" cy="46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73" tIns="45552" rIns="91073" bIns="4555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F2D9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Shine a laser: 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F2D9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Floquet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F2D9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physics ― as one-body effect</a:t>
            </a:r>
          </a:p>
        </p:txBody>
      </p:sp>
      <p:sp>
        <p:nvSpPr>
          <p:cNvPr id="411652" name="正方形/長方形 6"/>
          <p:cNvSpPr>
            <a:spLocks noChangeArrowheads="1"/>
          </p:cNvSpPr>
          <p:nvPr/>
        </p:nvSpPr>
        <p:spPr bwMode="auto">
          <a:xfrm>
            <a:off x="3444511" y="795478"/>
            <a:ext cx="278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(Oka &amp; Aoki, PRB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Arial" charset="0"/>
              </a:rPr>
              <a:t>2009)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grpSp>
        <p:nvGrpSpPr>
          <p:cNvPr id="411653" name="グループ化 1"/>
          <p:cNvGrpSpPr>
            <a:grpSpLocks/>
          </p:cNvGrpSpPr>
          <p:nvPr/>
        </p:nvGrpSpPr>
        <p:grpSpPr bwMode="auto">
          <a:xfrm>
            <a:off x="551384" y="404813"/>
            <a:ext cx="4537074" cy="5224462"/>
            <a:chOff x="497703" y="1128713"/>
            <a:chExt cx="4537074" cy="5224462"/>
          </a:xfrm>
        </p:grpSpPr>
        <p:grpSp>
          <p:nvGrpSpPr>
            <p:cNvPr id="411655" name="グループ化 5"/>
            <p:cNvGrpSpPr>
              <a:grpSpLocks/>
            </p:cNvGrpSpPr>
            <p:nvPr/>
          </p:nvGrpSpPr>
          <p:grpSpPr bwMode="auto">
            <a:xfrm>
              <a:off x="497703" y="1128713"/>
              <a:ext cx="4537074" cy="5224462"/>
              <a:chOff x="4477570" y="1307502"/>
              <a:chExt cx="4536504" cy="5225388"/>
            </a:xfrm>
          </p:grpSpPr>
          <p:pic>
            <p:nvPicPr>
              <p:cNvPr id="41165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7570" y="3141663"/>
                <a:ext cx="4536504" cy="3391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F4D71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33" descr="3D animat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4740481">
                <a:off x="4891227" y="1765860"/>
                <a:ext cx="3076955" cy="216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0"/>
              </a:effectLst>
            </p:spPr>
          </p:pic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4477570" y="2116133"/>
                <a:ext cx="3980077" cy="831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</a:rPr>
                  <a:t>Floquet</a:t>
                </a:r>
                <a:r>
                  <a:rPr kumimoji="1" lang="en-US" altLang="ja-JP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</a:rPr>
                  <a:t> topological</a:t>
                </a:r>
                <a:r>
                  <a:rPr kumimoji="1" lang="en-US" altLang="ja-JP" b="0" u="none" strike="noStrike" kern="1200" cap="none" spc="0" normalizeH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</a:rPr>
                  <a:t> insulator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200" baseline="0" dirty="0">
                    <a:solidFill>
                      <a:srgbClr val="99FF99"/>
                    </a:solidFill>
                    <a:latin typeface="HGS創英角ｺﾞｼｯｸUB" pitchFamily="50" charset="-128"/>
                    <a:ea typeface="HGS創英角ｺﾞｼｯｸUB" pitchFamily="50" charset="-128"/>
                  </a:rPr>
                  <a:t>  (in</a:t>
                </a:r>
                <a:r>
                  <a:rPr lang="en-US" altLang="ja-JP" sz="2200" dirty="0">
                    <a:solidFill>
                      <a:srgbClr val="99FF99"/>
                    </a:solidFill>
                    <a:latin typeface="HGS創英角ｺﾞｼｯｸUB" pitchFamily="50" charset="-128"/>
                    <a:ea typeface="HGS創英角ｺﾞｼｯｸUB" pitchFamily="50" charset="-128"/>
                  </a:rPr>
                  <a:t> </a:t>
                </a:r>
                <a:r>
                  <a:rPr kumimoji="1" lang="en-US" altLang="ja-JP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</a:rPr>
                  <a:t>B </a:t>
                </a: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</a:rPr>
                  <a:t>= 0)</a:t>
                </a:r>
              </a:p>
            </p:txBody>
          </p:sp>
        </p:grpSp>
        <p:sp>
          <p:nvSpPr>
            <p:cNvPr id="22" name="右矢印 21"/>
            <p:cNvSpPr/>
            <p:nvPr/>
          </p:nvSpPr>
          <p:spPr bwMode="auto">
            <a:xfrm rot="4166529">
              <a:off x="281781" y="4622007"/>
              <a:ext cx="2644775" cy="496887"/>
            </a:xfrm>
            <a:prstGeom prst="rightArrow">
              <a:avLst/>
            </a:prstGeom>
            <a:solidFill>
              <a:srgbClr val="FFB9B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2" name="グループ化 11"/>
          <p:cNvGrpSpPr>
            <a:grpSpLocks/>
          </p:cNvGrpSpPr>
          <p:nvPr/>
        </p:nvGrpSpPr>
        <p:grpSpPr bwMode="auto">
          <a:xfrm>
            <a:off x="5087888" y="1340768"/>
            <a:ext cx="3903821" cy="4784725"/>
            <a:chOff x="5781144" y="244124"/>
            <a:chExt cx="3903821" cy="4786312"/>
          </a:xfrm>
          <a:solidFill>
            <a:schemeClr val="bg1"/>
          </a:solidFill>
        </p:grpSpPr>
        <p:grpSp>
          <p:nvGrpSpPr>
            <p:cNvPr id="14" name="グループ化 2"/>
            <p:cNvGrpSpPr>
              <a:grpSpLocks/>
            </p:cNvGrpSpPr>
            <p:nvPr/>
          </p:nvGrpSpPr>
          <p:grpSpPr bwMode="auto">
            <a:xfrm>
              <a:off x="5795963" y="244124"/>
              <a:ext cx="3481387" cy="4786312"/>
              <a:chOff x="5795963" y="244124"/>
              <a:chExt cx="3481387" cy="4786312"/>
            </a:xfrm>
            <a:grpFill/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5963" y="244124"/>
                <a:ext cx="3481387" cy="478631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F4D71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正方形/長方形 18"/>
              <p:cNvSpPr/>
              <p:nvPr/>
            </p:nvSpPr>
            <p:spPr>
              <a:xfrm>
                <a:off x="5796533" y="532252"/>
                <a:ext cx="360363" cy="41066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5" name="テキスト ボックス 5"/>
            <p:cNvSpPr txBox="1">
              <a:spLocks noChangeArrowheads="1"/>
            </p:cNvSpPr>
            <p:nvPr/>
          </p:nvSpPr>
          <p:spPr bwMode="auto">
            <a:xfrm>
              <a:off x="6345287" y="1192751"/>
              <a:ext cx="3339678" cy="7081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45713" rIns="91425" bIns="4571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topological gap opens 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    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dynamically</a:t>
              </a:r>
            </a:p>
          </p:txBody>
        </p:sp>
        <p:sp>
          <p:nvSpPr>
            <p:cNvPr id="16" name="テキスト ボックス 5"/>
            <p:cNvSpPr txBox="1">
              <a:spLocks noChangeArrowheads="1"/>
            </p:cNvSpPr>
            <p:nvPr/>
          </p:nvSpPr>
          <p:spPr bwMode="auto">
            <a:xfrm rot="16200000">
              <a:off x="5055518" y="3634929"/>
              <a:ext cx="1851347" cy="400095"/>
            </a:xfrm>
            <a:prstGeom prst="rect">
              <a:avLst/>
            </a:prstGeom>
            <a:grpFill/>
            <a:ln>
              <a:noFill/>
            </a:ln>
          </p:spPr>
          <p:txBody>
            <a:bodyPr lIns="91425" tIns="45713" rIns="91425" bIns="4571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Chern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 density</a:t>
              </a:r>
            </a:p>
          </p:txBody>
        </p:sp>
      </p:grpSp>
      <p:sp>
        <p:nvSpPr>
          <p:cNvPr id="2" name="平行四辺形 1"/>
          <p:cNvSpPr/>
          <p:nvPr/>
        </p:nvSpPr>
        <p:spPr>
          <a:xfrm rot="20475811" flipH="1">
            <a:off x="881520" y="2814531"/>
            <a:ext cx="279478" cy="2998338"/>
          </a:xfrm>
          <a:prstGeom prst="parallelogram">
            <a:avLst>
              <a:gd name="adj" fmla="val 28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4100482">
            <a:off x="317104" y="3913207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Quantum anomalous Hall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40C395F-77AF-4419-94B3-3B675B506247}"/>
              </a:ext>
            </a:extLst>
          </p:cNvPr>
          <p:cNvGrpSpPr/>
          <p:nvPr/>
        </p:nvGrpSpPr>
        <p:grpSpPr>
          <a:xfrm>
            <a:off x="8650519" y="1052736"/>
            <a:ext cx="3894647" cy="5793449"/>
            <a:chOff x="8650519" y="1052736"/>
            <a:chExt cx="3894647" cy="579344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FB659300-6557-4F84-A602-14B812B00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519" y="1653322"/>
              <a:ext cx="3894647" cy="51928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正方形/長方形 6">
              <a:extLst>
                <a:ext uri="{FF2B5EF4-FFF2-40B4-BE49-F238E27FC236}">
                  <a16:creationId xmlns:a16="http://schemas.microsoft.com/office/drawing/2014/main" id="{23D8827C-E323-4F6A-8C0E-CF6E7B819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3325" y="1052736"/>
              <a:ext cx="2545283" cy="923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FF8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Experimental detection of FTI in graphene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FF8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(McIver et al, 2020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FF8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Arial" charset="0"/>
                </a:rPr>
                <a:t>)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7D11292-C52D-43AB-B46C-FCB600B5EA8D}"/>
              </a:ext>
            </a:extLst>
          </p:cNvPr>
          <p:cNvGrpSpPr/>
          <p:nvPr/>
        </p:nvGrpSpPr>
        <p:grpSpPr>
          <a:xfrm>
            <a:off x="662882" y="5295523"/>
            <a:ext cx="3764787" cy="1157591"/>
            <a:chOff x="662882" y="5295523"/>
            <a:chExt cx="3764787" cy="1157591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823738A-16DB-7C92-E3F8-8A8896D33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882" y="5295523"/>
              <a:ext cx="1089498" cy="1157591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テキスト ボックス 31">
              <a:extLst>
                <a:ext uri="{FF2B5EF4-FFF2-40B4-BE49-F238E27FC236}">
                  <a16:creationId xmlns:a16="http://schemas.microsoft.com/office/drawing/2014/main" id="{6F78D604-E18B-CC0D-C7CE-116858021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88248">
              <a:off x="1721827" y="5407918"/>
              <a:ext cx="2705842" cy="7078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>
                  <a:solidFill>
                    <a:srgbClr val="0000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itchFamily="2" charset="2"/>
                </a:rPr>
                <a:t>Non-interacting band engineering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30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50E3A8B-6429-2C0F-F875-23DF142C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08" y="-99392"/>
            <a:ext cx="12288688" cy="7056784"/>
          </a:xfrm>
          <a:prstGeom prst="rect">
            <a:avLst/>
          </a:prstGeom>
        </p:spPr>
      </p:pic>
      <p:sp>
        <p:nvSpPr>
          <p:cNvPr id="638980" name="テキスト ボックス 36"/>
          <p:cNvSpPr txBox="1">
            <a:spLocks noChangeArrowheads="1"/>
          </p:cNvSpPr>
          <p:nvPr/>
        </p:nvSpPr>
        <p:spPr bwMode="auto">
          <a:xfrm>
            <a:off x="2190567" y="866975"/>
            <a:ext cx="7681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One-body physics             Many-body physics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FBB5710-2ADA-44A4-BAFE-0363D3BD5B8B}"/>
              </a:ext>
            </a:extLst>
          </p:cNvPr>
          <p:cNvCxnSpPr>
            <a:cxnSpLocks/>
          </p:cNvCxnSpPr>
          <p:nvPr/>
        </p:nvCxnSpPr>
        <p:spPr>
          <a:xfrm>
            <a:off x="1703512" y="836712"/>
            <a:ext cx="0" cy="3647709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39FF963-DED3-4C48-A09A-BBC1EF7E144D}"/>
              </a:ext>
            </a:extLst>
          </p:cNvPr>
          <p:cNvCxnSpPr>
            <a:cxnSpLocks/>
          </p:cNvCxnSpPr>
          <p:nvPr/>
        </p:nvCxnSpPr>
        <p:spPr>
          <a:xfrm>
            <a:off x="5800209" y="836712"/>
            <a:ext cx="0" cy="3528392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5">
            <a:extLst>
              <a:ext uri="{FF2B5EF4-FFF2-40B4-BE49-F238E27FC236}">
                <a16:creationId xmlns:a16="http://schemas.microsoft.com/office/drawing/2014/main" id="{2F4CA11B-5859-4284-99F3-A163D9AEA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16" y="130811"/>
            <a:ext cx="8906072" cy="584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32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"</a:t>
            </a:r>
            <a:r>
              <a:rPr kumimoji="1" lang="en-US" altLang="ja-JP" sz="2600" b="0" i="0" u="sng" strike="noStrike" kern="1200" cap="none" spc="0" normalizeH="0" baseline="0" noProof="0" dirty="0" err="1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Floquet</a:t>
            </a:r>
            <a:r>
              <a:rPr kumimoji="1" lang="en-US" altLang="ja-JP" sz="26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engineering in the strong-correlation regime</a:t>
            </a:r>
            <a:r>
              <a:rPr kumimoji="1" lang="en-US" altLang="ja-JP" sz="32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"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9F01C88-3513-EBD3-C499-BD40715A9353}"/>
              </a:ext>
            </a:extLst>
          </p:cNvPr>
          <p:cNvCxnSpPr>
            <a:cxnSpLocks/>
          </p:cNvCxnSpPr>
          <p:nvPr/>
        </p:nvCxnSpPr>
        <p:spPr>
          <a:xfrm>
            <a:off x="9984432" y="764704"/>
            <a:ext cx="0" cy="3528392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41474797-F3B2-6150-9328-650F3D25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5233" y="2232947"/>
            <a:ext cx="3281024" cy="200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6" name="Picture 33" descr="3D animation">
            <a:extLst>
              <a:ext uri="{FF2B5EF4-FFF2-40B4-BE49-F238E27FC236}">
                <a16:creationId xmlns:a16="http://schemas.microsoft.com/office/drawing/2014/main" id="{F899EC45-231D-5EE4-92F0-1900174B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740481">
            <a:off x="2924552" y="1440442"/>
            <a:ext cx="2224732" cy="15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BAD96BC0-7AC5-6F7C-9859-112A08EF2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257" y="5817458"/>
            <a:ext cx="6378375" cy="70788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ja-JP" sz="2000">
                <a:solidFill>
                  <a:srgbClr val="FFE59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but we can propose to go to </a:t>
            </a:r>
            <a:r>
              <a:rPr lang="en-US" altLang="ja-JP" sz="2000" i="1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strong-correlation regime </a:t>
            </a:r>
            <a:r>
              <a:rPr lang="en-US" altLang="ja-JP" sz="200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(</a:t>
            </a:r>
            <a:r>
              <a:rPr lang="en-US" altLang="ja-JP" sz="2000" u="sng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higher order</a:t>
            </a:r>
            <a:r>
              <a:rPr lang="en-US" altLang="ja-JP" sz="200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in 1/</a:t>
            </a:r>
            <a:r>
              <a:rPr lang="en-US" altLang="ja-JP" sz="2000" i="1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U</a:t>
            </a:r>
            <a:r>
              <a:rPr lang="en-US" altLang="ja-JP" sz="2000">
                <a:solidFill>
                  <a:srgbClr val="99FF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) </a:t>
            </a:r>
            <a:r>
              <a:rPr lang="en-US" altLang="ja-JP" sz="200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</a:t>
            </a:r>
            <a:r>
              <a:rPr lang="en-US" altLang="ja-JP" sz="2000" i="1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interactions </a:t>
            </a:r>
            <a:r>
              <a:rPr lang="en-US" altLang="ja-JP" sz="200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modified</a:t>
            </a:r>
            <a:endParaRPr kumimoji="1" lang="en-US" altLang="ja-JP" sz="2000" b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sym typeface="Wingdings" panose="05000000000000000000" pitchFamily="2" charset="2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7D74806-CE94-41FE-A30A-A596A77EA2D9}"/>
              </a:ext>
            </a:extLst>
          </p:cNvPr>
          <p:cNvCxnSpPr>
            <a:cxnSpLocks/>
          </p:cNvCxnSpPr>
          <p:nvPr/>
        </p:nvCxnSpPr>
        <p:spPr>
          <a:xfrm>
            <a:off x="1703512" y="1534829"/>
            <a:ext cx="8280920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6">
            <a:extLst>
              <a:ext uri="{FF2B5EF4-FFF2-40B4-BE49-F238E27FC236}">
                <a16:creationId xmlns:a16="http://schemas.microsoft.com/office/drawing/2014/main" id="{0E4890F9-6E05-9097-12CB-CDB5931F4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4530620"/>
            <a:ext cx="2787650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(Oka &amp; Aoki, PRB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Arial" charset="0"/>
              </a:rPr>
              <a:t>2009)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243BC166-A18C-62A9-49F2-F6299EFA5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049" y="4147922"/>
            <a:ext cx="2304255" cy="400095"/>
          </a:xfrm>
          <a:prstGeom prst="rect">
            <a:avLst/>
          </a:prstGeom>
          <a:solidFill>
            <a:srgbClr val="C9A4E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graphene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FTI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ﾎﾟｯﾌﾟ体" pitchFamily="50" charset="-128"/>
              <a:ea typeface="HGS創英角ﾎﾟｯﾌﾟ体" pitchFamily="50" charset="-128"/>
              <a:cs typeface="+mn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C25E15F-86A3-2BFF-3137-C49AB9A47F1F}"/>
              </a:ext>
            </a:extLst>
          </p:cNvPr>
          <p:cNvGrpSpPr/>
          <p:nvPr/>
        </p:nvGrpSpPr>
        <p:grpSpPr>
          <a:xfrm>
            <a:off x="3544466" y="4313196"/>
            <a:ext cx="8168158" cy="1348052"/>
            <a:chOff x="3544466" y="4313196"/>
            <a:chExt cx="8168158" cy="1348052"/>
          </a:xfrm>
        </p:grpSpPr>
        <p:sp>
          <p:nvSpPr>
            <p:cNvPr id="2" name="矢印: 右 1">
              <a:extLst>
                <a:ext uri="{FF2B5EF4-FFF2-40B4-BE49-F238E27FC236}">
                  <a16:creationId xmlns:a16="http://schemas.microsoft.com/office/drawing/2014/main" id="{94B32C5D-B0EB-1AED-34B0-BEEC3EA441D9}"/>
                </a:ext>
              </a:extLst>
            </p:cNvPr>
            <p:cNvSpPr/>
            <p:nvPr/>
          </p:nvSpPr>
          <p:spPr>
            <a:xfrm>
              <a:off x="5243129" y="4313196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0" name="テキスト ボックス 36">
              <a:extLst>
                <a:ext uri="{FF2B5EF4-FFF2-40B4-BE49-F238E27FC236}">
                  <a16:creationId xmlns:a16="http://schemas.microsoft.com/office/drawing/2014/main" id="{8D4B63B8-9095-27BD-AC49-5DEAD9424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4466" y="4891807"/>
              <a:ext cx="8168158" cy="769441"/>
            </a:xfrm>
            <a:prstGeom prst="rect">
              <a:avLst/>
            </a:prstGeom>
            <a:noFill/>
            <a:ln w="28575">
              <a:solidFill>
                <a:srgbClr val="FF7D7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*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Can we readily extend this to SC?</a:t>
              </a:r>
              <a:r>
                <a:rPr lang="en-US" altLang="ja-JP" sz="20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dirty="0">
                  <a:solidFill>
                    <a:srgbClr val="99FF33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    </a:t>
              </a:r>
              <a:r>
                <a:rPr lang="en-US" altLang="ja-JP" sz="2000" dirty="0">
                  <a:solidFill>
                    <a:srgbClr val="FFC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-- no, not readily, since </a:t>
              </a:r>
              <a:r>
                <a:rPr lang="en-US" altLang="ja-JP" sz="2400" b="1" dirty="0">
                  <a:solidFill>
                    <a:srgbClr val="FFC000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D</a:t>
              </a:r>
              <a:r>
                <a:rPr lang="en-US" altLang="ja-JP" sz="2000" dirty="0">
                  <a:solidFill>
                    <a:srgbClr val="FFC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 does not couple with laser in linear </a:t>
              </a:r>
              <a:r>
                <a:rPr lang="en-US" altLang="ja-JP" sz="2000" dirty="0" err="1">
                  <a:solidFill>
                    <a:srgbClr val="FFC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resp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endParaRP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9DE3EC0-4E41-B0CD-C8F8-9FB413977A78}"/>
              </a:ext>
            </a:extLst>
          </p:cNvPr>
          <p:cNvGrpSpPr/>
          <p:nvPr/>
        </p:nvGrpSpPr>
        <p:grpSpPr>
          <a:xfrm>
            <a:off x="6178631" y="1628800"/>
            <a:ext cx="5268517" cy="3209002"/>
            <a:chOff x="6178631" y="1628800"/>
            <a:chExt cx="5268517" cy="320900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5AA0CED1-53ED-DF43-6668-35D034011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8631" y="1634601"/>
              <a:ext cx="3382806" cy="2802511"/>
            </a:xfrm>
            <a:prstGeom prst="rect">
              <a:avLst/>
            </a:prstGeom>
          </p:spPr>
        </p:pic>
        <p:sp>
          <p:nvSpPr>
            <p:cNvPr id="17" name="テキスト ボックス 36">
              <a:extLst>
                <a:ext uri="{FF2B5EF4-FFF2-40B4-BE49-F238E27FC236}">
                  <a16:creationId xmlns:a16="http://schemas.microsoft.com/office/drawing/2014/main" id="{33675AAC-A6EB-C58D-914B-469662139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9759" y="4468470"/>
              <a:ext cx="41873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(Kitamura &amp; Aoki, 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Comm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Phys 2022)</a:t>
              </a:r>
            </a:p>
          </p:txBody>
        </p:sp>
        <p:sp>
          <p:nvSpPr>
            <p:cNvPr id="19" name="Text Box 8">
              <a:extLst>
                <a:ext uri="{FF2B5EF4-FFF2-40B4-BE49-F238E27FC236}">
                  <a16:creationId xmlns:a16="http://schemas.microsoft.com/office/drawing/2014/main" id="{5CE8C601-B1D9-54FE-9CB8-6C6DDDF2C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1586" y="4109025"/>
              <a:ext cx="3382806" cy="400095"/>
            </a:xfrm>
            <a:prstGeom prst="rect">
              <a:avLst/>
            </a:prstGeom>
            <a:solidFill>
              <a:srgbClr val="C9A4E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91425" tIns="45713" rIns="91425" bIns="4571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</a:rPr>
                <a:t>d-wave SC 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anose="05000000000000000000" pitchFamily="2" charset="2"/>
                </a:rPr>
                <a:t>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</a:rPr>
                <a:t>(d+id)-wave</a:t>
              </a: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A47388BE-BA38-F2E6-6A3D-CBC247CB5C0F}"/>
                </a:ext>
              </a:extLst>
            </p:cNvPr>
            <p:cNvSpPr/>
            <p:nvPr/>
          </p:nvSpPr>
          <p:spPr>
            <a:xfrm>
              <a:off x="6967568" y="1628800"/>
              <a:ext cx="2584816" cy="651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pic>
        <p:nvPicPr>
          <p:cNvPr id="14" name="Picture 33" descr="3D animation">
            <a:extLst>
              <a:ext uri="{FF2B5EF4-FFF2-40B4-BE49-F238E27FC236}">
                <a16:creationId xmlns:a16="http://schemas.microsoft.com/office/drawing/2014/main" id="{68699225-D6D0-CCE7-3D6F-F9B2C21E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740481">
            <a:off x="7573010" y="1344529"/>
            <a:ext cx="2224732" cy="15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24155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>
            <a:extLst>
              <a:ext uri="{FF2B5EF4-FFF2-40B4-BE49-F238E27FC236}">
                <a16:creationId xmlns:a16="http://schemas.microsoft.com/office/drawing/2014/main" id="{F1EE3770-80B8-77AB-AC4F-9EF43E17B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-99392"/>
            <a:ext cx="12385376" cy="7056784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FBB5710-2ADA-44A4-BAFE-0363D3BD5B8B}"/>
              </a:ext>
            </a:extLst>
          </p:cNvPr>
          <p:cNvCxnSpPr>
            <a:cxnSpLocks/>
          </p:cNvCxnSpPr>
          <p:nvPr/>
        </p:nvCxnSpPr>
        <p:spPr>
          <a:xfrm>
            <a:off x="1487488" y="599156"/>
            <a:ext cx="0" cy="4304255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39FF963-DED3-4C48-A09A-BBC1EF7E144D}"/>
              </a:ext>
            </a:extLst>
          </p:cNvPr>
          <p:cNvCxnSpPr>
            <a:cxnSpLocks/>
          </p:cNvCxnSpPr>
          <p:nvPr/>
        </p:nvCxnSpPr>
        <p:spPr>
          <a:xfrm>
            <a:off x="5663952" y="724302"/>
            <a:ext cx="0" cy="4382368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5">
            <a:extLst>
              <a:ext uri="{FF2B5EF4-FFF2-40B4-BE49-F238E27FC236}">
                <a16:creationId xmlns:a16="http://schemas.microsoft.com/office/drawing/2014/main" id="{2F4CA11B-5859-4284-99F3-A163D9AEA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137505"/>
            <a:ext cx="9001000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        </a:t>
            </a:r>
            <a:r>
              <a:rPr kumimoji="1" lang="en-US" altLang="ja-JP" sz="2400" b="0" i="0" u="sng" strike="noStrike" kern="1200" cap="none" spc="0" normalizeH="0" baseline="0" noProof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Floquet engineering in the strong-correlation regime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DC9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9F01C88-3513-EBD3-C499-BD40715A9353}"/>
              </a:ext>
            </a:extLst>
          </p:cNvPr>
          <p:cNvCxnSpPr>
            <a:cxnSpLocks/>
          </p:cNvCxnSpPr>
          <p:nvPr/>
        </p:nvCxnSpPr>
        <p:spPr>
          <a:xfrm>
            <a:off x="10632504" y="764704"/>
            <a:ext cx="0" cy="4341966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B848E917-5256-467B-179B-8B41F9408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5883" y="1652804"/>
            <a:ext cx="3642045" cy="3072340"/>
          </a:xfrm>
          <a:prstGeom prst="rect">
            <a:avLst/>
          </a:prstGeom>
        </p:spPr>
      </p:pic>
      <p:sp>
        <p:nvSpPr>
          <p:cNvPr id="2" name="テキスト ボックス 36">
            <a:extLst>
              <a:ext uri="{FF2B5EF4-FFF2-40B4-BE49-F238E27FC236}">
                <a16:creationId xmlns:a16="http://schemas.microsoft.com/office/drawing/2014/main" id="{AA7B65E9-48C6-D287-7CB8-2DDF77865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452" y="735474"/>
            <a:ext cx="7969948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sng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Magnetism</a:t>
            </a:r>
            <a:r>
              <a:rPr kumimoji="1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in Mott insulator            </a:t>
            </a:r>
            <a:r>
              <a:rPr kumimoji="1" lang="en-US" altLang="ja-JP" sz="2200" b="0" i="0" u="sng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Superconductivity</a:t>
            </a:r>
            <a:r>
              <a:rPr kumimoji="1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      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from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repulsion)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7D74806-CE94-41FE-A30A-A596A77EA2D9}"/>
              </a:ext>
            </a:extLst>
          </p:cNvPr>
          <p:cNvCxnSpPr>
            <a:cxnSpLocks/>
          </p:cNvCxnSpPr>
          <p:nvPr/>
        </p:nvCxnSpPr>
        <p:spPr>
          <a:xfrm>
            <a:off x="1487488" y="1340768"/>
            <a:ext cx="9145016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3" descr="3D animation">
            <a:extLst>
              <a:ext uri="{FF2B5EF4-FFF2-40B4-BE49-F238E27FC236}">
                <a16:creationId xmlns:a16="http://schemas.microsoft.com/office/drawing/2014/main" id="{F899EC45-231D-5EE4-92F0-1900174B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40481">
            <a:off x="3284151" y="1152410"/>
            <a:ext cx="2224732" cy="15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E211682-4F37-7E86-AE69-5EF73132B1BE}"/>
              </a:ext>
            </a:extLst>
          </p:cNvPr>
          <p:cNvGrpSpPr/>
          <p:nvPr/>
        </p:nvGrpSpPr>
        <p:grpSpPr>
          <a:xfrm>
            <a:off x="2075497" y="3174191"/>
            <a:ext cx="3948495" cy="3081125"/>
            <a:chOff x="2075497" y="3174191"/>
            <a:chExt cx="3948495" cy="3081125"/>
          </a:xfrm>
        </p:grpSpPr>
        <p:sp>
          <p:nvSpPr>
            <p:cNvPr id="8" name="テキスト ボックス 36">
              <a:extLst>
                <a:ext uri="{FF2B5EF4-FFF2-40B4-BE49-F238E27FC236}">
                  <a16:creationId xmlns:a16="http://schemas.microsoft.com/office/drawing/2014/main" id="{7F21DBE0-0FF2-6229-70A8-7AA5F6C8D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0534" y="4753020"/>
              <a:ext cx="34714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Chiral 3-spin interaction 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endParaRPr>
            </a:p>
          </p:txBody>
        </p:sp>
        <p:sp>
          <p:nvSpPr>
            <p:cNvPr id="7" name="テキスト ボックス 31">
              <a:extLst>
                <a:ext uri="{FF2B5EF4-FFF2-40B4-BE49-F238E27FC236}">
                  <a16:creationId xmlns:a16="http://schemas.microsoft.com/office/drawing/2014/main" id="{42E7A7BA-2421-0315-341E-4B0E9F2FC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88248">
              <a:off x="2075497" y="5855206"/>
              <a:ext cx="3338470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Floquet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-engineered MI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itchFamily="2" charset="2"/>
              </a:endParaRPr>
            </a:p>
          </p:txBody>
        </p:sp>
        <p:sp>
          <p:nvSpPr>
            <p:cNvPr id="14" name="正方形/長方形 6">
              <a:extLst>
                <a:ext uri="{FF2B5EF4-FFF2-40B4-BE49-F238E27FC236}">
                  <a16:creationId xmlns:a16="http://schemas.microsoft.com/office/drawing/2014/main" id="{67B04BA9-64A8-58C4-36F5-BC8FB216A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389" y="5144433"/>
              <a:ext cx="3863603" cy="584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(Kitamura, Oka &amp; Aoki, PRB 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Arial" charset="0"/>
                </a:rPr>
                <a:t>2017;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600">
                  <a:solidFill>
                    <a:srgbClr val="99FF33"/>
                  </a:solidFill>
                  <a:latin typeface="HGS創英角ｺﾞｼｯｸUB" pitchFamily="50" charset="-128"/>
                  <a:ea typeface="HGS創英角ｺﾞｼｯｸUB" pitchFamily="50" charset="-128"/>
                  <a:cs typeface="Arial" charset="0"/>
                </a:rPr>
                <a:t> </a:t>
              </a:r>
              <a:r>
                <a:rPr lang="en-US" altLang="ja-JP" sz="1600" dirty="0">
                  <a:solidFill>
                    <a:srgbClr val="99FF33"/>
                  </a:solidFill>
                  <a:latin typeface="HGS創英角ｺﾞｼｯｸUB" pitchFamily="50" charset="-128"/>
                  <a:ea typeface="HGS創英角ｺﾞｼｯｸUB" pitchFamily="50" charset="-128"/>
                  <a:cs typeface="Arial" charset="0"/>
                </a:rPr>
                <a:t>Claassen et al</a:t>
              </a:r>
              <a:r>
                <a:rPr lang="en-US" altLang="ja-JP" sz="1600">
                  <a:solidFill>
                    <a:srgbClr val="99FF33"/>
                  </a:solidFill>
                  <a:latin typeface="HGS創英角ｺﾞｼｯｸUB" pitchFamily="50" charset="-128"/>
                  <a:ea typeface="HGS創英角ｺﾞｼｯｸUB" pitchFamily="50" charset="-128"/>
                  <a:cs typeface="Arial" charset="0"/>
                </a:rPr>
                <a:t>, Nat Comm 2017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Arial" charset="0"/>
                </a:rPr>
                <a:t>)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endParaRPr>
            </a:p>
          </p:txBody>
        </p: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34CDC8E5-FD3E-A991-EA8A-5B622E3AB35C}"/>
                </a:ext>
              </a:extLst>
            </p:cNvPr>
            <p:cNvGrpSpPr/>
            <p:nvPr/>
          </p:nvGrpSpPr>
          <p:grpSpPr>
            <a:xfrm>
              <a:off x="3181400" y="3174191"/>
              <a:ext cx="2412460" cy="1569207"/>
              <a:chOff x="3181400" y="3174191"/>
              <a:chExt cx="2412460" cy="1569207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1F98B242-E03E-8AC6-564C-722FA2833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81400" y="3945730"/>
                <a:ext cx="2412460" cy="797668"/>
              </a:xfrm>
              <a:prstGeom prst="rect">
                <a:avLst/>
              </a:prstGeom>
            </p:spPr>
          </p:pic>
          <p:sp>
            <p:nvSpPr>
              <p:cNvPr id="638992" name="環状矢印 10">
                <a:extLst>
                  <a:ext uri="{FF2B5EF4-FFF2-40B4-BE49-F238E27FC236}">
                    <a16:creationId xmlns:a16="http://schemas.microsoft.com/office/drawing/2014/main" id="{EDF65653-71A8-97CB-DA18-E0A9551D4901}"/>
                  </a:ext>
                </a:extLst>
              </p:cNvPr>
              <p:cNvSpPr/>
              <p:nvPr/>
            </p:nvSpPr>
            <p:spPr>
              <a:xfrm>
                <a:off x="3656403" y="3174191"/>
                <a:ext cx="1304273" cy="969492"/>
              </a:xfrm>
              <a:prstGeom prst="circularArrow">
                <a:avLst>
                  <a:gd name="adj1" fmla="val 4132"/>
                  <a:gd name="adj2" fmla="val 1142319"/>
                  <a:gd name="adj3" fmla="val 20442415"/>
                  <a:gd name="adj4" fmla="val 179020"/>
                  <a:gd name="adj5" fmla="val 5817"/>
                </a:avLst>
              </a:prstGeom>
              <a:solidFill>
                <a:srgbClr val="FF0000">
                  <a:alpha val="42000"/>
                </a:srgbClr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6512C479-9156-981A-6621-9E3EE09D4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173" y="1586231"/>
            <a:ext cx="4471299" cy="3388407"/>
          </a:xfrm>
          <a:prstGeom prst="rect">
            <a:avLst/>
          </a:prstGeom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3DBAD75-E524-FC35-4D29-B07290E99FB6}"/>
              </a:ext>
            </a:extLst>
          </p:cNvPr>
          <p:cNvGrpSpPr/>
          <p:nvPr/>
        </p:nvGrpSpPr>
        <p:grpSpPr>
          <a:xfrm>
            <a:off x="5807968" y="4283341"/>
            <a:ext cx="5441968" cy="2233139"/>
            <a:chOff x="5807968" y="4283341"/>
            <a:chExt cx="5441968" cy="2233139"/>
          </a:xfrm>
        </p:grpSpPr>
        <p:sp>
          <p:nvSpPr>
            <p:cNvPr id="23" name="テキスト ボックス 31">
              <a:extLst>
                <a:ext uri="{FF2B5EF4-FFF2-40B4-BE49-F238E27FC236}">
                  <a16:creationId xmlns:a16="http://schemas.microsoft.com/office/drawing/2014/main" id="{CF331BC1-4740-5CD9-275C-E3A258137B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88248">
              <a:off x="6660632" y="5808594"/>
              <a:ext cx="2601355" cy="7078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Strong-coupling Floquet engineering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itchFamily="2" charset="2"/>
              </a:endParaRPr>
            </a:p>
          </p:txBody>
        </p:sp>
        <p:sp>
          <p:nvSpPr>
            <p:cNvPr id="24" name="テキスト ボックス 36">
              <a:extLst>
                <a:ext uri="{FF2B5EF4-FFF2-40B4-BE49-F238E27FC236}">
                  <a16:creationId xmlns:a16="http://schemas.microsoft.com/office/drawing/2014/main" id="{5D6F9CC7-71B2-95C4-CDE9-163C46D2F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5357886"/>
              <a:ext cx="41873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(Kitamura &amp; Aoki,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Comm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Phys 2022)</a:t>
              </a:r>
            </a:p>
          </p:txBody>
        </p:sp>
        <p:sp>
          <p:nvSpPr>
            <p:cNvPr id="5" name="テキスト ボックス 36">
              <a:extLst>
                <a:ext uri="{FF2B5EF4-FFF2-40B4-BE49-F238E27FC236}">
                  <a16:creationId xmlns:a16="http://schemas.microsoft.com/office/drawing/2014/main" id="{316D8E8A-7605-80AD-D3DE-1CF1240DA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7968" y="4976239"/>
              <a:ext cx="5441968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noProof="0">
                  <a:solidFill>
                    <a:srgbClr val="FFC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M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ulti-site photon-induced</a:t>
              </a:r>
              <a:r>
                <a:rPr lang="en-US" altLang="ja-JP" sz="2000">
                  <a:solidFill>
                    <a:srgbClr val="FFC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 pairing interactions</a:t>
              </a:r>
              <a:endParaRPr kumimoji="1" lang="en-US" altLang="ja-JP" sz="2000" b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73C130D-61C3-1262-033C-C6680FC97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0056" y="4283341"/>
              <a:ext cx="3975779" cy="688115"/>
            </a:xfrm>
            <a:prstGeom prst="rect">
              <a:avLst/>
            </a:prstGeom>
          </p:spPr>
        </p:pic>
      </p:grpSp>
      <p:pic>
        <p:nvPicPr>
          <p:cNvPr id="26" name="Picture 33" descr="3D animation">
            <a:extLst>
              <a:ext uri="{FF2B5EF4-FFF2-40B4-BE49-F238E27FC236}">
                <a16:creationId xmlns:a16="http://schemas.microsoft.com/office/drawing/2014/main" id="{4D688F73-39C0-F66F-AC2B-43E827D5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40481">
            <a:off x="7634224" y="1195188"/>
            <a:ext cx="2224732" cy="15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6D0846E-BC96-69E0-7618-6BB3E25E2058}"/>
              </a:ext>
            </a:extLst>
          </p:cNvPr>
          <p:cNvSpPr txBox="1"/>
          <p:nvPr/>
        </p:nvSpPr>
        <p:spPr>
          <a:xfrm>
            <a:off x="5879976" y="2204864"/>
            <a:ext cx="122822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imaginary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524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4" name="Picture 2">
            <a:extLst>
              <a:ext uri="{FF2B5EF4-FFF2-40B4-BE49-F238E27FC236}">
                <a16:creationId xmlns:a16="http://schemas.microsoft.com/office/drawing/2014/main" id="{AA6C2E80-E7B3-7ACE-F825-018BEB96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387424"/>
            <a:ext cx="12482064" cy="737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39393"/>
                  </a:outerShdw>
                </a:effectLst>
              </a14:hiddenEffects>
            </a:ext>
          </a:extLst>
        </p:spPr>
      </p:pic>
      <p:sp>
        <p:nvSpPr>
          <p:cNvPr id="424965" name="テキスト ボックス 29">
            <a:extLst>
              <a:ext uri="{FF2B5EF4-FFF2-40B4-BE49-F238E27FC236}">
                <a16:creationId xmlns:a16="http://schemas.microsoft.com/office/drawing/2014/main" id="{1B8CA897-CA7A-A1C7-3323-BDDDC186C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2" y="332656"/>
            <a:ext cx="75537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2600" u="sng" dirty="0" err="1">
                <a:solidFill>
                  <a:srgbClr val="FFC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Floquet</a:t>
            </a:r>
            <a:r>
              <a:rPr lang="en-US" altLang="ja-JP" sz="2600" u="sng" dirty="0">
                <a:solidFill>
                  <a:srgbClr val="FFC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+ Hubbard </a:t>
            </a:r>
            <a:r>
              <a:rPr lang="en-US" altLang="ja-JP" sz="2600" u="sng" dirty="0">
                <a:solidFill>
                  <a:srgbClr val="FFC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 v</a:t>
            </a:r>
            <a:r>
              <a:rPr lang="en-US" altLang="ja-JP" sz="2600" u="sng" dirty="0">
                <a:solidFill>
                  <a:srgbClr val="FFC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arious energy scales</a:t>
            </a:r>
            <a:endParaRPr lang="en-US" altLang="ja-JP" sz="2600" u="sng" dirty="0">
              <a:solidFill>
                <a:srgbClr val="FFC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29">
            <a:extLst>
              <a:ext uri="{FF2B5EF4-FFF2-40B4-BE49-F238E27FC236}">
                <a16:creationId xmlns:a16="http://schemas.microsoft.com/office/drawing/2014/main" id="{22BDB279-9FD1-900C-63EE-1F7E93126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946150"/>
            <a:ext cx="1657350" cy="12001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Symbol" panose="05050102010706020507" pitchFamily="18" charset="2"/>
              <a:buChar char="w"/>
              <a:defRPr/>
            </a:pPr>
            <a:r>
              <a:rPr lang="en-US" altLang="ja-JP" sz="2400" dirty="0">
                <a:solidFill>
                  <a:srgbClr val="FFF5E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  </a:t>
            </a:r>
            <a:r>
              <a:rPr lang="ja-JP" altLang="en-US" sz="2400" dirty="0">
                <a:solidFill>
                  <a:srgbClr val="FFF5E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sz="2400" i="1" dirty="0">
                <a:solidFill>
                  <a:srgbClr val="FFF5E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U</a:t>
            </a:r>
          </a:p>
          <a:p>
            <a:pPr marL="342900" indent="-342900" eaLnBrk="1" hangingPunct="1">
              <a:spcBef>
                <a:spcPct val="0"/>
              </a:spcBef>
              <a:buFont typeface="Symbol" panose="05050102010706020507" pitchFamily="18" charset="2"/>
              <a:buChar char="w"/>
              <a:defRPr/>
            </a:pPr>
            <a:endParaRPr lang="en-US" altLang="ja-JP" sz="2400" dirty="0">
              <a:solidFill>
                <a:srgbClr val="FFF5E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ja-JP" sz="2400" dirty="0">
                <a:solidFill>
                  <a:srgbClr val="FFF5E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    </a:t>
            </a:r>
            <a:r>
              <a:rPr lang="en-US" altLang="ja-JP" sz="2400" i="1" dirty="0">
                <a:solidFill>
                  <a:srgbClr val="FFF5E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</a:t>
            </a:r>
            <a:r>
              <a:rPr lang="en-US" altLang="ja-JP" sz="2400" dirty="0">
                <a:solidFill>
                  <a:srgbClr val="FFF5E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endParaRPr lang="en-US" altLang="ja-JP" sz="1800" dirty="0">
              <a:solidFill>
                <a:srgbClr val="ABFFAB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24967" name="テキスト ボックス 29">
            <a:extLst>
              <a:ext uri="{FF2B5EF4-FFF2-40B4-BE49-F238E27FC236}">
                <a16:creationId xmlns:a16="http://schemas.microsoft.com/office/drawing/2014/main" id="{E6F259E0-3790-BE7B-EC43-F173562AC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2" y="2679701"/>
            <a:ext cx="60172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/>
              <a:buChar char="à"/>
            </a:pPr>
            <a:r>
              <a:rPr lang="en-US" altLang="ja-JP" sz="2000" dirty="0">
                <a:solidFill>
                  <a:srgbClr val="FFFAE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Conventional high-</a:t>
            </a:r>
            <a:r>
              <a:rPr lang="en-US" altLang="ja-JP" sz="2000" dirty="0" err="1">
                <a:solidFill>
                  <a:srgbClr val="FFFAE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freq</a:t>
            </a:r>
            <a:r>
              <a:rPr lang="en-US" altLang="ja-JP" sz="2000" dirty="0">
                <a:solidFill>
                  <a:srgbClr val="FFFAE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(</a:t>
            </a:r>
            <a:r>
              <a:rPr lang="en-US" altLang="ja-JP" sz="2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1/</a:t>
            </a:r>
            <a:r>
              <a:rPr lang="en-US" altLang="ja-JP" sz="2400" b="1" dirty="0">
                <a:solidFill>
                  <a:srgbClr val="FFFF00"/>
                </a:solidFill>
                <a:latin typeface="Symbol" panose="05050102010706020507" pitchFamily="18" charset="2"/>
                <a:ea typeface="HGS創英角ｺﾞｼｯｸUB" panose="020B0900000000000000" pitchFamily="50" charset="-128"/>
                <a:sym typeface="Wingdings" panose="05000000000000000000" pitchFamily="2" charset="2"/>
              </a:rPr>
              <a:t>w</a:t>
            </a:r>
            <a:r>
              <a:rPr lang="en-US" altLang="ja-JP" sz="2000" dirty="0">
                <a:solidFill>
                  <a:srgbClr val="FFFAE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) expansion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2000" dirty="0">
                <a:solidFill>
                  <a:srgbClr val="FFFAE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     </a:t>
            </a:r>
            <a:r>
              <a:rPr lang="ja-JP" altLang="en-US" sz="2000" dirty="0">
                <a:solidFill>
                  <a:srgbClr val="FFFAEF"/>
                </a:solidFill>
                <a:latin typeface="HGS創英角ｺﾞｼｯｸUB" pitchFamily="50" charset="-128"/>
                <a:ea typeface="HGS創英角ｺﾞｼｯｸUB" pitchFamily="50" charset="-128"/>
                <a:sym typeface="Wingdings" pitchFamily="2" charset="2"/>
              </a:rPr>
              <a:t>↑</a:t>
            </a:r>
            <a:r>
              <a:rPr lang="en-US" altLang="ja-JP" sz="2000" dirty="0">
                <a:solidFill>
                  <a:srgbClr val="FFFAEF"/>
                </a:solidFill>
                <a:latin typeface="HGS創英角ｺﾞｼｯｸUB" pitchFamily="50" charset="-128"/>
                <a:ea typeface="HGS創英角ｺﾞｼｯｸUB" pitchFamily="50" charset="-128"/>
                <a:sym typeface="Wingdings" pitchFamily="2" charset="2"/>
              </a:rPr>
              <a:t> only valid for </a:t>
            </a:r>
            <a:r>
              <a:rPr lang="en-US" altLang="ja-JP" sz="2400" b="1" dirty="0">
                <a:solidFill>
                  <a:srgbClr val="FFFF00"/>
                </a:solidFill>
                <a:latin typeface="Symbol" pitchFamily="18" charset="2"/>
                <a:ea typeface="HGS創英角ｺﾞｼｯｸUB" pitchFamily="50" charset="-128"/>
                <a:sym typeface="Wingdings" pitchFamily="2" charset="2"/>
              </a:rPr>
              <a:t>w</a:t>
            </a:r>
            <a:r>
              <a:rPr lang="en-US" altLang="ja-JP" sz="2000" dirty="0">
                <a:solidFill>
                  <a:srgbClr val="FFFF00"/>
                </a:solidFill>
                <a:latin typeface="HGS創英角ｺﾞｼｯｸUB" pitchFamily="50" charset="-128"/>
                <a:ea typeface="HGS創英角ｺﾞｼｯｸUB" pitchFamily="50" charset="-128"/>
                <a:sym typeface="Wingdings" pitchFamily="2" charset="2"/>
              </a:rPr>
              <a:t> &gt;&gt; </a:t>
            </a:r>
            <a:r>
              <a:rPr lang="en-US" altLang="ja-JP" sz="2000" i="1" dirty="0">
                <a:solidFill>
                  <a:srgbClr val="FFFF00"/>
                </a:solidFill>
                <a:latin typeface="HGS創英角ｺﾞｼｯｸUB" pitchFamily="50" charset="-128"/>
                <a:ea typeface="HGS創英角ｺﾞｼｯｸUB" pitchFamily="50" charset="-128"/>
                <a:sym typeface="Wingdings" pitchFamily="2" charset="2"/>
              </a:rPr>
              <a:t>U </a:t>
            </a:r>
            <a:r>
              <a:rPr lang="en-US" altLang="ja-JP" sz="2000" dirty="0">
                <a:solidFill>
                  <a:srgbClr val="FFFAEF"/>
                </a:solidFill>
                <a:latin typeface="HGS創英角ｺﾞｼｯｸUB" pitchFamily="50" charset="-128"/>
                <a:ea typeface="HGS創英角ｺﾞｼｯｸUB" pitchFamily="50" charset="-128"/>
                <a:sym typeface="Wingdings" pitchFamily="2" charset="2"/>
              </a:rPr>
              <a:t>(</a:t>
            </a:r>
            <a:r>
              <a:rPr lang="en-US" altLang="ja-JP" sz="2000" b="1" dirty="0">
                <a:solidFill>
                  <a:srgbClr val="FFFAEF"/>
                </a:solidFill>
                <a:latin typeface="Symbol" pitchFamily="18" charset="2"/>
                <a:ea typeface="HGS創英角ｺﾞｼｯｸUB" pitchFamily="50" charset="-128"/>
                <a:sym typeface="Wingdings" pitchFamily="2" charset="2"/>
              </a:rPr>
              <a:t>~</a:t>
            </a:r>
            <a:r>
              <a:rPr lang="en-US" altLang="ja-JP" sz="2000" dirty="0">
                <a:solidFill>
                  <a:srgbClr val="FFFAEF"/>
                </a:solidFill>
                <a:latin typeface="HGS創英角ｺﾞｼｯｸUB" pitchFamily="50" charset="-128"/>
                <a:ea typeface="HGS創英角ｺﾞｼｯｸUB" pitchFamily="50" charset="-128"/>
                <a:sym typeface="Wingdings" pitchFamily="2" charset="2"/>
              </a:rPr>
              <a:t> several eV)</a:t>
            </a:r>
            <a:r>
              <a:rPr lang="en-US" altLang="ja-JP" sz="2000" i="1" dirty="0">
                <a:solidFill>
                  <a:srgbClr val="FFFF00"/>
                </a:solidFill>
                <a:latin typeface="HGS創英角ｺﾞｼｯｸUB" pitchFamily="50" charset="-128"/>
                <a:ea typeface="HGS創英角ｺﾞｼｯｸUB" pitchFamily="50" charset="-128"/>
                <a:sym typeface="Wingdings" pitchFamily="2" charset="2"/>
              </a:rPr>
              <a:t> </a:t>
            </a:r>
            <a:endParaRPr lang="en-US" altLang="ja-JP" sz="1800" dirty="0">
              <a:solidFill>
                <a:srgbClr val="ABFFAB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24969" name="テキスト ボックス 29">
            <a:extLst>
              <a:ext uri="{FF2B5EF4-FFF2-40B4-BE49-F238E27FC236}">
                <a16:creationId xmlns:a16="http://schemas.microsoft.com/office/drawing/2014/main" id="{37F98ED2-75AC-76D8-B174-8912D0024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3933056"/>
            <a:ext cx="6199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2400">
                <a:solidFill>
                  <a:srgbClr val="FFF5E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 </a:t>
            </a:r>
            <a:r>
              <a:rPr lang="en-US" altLang="ja-JP" sz="2000">
                <a:solidFill>
                  <a:srgbClr val="FFFAE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Conventional strong-coupling(</a:t>
            </a:r>
            <a:r>
              <a:rPr lang="en-US" altLang="ja-JP" sz="200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1/</a:t>
            </a:r>
            <a:r>
              <a:rPr lang="en-US" altLang="ja-JP" sz="2000" b="1" i="1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U</a:t>
            </a:r>
            <a:r>
              <a:rPr lang="en-US" altLang="ja-JP" sz="2000" b="1" i="1">
                <a:solidFill>
                  <a:srgbClr val="FFFAE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</a:t>
            </a:r>
            <a:r>
              <a:rPr lang="en-US" altLang="ja-JP" sz="2000">
                <a:solidFill>
                  <a:srgbClr val="FFFAE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) expansion</a:t>
            </a:r>
            <a:r>
              <a:rPr lang="en-US" altLang="ja-JP" sz="2400">
                <a:solidFill>
                  <a:srgbClr val="FFF5E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   </a:t>
            </a:r>
            <a:r>
              <a:rPr lang="en-US" altLang="ja-JP" sz="2400">
                <a:solidFill>
                  <a:srgbClr val="FFF5E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endParaRPr lang="en-US" altLang="ja-JP" sz="1800">
              <a:solidFill>
                <a:srgbClr val="ABFFAB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424970" name="グループ化 17">
            <a:extLst>
              <a:ext uri="{FF2B5EF4-FFF2-40B4-BE49-F238E27FC236}">
                <a16:creationId xmlns:a16="http://schemas.microsoft.com/office/drawing/2014/main" id="{9680817E-1C9D-9C17-CFF4-5B59E6039399}"/>
              </a:ext>
            </a:extLst>
          </p:cNvPr>
          <p:cNvGrpSpPr>
            <a:grpSpLocks/>
          </p:cNvGrpSpPr>
          <p:nvPr/>
        </p:nvGrpSpPr>
        <p:grpSpPr bwMode="auto">
          <a:xfrm>
            <a:off x="2351088" y="2309813"/>
            <a:ext cx="1657350" cy="1200150"/>
            <a:chOff x="827584" y="2310374"/>
            <a:chExt cx="1499913" cy="1200329"/>
          </a:xfrm>
        </p:grpSpPr>
        <p:sp>
          <p:nvSpPr>
            <p:cNvPr id="13" name="テキスト ボックス 29">
              <a:extLst>
                <a:ext uri="{FF2B5EF4-FFF2-40B4-BE49-F238E27FC236}">
                  <a16:creationId xmlns:a16="http://schemas.microsoft.com/office/drawing/2014/main" id="{7037B561-DC4A-5644-C549-2BD6CF7EB5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584" y="2310374"/>
              <a:ext cx="1499913" cy="120032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342900" indent="-342900" eaLnBrk="1" hangingPunct="1">
                <a:spcBef>
                  <a:spcPct val="0"/>
                </a:spcBef>
                <a:buFont typeface="Symbol" panose="05050102010706020507" pitchFamily="18" charset="2"/>
                <a:buChar char="w"/>
                <a:defRPr/>
              </a:pPr>
              <a:r>
                <a:rPr lang="en-US" altLang="ja-JP" sz="2400" dirty="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    </a:t>
              </a:r>
              <a:r>
                <a:rPr lang="en-US" altLang="ja-JP" sz="2400" i="1" dirty="0">
                  <a:solidFill>
                    <a:srgbClr val="FFF5E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U </a:t>
              </a:r>
              <a:r>
                <a:rPr lang="en-US" altLang="ja-JP" sz="2400" dirty="0">
                  <a:solidFill>
                    <a:srgbClr val="FFF5E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=0</a:t>
              </a:r>
              <a:endParaRPr lang="en-US" altLang="ja-JP" sz="2400" i="1" dirty="0">
                <a:solidFill>
                  <a:srgbClr val="FFF5E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342900" indent="-342900" eaLnBrk="1" hangingPunct="1">
                <a:spcBef>
                  <a:spcPct val="0"/>
                </a:spcBef>
                <a:buFont typeface="Symbol" panose="05050102010706020507" pitchFamily="18" charset="2"/>
                <a:buChar char="w"/>
                <a:defRPr/>
              </a:pPr>
              <a:endParaRPr lang="en-US" altLang="ja-JP" sz="2400" i="1" dirty="0">
                <a:solidFill>
                  <a:srgbClr val="FFF5E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ja-JP" sz="2400" i="1" dirty="0">
                  <a:solidFill>
                    <a:srgbClr val="FFF5E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    t </a:t>
              </a:r>
              <a:endParaRPr lang="en-US" altLang="ja-JP" sz="1800" i="1" dirty="0">
                <a:solidFill>
                  <a:srgbClr val="ABFF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424979" name="テキスト ボックス 29">
              <a:extLst>
                <a:ext uri="{FF2B5EF4-FFF2-40B4-BE49-F238E27FC236}">
                  <a16:creationId xmlns:a16="http://schemas.microsoft.com/office/drawing/2014/main" id="{351251B3-102A-6765-391F-CAE7D9E9A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4175289">
              <a:off x="759522" y="2664055"/>
              <a:ext cx="804985" cy="417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2400">
                  <a:solidFill>
                    <a:srgbClr val="FFFF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&lt;&lt;</a:t>
              </a:r>
              <a:r>
                <a:rPr lang="en-US" altLang="ja-JP" sz="2000">
                  <a:solidFill>
                    <a:srgbClr val="FFFAEF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 </a:t>
              </a:r>
              <a:r>
                <a:rPr lang="en-US" altLang="ja-JP" sz="240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  </a:t>
              </a:r>
              <a:r>
                <a:rPr lang="en-US" altLang="ja-JP" sz="240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 </a:t>
              </a:r>
              <a:endParaRPr lang="en-US" altLang="ja-JP" sz="1800">
                <a:solidFill>
                  <a:srgbClr val="ABFF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424971" name="グループ化 18">
            <a:extLst>
              <a:ext uri="{FF2B5EF4-FFF2-40B4-BE49-F238E27FC236}">
                <a16:creationId xmlns:a16="http://schemas.microsoft.com/office/drawing/2014/main" id="{FAD52C7B-152D-D75F-5C40-9088C7A09FEB}"/>
              </a:ext>
            </a:extLst>
          </p:cNvPr>
          <p:cNvGrpSpPr>
            <a:grpSpLocks/>
          </p:cNvGrpSpPr>
          <p:nvPr/>
        </p:nvGrpSpPr>
        <p:grpSpPr bwMode="auto">
          <a:xfrm>
            <a:off x="2351088" y="3645024"/>
            <a:ext cx="1657350" cy="1200150"/>
            <a:chOff x="4239380" y="3317296"/>
            <a:chExt cx="1499913" cy="1200159"/>
          </a:xfrm>
        </p:grpSpPr>
        <p:sp>
          <p:nvSpPr>
            <p:cNvPr id="16" name="テキスト ボックス 29">
              <a:extLst>
                <a:ext uri="{FF2B5EF4-FFF2-40B4-BE49-F238E27FC236}">
                  <a16:creationId xmlns:a16="http://schemas.microsoft.com/office/drawing/2014/main" id="{E08A86D2-B4C1-B966-2C53-D0408BD74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380" y="3317296"/>
              <a:ext cx="1499913" cy="120015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ja-JP" sz="2400" b="1" dirty="0">
                  <a:solidFill>
                    <a:srgbClr val="FFFAEF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w</a:t>
              </a:r>
              <a:r>
                <a:rPr lang="en-US" altLang="ja-JP" sz="2000" b="1" dirty="0">
                  <a:solidFill>
                    <a:srgbClr val="FFFAEF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 </a:t>
              </a:r>
              <a:r>
                <a:rPr lang="en-US" altLang="ja-JP" sz="2000" dirty="0">
                  <a:solidFill>
                    <a:srgbClr val="FFF5E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=0</a:t>
              </a:r>
              <a:r>
                <a:rPr lang="en-US" altLang="ja-JP" sz="2400" dirty="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   </a:t>
              </a:r>
              <a:r>
                <a:rPr lang="en-US" altLang="ja-JP" sz="2400" i="1" dirty="0">
                  <a:solidFill>
                    <a:srgbClr val="FFF5E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U </a:t>
              </a:r>
            </a:p>
            <a:p>
              <a:pPr marL="342900" indent="-342900" eaLnBrk="1" hangingPunct="1">
                <a:spcBef>
                  <a:spcPct val="0"/>
                </a:spcBef>
                <a:buFont typeface="Symbol" panose="05050102010706020507" pitchFamily="18" charset="2"/>
                <a:buChar char="w"/>
                <a:defRPr/>
              </a:pPr>
              <a:endParaRPr lang="en-US" altLang="ja-JP" sz="2400" i="1" dirty="0">
                <a:solidFill>
                  <a:srgbClr val="FFF5E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ja-JP" sz="2400" i="1" dirty="0">
                  <a:solidFill>
                    <a:srgbClr val="FFF5E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    t </a:t>
              </a:r>
              <a:endParaRPr lang="en-US" altLang="ja-JP" sz="1800" i="1" dirty="0">
                <a:solidFill>
                  <a:srgbClr val="ABFF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424977" name="テキスト ボックス 29">
              <a:extLst>
                <a:ext uri="{FF2B5EF4-FFF2-40B4-BE49-F238E27FC236}">
                  <a16:creationId xmlns:a16="http://schemas.microsoft.com/office/drawing/2014/main" id="{E1452825-1353-7831-B695-9C5CC1204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439612" flipH="1">
              <a:off x="4697970" y="3647844"/>
              <a:ext cx="804985" cy="417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2400">
                  <a:solidFill>
                    <a:srgbClr val="FFFF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&lt;&lt;</a:t>
              </a:r>
              <a:r>
                <a:rPr lang="en-US" altLang="ja-JP" sz="2000">
                  <a:solidFill>
                    <a:srgbClr val="FFFAEF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 </a:t>
              </a:r>
              <a:r>
                <a:rPr lang="en-US" altLang="ja-JP" sz="240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  </a:t>
              </a:r>
              <a:r>
                <a:rPr lang="en-US" altLang="ja-JP" sz="240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 </a:t>
              </a:r>
              <a:endParaRPr lang="en-US" altLang="ja-JP" sz="1800">
                <a:solidFill>
                  <a:srgbClr val="ABFF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424972" name="グループ化 19">
            <a:extLst>
              <a:ext uri="{FF2B5EF4-FFF2-40B4-BE49-F238E27FC236}">
                <a16:creationId xmlns:a16="http://schemas.microsoft.com/office/drawing/2014/main" id="{31E7D2B3-D645-6266-A7F6-20DFC338C2D1}"/>
              </a:ext>
            </a:extLst>
          </p:cNvPr>
          <p:cNvGrpSpPr>
            <a:grpSpLocks/>
          </p:cNvGrpSpPr>
          <p:nvPr/>
        </p:nvGrpSpPr>
        <p:grpSpPr bwMode="auto">
          <a:xfrm>
            <a:off x="2351584" y="5157192"/>
            <a:ext cx="1754942" cy="1262062"/>
            <a:chOff x="3614070" y="3317296"/>
            <a:chExt cx="2125223" cy="1261884"/>
          </a:xfrm>
        </p:grpSpPr>
        <p:sp>
          <p:nvSpPr>
            <p:cNvPr id="21" name="テキスト ボックス 29">
              <a:extLst>
                <a:ext uri="{FF2B5EF4-FFF2-40B4-BE49-F238E27FC236}">
                  <a16:creationId xmlns:a16="http://schemas.microsoft.com/office/drawing/2014/main" id="{493364DF-7D8A-D960-3286-E66A0E7CA1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4070" y="3317296"/>
              <a:ext cx="2125223" cy="1261884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ja-JP" sz="2800" b="1">
                  <a:solidFill>
                    <a:srgbClr val="FFFAEF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w </a:t>
              </a:r>
              <a:r>
                <a:rPr lang="en-US" altLang="ja-JP" sz="2800" b="1">
                  <a:solidFill>
                    <a:srgbClr val="FFFF00"/>
                  </a:solidFill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rPr>
                <a:t>≠</a:t>
              </a:r>
              <a:r>
                <a:rPr lang="en-US" altLang="ja-JP" sz="2000" b="1">
                  <a:solidFill>
                    <a:srgbClr val="FFFF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rPr>
                <a:t>0</a:t>
              </a:r>
              <a:r>
                <a:rPr lang="en-US" altLang="ja-JP" sz="240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  </a:t>
              </a:r>
              <a:r>
                <a:rPr kumimoji="1" lang="en-US" altLang="ja-JP" sz="2400" b="0" i="1" u="none" strike="noStrike" kern="1200" cap="none" spc="0" normalizeH="0" baseline="0" noProof="0">
                  <a:ln>
                    <a:noFill/>
                  </a:ln>
                  <a:solidFill>
                    <a:srgbClr val="FFF5E1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U </a:t>
              </a:r>
              <a:r>
                <a:rPr kumimoji="1" lang="en-US" altLang="ja-JP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rPr>
                <a:t>≠</a:t>
              </a:r>
              <a:r>
                <a:rPr kumimoji="1" lang="en-US" altLang="ja-JP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rPr>
                <a:t>0</a:t>
              </a:r>
              <a:endParaRPr lang="en-US" altLang="ja-JP" sz="2400" i="1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342900" indent="-342900" eaLnBrk="1" hangingPunct="1">
                <a:spcBef>
                  <a:spcPct val="0"/>
                </a:spcBef>
                <a:buFont typeface="Symbol" panose="05050102010706020507" pitchFamily="18" charset="2"/>
                <a:buChar char="w"/>
                <a:defRPr/>
              </a:pPr>
              <a:endParaRPr lang="en-US" altLang="ja-JP" sz="2400" i="1" dirty="0">
                <a:solidFill>
                  <a:srgbClr val="FFF5E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ja-JP" sz="2400" i="1">
                  <a:solidFill>
                    <a:srgbClr val="FFF5E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      t </a:t>
              </a:r>
              <a:endParaRPr lang="en-US" altLang="ja-JP" sz="1800" i="1" dirty="0">
                <a:solidFill>
                  <a:srgbClr val="ABFF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424975" name="テキスト ボックス 29">
              <a:extLst>
                <a:ext uri="{FF2B5EF4-FFF2-40B4-BE49-F238E27FC236}">
                  <a16:creationId xmlns:a16="http://schemas.microsoft.com/office/drawing/2014/main" id="{400EF88F-FACB-A28E-6912-1C5BBE57C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 flipH="1">
              <a:off x="4227219" y="3643094"/>
              <a:ext cx="8049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240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&lt;&lt;</a:t>
              </a:r>
              <a:r>
                <a:rPr lang="en-US" altLang="ja-JP" sz="2000">
                  <a:solidFill>
                    <a:srgbClr val="FFFAEF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 </a:t>
              </a:r>
              <a:r>
                <a:rPr lang="en-US" altLang="ja-JP" sz="240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  </a:t>
              </a:r>
              <a:r>
                <a:rPr lang="en-US" altLang="ja-JP" sz="2400">
                  <a:solidFill>
                    <a:srgbClr val="FFF5E1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 </a:t>
              </a:r>
              <a:endParaRPr lang="en-US" altLang="ja-JP" sz="1800">
                <a:solidFill>
                  <a:srgbClr val="ABFF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3" name="テキスト ボックス 29">
            <a:extLst>
              <a:ext uri="{FF2B5EF4-FFF2-40B4-BE49-F238E27FC236}">
                <a16:creationId xmlns:a16="http://schemas.microsoft.com/office/drawing/2014/main" id="{0CD2AB43-DBAE-D695-8D3C-6A7FB26CB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450" y="5683895"/>
            <a:ext cx="68161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This can be shown to </a:t>
            </a:r>
            <a:r>
              <a:rPr lang="en-US" altLang="ja-JP" sz="2200" dirty="0" err="1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realise</a:t>
            </a:r>
            <a:r>
              <a:rPr lang="en-US" altLang="ja-JP" sz="22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200" dirty="0" err="1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d+id</a:t>
            </a:r>
            <a:r>
              <a:rPr lang="en-US" altLang="ja-JP" sz="22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Resonance acts to reduce the required laser intensity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D685D72-8E38-45EE-D48C-C7F99EAF40FE}"/>
              </a:ext>
            </a:extLst>
          </p:cNvPr>
          <p:cNvGrpSpPr/>
          <p:nvPr/>
        </p:nvGrpSpPr>
        <p:grpSpPr>
          <a:xfrm>
            <a:off x="4295800" y="5013176"/>
            <a:ext cx="6909741" cy="781636"/>
            <a:chOff x="4439816" y="5157192"/>
            <a:chExt cx="6909741" cy="781636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C04F658F-63F6-C1D7-D3FE-A7177C500A9C}"/>
                </a:ext>
              </a:extLst>
            </p:cNvPr>
            <p:cNvGrpSpPr/>
            <p:nvPr/>
          </p:nvGrpSpPr>
          <p:grpSpPr>
            <a:xfrm>
              <a:off x="4439816" y="5157192"/>
              <a:ext cx="6041576" cy="523220"/>
              <a:chOff x="4806951" y="5632451"/>
              <a:chExt cx="6041576" cy="523220"/>
            </a:xfrm>
          </p:grpSpPr>
          <p:sp>
            <p:nvSpPr>
              <p:cNvPr id="424968" name="テキスト ボックス 29">
                <a:extLst>
                  <a:ext uri="{FF2B5EF4-FFF2-40B4-BE49-F238E27FC236}">
                    <a16:creationId xmlns:a16="http://schemas.microsoft.com/office/drawing/2014/main" id="{7066A1F8-E48B-32E7-CB8E-AB7D95D08B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27662" y="5632451"/>
                <a:ext cx="542086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400" dirty="0">
                    <a:solidFill>
                      <a:srgbClr val="FFF5E1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on-resonant with Hubbard</a:t>
                </a:r>
                <a:r>
                  <a:rPr lang="ja-JP" altLang="en-US" sz="2400" dirty="0">
                    <a:solidFill>
                      <a:srgbClr val="FFF5E1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 </a:t>
                </a:r>
                <a:r>
                  <a:rPr lang="en-US" altLang="ja-JP" sz="2400" dirty="0">
                    <a:solidFill>
                      <a:srgbClr val="FFF5E1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(</a:t>
                </a: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anose="020B0900000000000000" pitchFamily="50" charset="-128"/>
                    <a:cs typeface="+mn-cs"/>
                    <a:sym typeface="Wingdings" panose="05000000000000000000" pitchFamily="2" charset="2"/>
                  </a:rPr>
                  <a:t>w  ~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  <a:cs typeface="+mn-cs"/>
                  </a:rPr>
                  <a:t>  </a:t>
                </a: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U </a:t>
                </a:r>
                <a:r>
                  <a:rPr kumimoji="1" lang="en-US" altLang="ja-JP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F5E1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)</a:t>
                </a: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5E1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</a:t>
                </a:r>
                <a:r>
                  <a:rPr lang="en-US" altLang="ja-JP" sz="2400" dirty="0">
                    <a:solidFill>
                      <a:srgbClr val="FFF5E1"/>
                    </a:solidFill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</a:rPr>
                  <a:t> </a:t>
                </a:r>
                <a:endParaRPr lang="en-US" altLang="ja-JP" sz="1800" dirty="0">
                  <a:solidFill>
                    <a:srgbClr val="ABFF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2" name="矢印: 右 1">
                <a:extLst>
                  <a:ext uri="{FF2B5EF4-FFF2-40B4-BE49-F238E27FC236}">
                    <a16:creationId xmlns:a16="http://schemas.microsoft.com/office/drawing/2014/main" id="{CD7A55A3-48D6-931F-A65C-041B57BFFC22}"/>
                  </a:ext>
                </a:extLst>
              </p:cNvPr>
              <p:cNvSpPr/>
              <p:nvPr/>
            </p:nvSpPr>
            <p:spPr>
              <a:xfrm>
                <a:off x="4806951" y="5657850"/>
                <a:ext cx="620713" cy="48418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" name="テキスト ボックス 29">
              <a:extLst>
                <a:ext uri="{FF2B5EF4-FFF2-40B4-BE49-F238E27FC236}">
                  <a16:creationId xmlns:a16="http://schemas.microsoft.com/office/drawing/2014/main" id="{8CC16B7C-7E3B-FFB5-951E-296A81A9C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359" y="5569496"/>
              <a:ext cx="6816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ABFFAB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                      (Kitamura, Oka</a:t>
              </a:r>
              <a:r>
                <a:rPr kumimoji="1" lang="en-US" altLang="ja-JP" sz="1800" b="0" i="0" u="none" strike="noStrike" kern="1200" cap="none" spc="0" normalizeH="0" baseline="30000" noProof="0">
                  <a:ln>
                    <a:noFill/>
                  </a:ln>
                  <a:solidFill>
                    <a:srgbClr val="ABFFAB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 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ABFFAB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&amp; Aoki, PRB 2017)</a:t>
              </a:r>
              <a:endParaRPr lang="en-US" altLang="ja-JP" sz="220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-82550"/>
            <a:ext cx="12857163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3168" name="グループ化 1"/>
          <p:cNvGrpSpPr>
            <a:grpSpLocks/>
          </p:cNvGrpSpPr>
          <p:nvPr/>
        </p:nvGrpSpPr>
        <p:grpSpPr bwMode="auto">
          <a:xfrm>
            <a:off x="2207567" y="116632"/>
            <a:ext cx="2539686" cy="4584700"/>
            <a:chOff x="1508398" y="1883414"/>
            <a:chExt cx="2540000" cy="4584780"/>
          </a:xfrm>
        </p:grpSpPr>
        <p:pic>
          <p:nvPicPr>
            <p:cNvPr id="433170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398" y="3717056"/>
              <a:ext cx="2540000" cy="275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直線矢印コネクタ 4"/>
            <p:cNvCxnSpPr/>
            <p:nvPr/>
          </p:nvCxnSpPr>
          <p:spPr bwMode="auto">
            <a:xfrm flipV="1">
              <a:off x="2843503" y="1883414"/>
              <a:ext cx="0" cy="410693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9">
            <a:extLst>
              <a:ext uri="{FF2B5EF4-FFF2-40B4-BE49-F238E27FC236}">
                <a16:creationId xmlns:a16="http://schemas.microsoft.com/office/drawing/2014/main" id="{EE30A0DB-69B8-C6DC-C6AB-97EE60B85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484" y="2420888"/>
            <a:ext cx="73961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18" charset="2"/>
                <a:ea typeface="HGS創英角ｺﾞｼｯｸUB" pitchFamily="50" charset="-128"/>
                <a:cs typeface="+mn-cs"/>
                <a:sym typeface="Wingdings" pitchFamily="2" charset="2"/>
              </a:rPr>
              <a:t>w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AE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itchFamily="2" charset="2"/>
              </a:rPr>
              <a:t> </a:t>
            </a:r>
          </a:p>
        </p:txBody>
      </p:sp>
      <p:grpSp>
        <p:nvGrpSpPr>
          <p:cNvPr id="433162" name="グループ化 7"/>
          <p:cNvGrpSpPr>
            <a:grpSpLocks/>
          </p:cNvGrpSpPr>
          <p:nvPr/>
        </p:nvGrpSpPr>
        <p:grpSpPr bwMode="auto">
          <a:xfrm>
            <a:off x="4942310" y="1850239"/>
            <a:ext cx="3972961" cy="3090929"/>
            <a:chOff x="4579271" y="2283335"/>
            <a:chExt cx="3973378" cy="3089881"/>
          </a:xfrm>
        </p:grpSpPr>
        <p:grpSp>
          <p:nvGrpSpPr>
            <p:cNvPr id="433164" name="グループ化 2"/>
            <p:cNvGrpSpPr>
              <a:grpSpLocks/>
            </p:cNvGrpSpPr>
            <p:nvPr/>
          </p:nvGrpSpPr>
          <p:grpSpPr bwMode="auto">
            <a:xfrm>
              <a:off x="4579271" y="2387128"/>
              <a:ext cx="3463925" cy="2986088"/>
              <a:chOff x="4348435" y="3539256"/>
              <a:chExt cx="3463925" cy="2986088"/>
            </a:xfrm>
          </p:grpSpPr>
          <p:pic>
            <p:nvPicPr>
              <p:cNvPr id="433166" name="図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8435" y="3539256"/>
                <a:ext cx="3463925" cy="2986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直線矢印コネクタ 5"/>
              <p:cNvCxnSpPr/>
              <p:nvPr/>
            </p:nvCxnSpPr>
            <p:spPr bwMode="auto">
              <a:xfrm flipV="1">
                <a:off x="5796385" y="5079620"/>
                <a:ext cx="0" cy="910917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3165" name="テキスト ボックス 29"/>
            <p:cNvSpPr txBox="1">
              <a:spLocks noChangeArrowheads="1"/>
            </p:cNvSpPr>
            <p:nvPr/>
          </p:nvSpPr>
          <p:spPr bwMode="auto">
            <a:xfrm>
              <a:off x="4864829" y="2283335"/>
              <a:ext cx="3687820" cy="46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  <a:sym typeface="Wingdings" pitchFamily="2" charset="2"/>
                </a:rPr>
                <a:t>Near resonance 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ea typeface="HGS創英角ｺﾞｼｯｸUB" pitchFamily="50" charset="-128"/>
                  <a:cs typeface="+mn-cs"/>
                  <a:sym typeface="Wingdings" pitchFamily="2" charset="2"/>
                </a:rPr>
                <a:t>w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ea typeface="HGS創英角ｺﾞｼｯｸUB" pitchFamily="50" charset="-128"/>
                  <a:cs typeface="+mn-cs"/>
                  <a:sym typeface="Wingdings" pitchFamily="2" charset="2"/>
                </a:rPr>
                <a:t>~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  <a:sym typeface="Wingdings" pitchFamily="2" charset="2"/>
                </a:rPr>
                <a:t>U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itchFamily="2" charset="2"/>
              </a:endParaRPr>
            </a:p>
          </p:txBody>
        </p:sp>
      </p:grpSp>
      <p:sp>
        <p:nvSpPr>
          <p:cNvPr id="433163" name="テキスト ボックス 29"/>
          <p:cNvSpPr txBox="1">
            <a:spLocks noChangeArrowheads="1"/>
          </p:cNvSpPr>
          <p:nvPr/>
        </p:nvSpPr>
        <p:spPr bwMode="auto">
          <a:xfrm>
            <a:off x="6167439" y="152401"/>
            <a:ext cx="379977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(Kitamura, Oka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&amp; Aoki, PRB 2017)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ABFFAB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4" name="テキスト ボックス 29">
            <a:extLst>
              <a:ext uri="{FF2B5EF4-FFF2-40B4-BE49-F238E27FC236}">
                <a16:creationId xmlns:a16="http://schemas.microsoft.com/office/drawing/2014/main" id="{5CD377C0-FB62-4D69-C39F-276EF9816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735" y="2482443"/>
            <a:ext cx="38339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18" charset="2"/>
                <a:ea typeface="HGS創英角ｺﾞｼｯｸUB" pitchFamily="50" charset="-128"/>
                <a:cs typeface="+mn-cs"/>
                <a:sym typeface="Wingdings" pitchFamily="2" charset="2"/>
              </a:rPr>
              <a:t>w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AE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itchFamily="2" charset="2"/>
              </a:rPr>
              <a:t> </a:t>
            </a:r>
          </a:p>
        </p:txBody>
      </p:sp>
      <p:sp>
        <p:nvSpPr>
          <p:cNvPr id="433158" name="テキスト ボックス 29"/>
          <p:cNvSpPr txBox="1">
            <a:spLocks noChangeArrowheads="1"/>
          </p:cNvSpPr>
          <p:nvPr/>
        </p:nvSpPr>
        <p:spPr bwMode="auto">
          <a:xfrm>
            <a:off x="7464152" y="4175347"/>
            <a:ext cx="4104456" cy="7386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Strong-coupling (1/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) expansion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+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itchFamily="2" charset="2"/>
              </a:rPr>
              <a:t>expansion in 1/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ymbol" pitchFamily="18" charset="2"/>
                <a:ea typeface="HGS創英角ｺﾞｼｯｸUB" pitchFamily="50" charset="-128"/>
                <a:cs typeface="+mn-cs"/>
                <a:sym typeface="Wingdings" pitchFamily="2" charset="2"/>
              </a:rPr>
              <a:t>w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itchFamily="2" charset="2"/>
              </a:rPr>
              <a:t> (</a:t>
            </a:r>
            <a:r>
              <a:rPr lang="en-US" altLang="ja-JP" sz="2400" b="1" dirty="0">
                <a:solidFill>
                  <a:srgbClr val="0000FF"/>
                </a:solidFill>
                <a:latin typeface="Symbol" pitchFamily="18" charset="2"/>
                <a:ea typeface="HGS創英角ｺﾞｼｯｸUB" pitchFamily="50" charset="-128"/>
                <a:sym typeface="Wingdings" pitchFamily="2" charset="2"/>
              </a:rPr>
              <a:t>w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sym typeface="Wingdings" pitchFamily="2" charset="2"/>
              </a:rPr>
              <a:t>≲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itchFamily="2" charset="2"/>
              </a:rPr>
              <a:t>U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itchFamily="2" charset="2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2163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0"/>
          <p:cNvSpPr>
            <a:spLocks noChangeArrowheads="1"/>
          </p:cNvSpPr>
          <p:nvPr/>
        </p:nvSpPr>
        <p:spPr bwMode="auto">
          <a:xfrm>
            <a:off x="-168696" y="-99392"/>
            <a:ext cx="12817424" cy="6987009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000082"/>
              </a:gs>
              <a:gs pos="100000">
                <a:srgbClr val="0000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</a:t>
            </a:r>
            <a:endParaRPr kumimoji="0" lang="ja-JP" altLang="ja-JP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44E6184-1281-27F2-C45D-70AD6E7D7665}"/>
              </a:ext>
            </a:extLst>
          </p:cNvPr>
          <p:cNvGrpSpPr/>
          <p:nvPr/>
        </p:nvGrpSpPr>
        <p:grpSpPr>
          <a:xfrm>
            <a:off x="695400" y="1308438"/>
            <a:ext cx="7675512" cy="968434"/>
            <a:chOff x="1492598" y="1308438"/>
            <a:chExt cx="7675512" cy="968434"/>
          </a:xfrm>
        </p:grpSpPr>
        <p:pic>
          <p:nvPicPr>
            <p:cNvPr id="381955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598" y="1308438"/>
              <a:ext cx="7675512" cy="96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2584450" y="1528624"/>
              <a:ext cx="343198" cy="38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5090C14-F5DA-94E0-009A-A7995C5E2A3E}"/>
                </a:ext>
              </a:extLst>
            </p:cNvPr>
            <p:cNvSpPr txBox="1"/>
            <p:nvPr/>
          </p:nvSpPr>
          <p:spPr>
            <a:xfrm>
              <a:off x="1631504" y="1479565"/>
              <a:ext cx="66794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600" i="1"/>
                <a:t>H</a:t>
              </a:r>
              <a:r>
                <a:rPr kumimoji="1" lang="en-US" altLang="ja-JP" sz="2600" baseline="-25000"/>
                <a:t>eff</a:t>
              </a:r>
              <a:endParaRPr kumimoji="1" lang="ja-JP" altLang="en-US" sz="2600" baseline="-25000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CE48B55-58DA-7F47-EEBE-4D121E13631B}"/>
                </a:ext>
              </a:extLst>
            </p:cNvPr>
            <p:cNvSpPr/>
            <p:nvPr/>
          </p:nvSpPr>
          <p:spPr>
            <a:xfrm>
              <a:off x="5924401" y="1557531"/>
              <a:ext cx="343198" cy="38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sp>
        <p:nvSpPr>
          <p:cNvPr id="381958" name="テキスト ボックス 29"/>
          <p:cNvSpPr txBox="1">
            <a:spLocks noChangeArrowheads="1"/>
          </p:cNvSpPr>
          <p:nvPr/>
        </p:nvSpPr>
        <p:spPr bwMode="auto">
          <a:xfrm>
            <a:off x="3747052" y="2353676"/>
            <a:ext cx="4607544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✔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Scalar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spin-chiral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coupling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emerges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922640" y="1482670"/>
            <a:ext cx="2405186" cy="4842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7" name="テキスト ボックス 29"/>
          <p:cNvSpPr txBox="1">
            <a:spLocks noChangeArrowheads="1"/>
          </p:cNvSpPr>
          <p:nvPr/>
        </p:nvSpPr>
        <p:spPr bwMode="auto">
          <a:xfrm>
            <a:off x="2584450" y="297150"/>
            <a:ext cx="655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F5E1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Resulting 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F5E1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Floquet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F5E1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spin Hamiltonian</a:t>
            </a:r>
            <a:endParaRPr kumimoji="1" lang="en-US" altLang="ja-JP" sz="1800" b="0" i="0" u="sng" strike="noStrike" kern="1200" cap="none" spc="0" normalizeH="0" baseline="0" noProof="0" dirty="0">
              <a:ln>
                <a:noFill/>
              </a:ln>
              <a:solidFill>
                <a:srgbClr val="ABFFAB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18" name="テキスト ボックス 29"/>
          <p:cNvSpPr txBox="1">
            <a:spLocks noChangeArrowheads="1"/>
          </p:cNvSpPr>
          <p:nvPr/>
        </p:nvSpPr>
        <p:spPr bwMode="auto">
          <a:xfrm>
            <a:off x="7791375" y="394816"/>
            <a:ext cx="379977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(Kitamura, Oka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&amp; Aoki, PRB 2017)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ABFFAB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3" name="テキスト ボックス 29">
            <a:extLst>
              <a:ext uri="{FF2B5EF4-FFF2-40B4-BE49-F238E27FC236}">
                <a16:creationId xmlns:a16="http://schemas.microsoft.com/office/drawing/2014/main" id="{CD41E498-0DF8-B3C3-3ADE-69F23A9F9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836712"/>
            <a:ext cx="87122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4th-order strong-coupling (1/</a:t>
            </a:r>
            <a:r>
              <a:rPr lang="en-US" altLang="ja-JP" sz="2000" i="1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U </a:t>
            </a: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)</a:t>
            </a:r>
            <a:r>
              <a:rPr lang="ja-JP" altLang="en-US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</a:t>
            </a: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+ high-</a:t>
            </a:r>
            <a:r>
              <a:rPr lang="en-US" altLang="ja-JP" sz="2400" b="1">
                <a:solidFill>
                  <a:srgbClr val="FFEBAB"/>
                </a:solidFill>
                <a:latin typeface="Symbol" panose="05050102010706020507" pitchFamily="18" charset="2"/>
                <a:ea typeface="HGS創英角ｺﾞｼｯｸUB" panose="020B0900000000000000" pitchFamily="50" charset="-128"/>
                <a:sym typeface="Wingdings" panose="05000000000000000000" pitchFamily="2" charset="2"/>
              </a:rPr>
              <a:t>w</a:t>
            </a:r>
            <a:r>
              <a:rPr lang="en-US" altLang="ja-JP" sz="2000">
                <a:solidFill>
                  <a:srgbClr val="FFEB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expansions results in</a:t>
            </a:r>
            <a:endParaRPr lang="ja-JP" altLang="en-US" sz="2000">
              <a:solidFill>
                <a:srgbClr val="FFEBAB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61FEF4F-973D-0509-1704-E90B0D6BE89D}"/>
              </a:ext>
            </a:extLst>
          </p:cNvPr>
          <p:cNvGrpSpPr/>
          <p:nvPr/>
        </p:nvGrpSpPr>
        <p:grpSpPr>
          <a:xfrm>
            <a:off x="8544272" y="1268760"/>
            <a:ext cx="2533680" cy="1954636"/>
            <a:chOff x="5546449" y="2281805"/>
            <a:chExt cx="4123543" cy="3181154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2180E0F1-8E85-45B0-1758-C88234948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6449" y="2281805"/>
              <a:ext cx="4122059" cy="3181154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3DB45B6-892B-A022-F9ED-D4CEC12ED608}"/>
                </a:ext>
              </a:extLst>
            </p:cNvPr>
            <p:cNvSpPr/>
            <p:nvPr/>
          </p:nvSpPr>
          <p:spPr>
            <a:xfrm>
              <a:off x="9233969" y="2281805"/>
              <a:ext cx="436023" cy="1310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C990388-6809-AACE-9936-AA3B03D0F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0684" y="2290199"/>
              <a:ext cx="438950" cy="276573"/>
            </a:xfrm>
            <a:prstGeom prst="rect">
              <a:avLst/>
            </a:prstGeom>
          </p:spPr>
        </p:pic>
      </p:grpSp>
      <p:grpSp>
        <p:nvGrpSpPr>
          <p:cNvPr id="381972" name="グループ化 381971">
            <a:extLst>
              <a:ext uri="{FF2B5EF4-FFF2-40B4-BE49-F238E27FC236}">
                <a16:creationId xmlns:a16="http://schemas.microsoft.com/office/drawing/2014/main" id="{1F7BF4B8-4458-0243-9C0B-653467F0B2AF}"/>
              </a:ext>
            </a:extLst>
          </p:cNvPr>
          <p:cNvGrpSpPr/>
          <p:nvPr/>
        </p:nvGrpSpPr>
        <p:grpSpPr>
          <a:xfrm>
            <a:off x="7866027" y="1748148"/>
            <a:ext cx="4206637" cy="3193021"/>
            <a:chOff x="7866027" y="1748148"/>
            <a:chExt cx="4206637" cy="3193021"/>
          </a:xfrm>
        </p:grpSpPr>
        <p:grpSp>
          <p:nvGrpSpPr>
            <p:cNvPr id="381960" name="グループ化 381959">
              <a:extLst>
                <a:ext uri="{FF2B5EF4-FFF2-40B4-BE49-F238E27FC236}">
                  <a16:creationId xmlns:a16="http://schemas.microsoft.com/office/drawing/2014/main" id="{2BEDE1AA-7C5E-90BB-70F3-6C76C5F7FB1C}"/>
                </a:ext>
              </a:extLst>
            </p:cNvPr>
            <p:cNvGrpSpPr/>
            <p:nvPr/>
          </p:nvGrpSpPr>
          <p:grpSpPr>
            <a:xfrm>
              <a:off x="9047192" y="1748148"/>
              <a:ext cx="1998549" cy="1278201"/>
              <a:chOff x="9047192" y="1953752"/>
              <a:chExt cx="1998549" cy="1278201"/>
            </a:xfrm>
          </p:grpSpPr>
          <p:sp>
            <p:nvSpPr>
              <p:cNvPr id="15" name="環状矢印 10">
                <a:extLst>
                  <a:ext uri="{FF2B5EF4-FFF2-40B4-BE49-F238E27FC236}">
                    <a16:creationId xmlns:a16="http://schemas.microsoft.com/office/drawing/2014/main" id="{334752E7-1189-4E64-5DA5-4744996E9CFE}"/>
                  </a:ext>
                </a:extLst>
              </p:cNvPr>
              <p:cNvSpPr/>
              <p:nvPr/>
            </p:nvSpPr>
            <p:spPr>
              <a:xfrm rot="20742785">
                <a:off x="9072609" y="1953752"/>
                <a:ext cx="1600434" cy="746267"/>
              </a:xfrm>
              <a:prstGeom prst="circularArrow">
                <a:avLst>
                  <a:gd name="adj1" fmla="val 12734"/>
                  <a:gd name="adj2" fmla="val 1142319"/>
                  <a:gd name="adj3" fmla="val 20883994"/>
                  <a:gd name="adj4" fmla="val 10484005"/>
                  <a:gd name="adj5" fmla="val 5132"/>
                </a:avLst>
              </a:prstGeom>
              <a:solidFill>
                <a:srgbClr val="CC00FF">
                  <a:alpha val="42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環状矢印 10">
                <a:extLst>
                  <a:ext uri="{FF2B5EF4-FFF2-40B4-BE49-F238E27FC236}">
                    <a16:creationId xmlns:a16="http://schemas.microsoft.com/office/drawing/2014/main" id="{88EED68F-FD59-ACF1-0C90-D216BA989FB4}"/>
                  </a:ext>
                </a:extLst>
              </p:cNvPr>
              <p:cNvSpPr/>
              <p:nvPr/>
            </p:nvSpPr>
            <p:spPr>
              <a:xfrm rot="5668389">
                <a:off x="10105453" y="2265656"/>
                <a:ext cx="1103251" cy="777325"/>
              </a:xfrm>
              <a:prstGeom prst="circularArrow">
                <a:avLst>
                  <a:gd name="adj1" fmla="val 11634"/>
                  <a:gd name="adj2" fmla="val 1142319"/>
                  <a:gd name="adj3" fmla="val 20455525"/>
                  <a:gd name="adj4" fmla="val 10484005"/>
                  <a:gd name="adj5" fmla="val 5817"/>
                </a:avLst>
              </a:prstGeom>
              <a:solidFill>
                <a:srgbClr val="00B050">
                  <a:alpha val="42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環状矢印 10">
                <a:extLst>
                  <a:ext uri="{FF2B5EF4-FFF2-40B4-BE49-F238E27FC236}">
                    <a16:creationId xmlns:a16="http://schemas.microsoft.com/office/drawing/2014/main" id="{097BA52D-8C0F-84CD-D765-365FE5B3BF46}"/>
                  </a:ext>
                </a:extLst>
              </p:cNvPr>
              <p:cNvSpPr/>
              <p:nvPr/>
            </p:nvSpPr>
            <p:spPr>
              <a:xfrm rot="12156067">
                <a:off x="9047192" y="2485686"/>
                <a:ext cx="1600434" cy="746267"/>
              </a:xfrm>
              <a:prstGeom prst="circularArrow">
                <a:avLst>
                  <a:gd name="adj1" fmla="val 11634"/>
                  <a:gd name="adj2" fmla="val 1142319"/>
                  <a:gd name="adj3" fmla="val 20455525"/>
                  <a:gd name="adj4" fmla="val 10484005"/>
                  <a:gd name="adj5" fmla="val 5817"/>
                </a:avLst>
              </a:prstGeom>
              <a:solidFill>
                <a:srgbClr val="0000FF">
                  <a:alpha val="42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1961" name="グループ化 381960">
              <a:extLst>
                <a:ext uri="{FF2B5EF4-FFF2-40B4-BE49-F238E27FC236}">
                  <a16:creationId xmlns:a16="http://schemas.microsoft.com/office/drawing/2014/main" id="{F36BCD56-44DA-9ADA-9B8C-C3F695831C98}"/>
                </a:ext>
              </a:extLst>
            </p:cNvPr>
            <p:cNvGrpSpPr/>
            <p:nvPr/>
          </p:nvGrpSpPr>
          <p:grpSpPr>
            <a:xfrm>
              <a:off x="7935391" y="3608775"/>
              <a:ext cx="4137273" cy="1332394"/>
              <a:chOff x="4086827" y="3127810"/>
              <a:chExt cx="4319781" cy="1391169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9AF29D67-F211-CF6E-09A2-A42DEA9DB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6827" y="3127810"/>
                <a:ext cx="4319081" cy="875489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DD1C874E-39B1-8552-E2E5-0BFB6D191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4455" y="3925592"/>
                <a:ext cx="3852153" cy="593387"/>
              </a:xfrm>
              <a:prstGeom prst="rect">
                <a:avLst/>
              </a:prstGeom>
            </p:spPr>
          </p:pic>
        </p:grpSp>
        <p:sp>
          <p:nvSpPr>
            <p:cNvPr id="381962" name="テキスト ボックス 29">
              <a:extLst>
                <a:ext uri="{FF2B5EF4-FFF2-40B4-BE49-F238E27FC236}">
                  <a16:creationId xmlns:a16="http://schemas.microsoft.com/office/drawing/2014/main" id="{5FD34C9B-1C29-157E-9C72-9A4B4CBE01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6027" y="3203684"/>
              <a:ext cx="4084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ABFFAB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cyclic (3-site) permutation operator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3E13F92-113F-9AEC-1118-809308FB2264}"/>
              </a:ext>
            </a:extLst>
          </p:cNvPr>
          <p:cNvGrpSpPr/>
          <p:nvPr/>
        </p:nvGrpSpPr>
        <p:grpSpPr>
          <a:xfrm>
            <a:off x="1542812" y="1868456"/>
            <a:ext cx="6209372" cy="4708373"/>
            <a:chOff x="1271464" y="1868456"/>
            <a:chExt cx="6209372" cy="4708373"/>
          </a:xfrm>
        </p:grpSpPr>
        <p:grpSp>
          <p:nvGrpSpPr>
            <p:cNvPr id="381952" name="グループ化 381951">
              <a:extLst>
                <a:ext uri="{FF2B5EF4-FFF2-40B4-BE49-F238E27FC236}">
                  <a16:creationId xmlns:a16="http://schemas.microsoft.com/office/drawing/2014/main" id="{3DB2D633-3A4A-0562-9BFD-B1BB59C03BEB}"/>
                </a:ext>
              </a:extLst>
            </p:cNvPr>
            <p:cNvGrpSpPr/>
            <p:nvPr/>
          </p:nvGrpSpPr>
          <p:grpSpPr>
            <a:xfrm>
              <a:off x="1271464" y="2996952"/>
              <a:ext cx="6209372" cy="3579877"/>
              <a:chOff x="1463209" y="3148891"/>
              <a:chExt cx="6209372" cy="3579877"/>
            </a:xfrm>
          </p:grpSpPr>
          <p:pic>
            <p:nvPicPr>
              <p:cNvPr id="381954" name="図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5997" y="3570451"/>
                <a:ext cx="3312235" cy="31583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テキスト ボックス 29">
                <a:extLst>
                  <a:ext uri="{FF2B5EF4-FFF2-40B4-BE49-F238E27FC236}">
                    <a16:creationId xmlns:a16="http://schemas.microsoft.com/office/drawing/2014/main" id="{46C12ABD-2A80-171E-97E4-ED5B23870C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63209" y="3148891"/>
                <a:ext cx="6209372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>
                    <a:latin typeface="HGS創英角ｺﾞｼｯｸUB" pitchFamily="50" charset="-128"/>
                    <a:ea typeface="HGS創英角ｺﾞｼｯｸUB" pitchFamily="50" charset="-128"/>
                  </a:rPr>
                  <a:t>*</a:t>
                </a:r>
                <a:r>
                  <a:rPr kumimoji="1" lang="ja-JP" altLang="en-US" sz="2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 </a:t>
                </a:r>
                <a:r>
                  <a:rPr lang="en-US" altLang="ja-JP" sz="2000">
                    <a:latin typeface="HGS創英角ｺﾞｼｯｸUB" pitchFamily="50" charset="-128"/>
                    <a:ea typeface="HGS創英角ｺﾞｼｯｸUB" pitchFamily="50" charset="-128"/>
                  </a:rPr>
                  <a:t>C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oefficient </a:t>
                </a:r>
                <a:r>
                  <a:rPr kumimoji="1" lang="en-US" altLang="ja-JP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J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 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itchFamily="50" charset="-128"/>
                  </a:rPr>
                  <a:t>c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itchFamily="50" charset="-128"/>
                  </a:rPr>
                  <a:t> 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exhibits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 resonances against (</a:t>
                </a:r>
                <a:r>
                  <a:rPr kumimoji="1" lang="en-US" altLang="ja-JP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U 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, </a:t>
                </a:r>
                <a:r>
                  <a:rPr kumimoji="1" lang="en-US" altLang="ja-JP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itchFamily="50" charset="-128"/>
                  </a:rPr>
                  <a:t>w</a:t>
                </a: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)</a:t>
                </a:r>
                <a:endPara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</p:grp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25717886-EB11-978D-2708-FBD478B0D0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8105" y="1868456"/>
              <a:ext cx="2614539" cy="12725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3676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6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2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8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9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57764</TotalTime>
  <Words>2379</Words>
  <Application>Microsoft Office PowerPoint</Application>
  <PresentationFormat>ワイド画面</PresentationFormat>
  <Paragraphs>394</Paragraphs>
  <Slides>32</Slides>
  <Notes>16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32</vt:i4>
      </vt:variant>
    </vt:vector>
  </HeadingPairs>
  <TitlesOfParts>
    <vt:vector size="63" baseType="lpstr">
      <vt:lpstr>HGP創英角ｺﾞｼｯｸUB</vt:lpstr>
      <vt:lpstr>HGP創英角ﾎﾟｯﾌﾟ体</vt:lpstr>
      <vt:lpstr>HGS創英角ｺﾞｼｯｸUB</vt:lpstr>
      <vt:lpstr>HGS創英角ﾎﾟｯﾌﾟ体</vt:lpstr>
      <vt:lpstr>ＭＳ Ｐゴシック</vt:lpstr>
      <vt:lpstr>ＭＳ Ｐ明朝</vt:lpstr>
      <vt:lpstr>Yu Gothic UI</vt:lpstr>
      <vt:lpstr>Yu Gothic</vt:lpstr>
      <vt:lpstr>Arial</vt:lpstr>
      <vt:lpstr>Calibri</vt:lpstr>
      <vt:lpstr>Helvetica</vt:lpstr>
      <vt:lpstr>Monotype Corsiva</vt:lpstr>
      <vt:lpstr>Palatino Linotype</vt:lpstr>
      <vt:lpstr>Symbol</vt:lpstr>
      <vt:lpstr>Tahoma</vt:lpstr>
      <vt:lpstr>Times New Roman</vt:lpstr>
      <vt:lpstr>Wingdings</vt:lpstr>
      <vt:lpstr>23_Office テーマ</vt:lpstr>
      <vt:lpstr>35_標準デザイン</vt:lpstr>
      <vt:lpstr>18_Office テーマ</vt:lpstr>
      <vt:lpstr>19_標準デザイン</vt:lpstr>
      <vt:lpstr>21_Office テーマ</vt:lpstr>
      <vt:lpstr>10_Office テーマ</vt:lpstr>
      <vt:lpstr>5_標準デザイン</vt:lpstr>
      <vt:lpstr>39_標準デザイン</vt:lpstr>
      <vt:lpstr>4_標準デザイン</vt:lpstr>
      <vt:lpstr>55_標準デザイン</vt:lpstr>
      <vt:lpstr>56_標準デザイン</vt:lpstr>
      <vt:lpstr>22_標準デザイン</vt:lpstr>
      <vt:lpstr>Image</vt:lpstr>
      <vt:lpstr>ビットマップ イメージ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有田　亮太郎</dc:creator>
  <cp:lastModifiedBy>Hideo Aoki</cp:lastModifiedBy>
  <cp:revision>1883</cp:revision>
  <cp:lastPrinted>2019-08-19T06:42:15Z</cp:lastPrinted>
  <dcterms:created xsi:type="dcterms:W3CDTF">2002-12-12T10:26:01Z</dcterms:created>
  <dcterms:modified xsi:type="dcterms:W3CDTF">2024-01-29T03:02:47Z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c55989-3c9e-4466-8514-eac6f80f6373_Enabled">
    <vt:lpwstr>true</vt:lpwstr>
  </property>
  <property fmtid="{D5CDD505-2E9C-101B-9397-08002B2CF9AE}" pid="3" name="MSIP_Label_ddc55989-3c9e-4466-8514-eac6f80f6373_SetDate">
    <vt:lpwstr>2023-03-02T07:10:22Z</vt:lpwstr>
  </property>
  <property fmtid="{D5CDD505-2E9C-101B-9397-08002B2CF9AE}" pid="4" name="MSIP_Label_ddc55989-3c9e-4466-8514-eac6f80f6373_Method">
    <vt:lpwstr>Privileged</vt:lpwstr>
  </property>
  <property fmtid="{D5CDD505-2E9C-101B-9397-08002B2CF9AE}" pid="5" name="MSIP_Label_ddc55989-3c9e-4466-8514-eac6f80f6373_Name">
    <vt:lpwstr>ddc55989-3c9e-4466-8514-eac6f80f6373</vt:lpwstr>
  </property>
  <property fmtid="{D5CDD505-2E9C-101B-9397-08002B2CF9AE}" pid="6" name="MSIP_Label_ddc55989-3c9e-4466-8514-eac6f80f6373_SiteId">
    <vt:lpwstr>18a7fec8-652f-409b-8369-272d9ce80620</vt:lpwstr>
  </property>
  <property fmtid="{D5CDD505-2E9C-101B-9397-08002B2CF9AE}" pid="7" name="MSIP_Label_ddc55989-3c9e-4466-8514-eac6f80f6373_ActionId">
    <vt:lpwstr>92637fee-ebb5-4473-b426-990b21f8da2f</vt:lpwstr>
  </property>
  <property fmtid="{D5CDD505-2E9C-101B-9397-08002B2CF9AE}" pid="8" name="MSIP_Label_ddc55989-3c9e-4466-8514-eac6f80f6373_ContentBits">
    <vt:lpwstr>0</vt:lpwstr>
  </property>
</Properties>
</file>