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3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4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5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6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7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667195" r:id="rId1"/>
    <p:sldMasterId id="2147667294" r:id="rId2"/>
    <p:sldMasterId id="2147667395" r:id="rId3"/>
    <p:sldMasterId id="2147667975" r:id="rId4"/>
    <p:sldMasterId id="2147668612" r:id="rId5"/>
    <p:sldMasterId id="2147668624" r:id="rId6"/>
    <p:sldMasterId id="2147668676" r:id="rId7"/>
    <p:sldMasterId id="2147668764" r:id="rId8"/>
    <p:sldMasterId id="2147669015" r:id="rId9"/>
    <p:sldMasterId id="2147669128" r:id="rId10"/>
    <p:sldMasterId id="2147669243" r:id="rId11"/>
    <p:sldMasterId id="2147669255" r:id="rId12"/>
    <p:sldMasterId id="2147669267" r:id="rId13"/>
    <p:sldMasterId id="2147669364" r:id="rId14"/>
    <p:sldMasterId id="2147669430" r:id="rId15"/>
    <p:sldMasterId id="2147669468" r:id="rId16"/>
    <p:sldMasterId id="2147669480" r:id="rId17"/>
    <p:sldMasterId id="2147669506" r:id="rId18"/>
  </p:sldMasterIdLst>
  <p:notesMasterIdLst>
    <p:notesMasterId r:id="rId60"/>
  </p:notesMasterIdLst>
  <p:sldIdLst>
    <p:sldId id="2532" r:id="rId19"/>
    <p:sldId id="3033" r:id="rId20"/>
    <p:sldId id="3039" r:id="rId21"/>
    <p:sldId id="3040" r:id="rId22"/>
    <p:sldId id="3083" r:id="rId23"/>
    <p:sldId id="2978" r:id="rId24"/>
    <p:sldId id="3059" r:id="rId25"/>
    <p:sldId id="3060" r:id="rId26"/>
    <p:sldId id="2994" r:id="rId27"/>
    <p:sldId id="3061" r:id="rId28"/>
    <p:sldId id="2616" r:id="rId29"/>
    <p:sldId id="3062" r:id="rId30"/>
    <p:sldId id="3080" r:id="rId31"/>
    <p:sldId id="3063" r:id="rId32"/>
    <p:sldId id="3064" r:id="rId33"/>
    <p:sldId id="3065" r:id="rId34"/>
    <p:sldId id="3066" r:id="rId35"/>
    <p:sldId id="3067" r:id="rId36"/>
    <p:sldId id="2975" r:id="rId37"/>
    <p:sldId id="2984" r:id="rId38"/>
    <p:sldId id="3016" r:id="rId39"/>
    <p:sldId id="2985" r:id="rId40"/>
    <p:sldId id="3054" r:id="rId41"/>
    <p:sldId id="3068" r:id="rId42"/>
    <p:sldId id="2740" r:id="rId43"/>
    <p:sldId id="3055" r:id="rId44"/>
    <p:sldId id="3069" r:id="rId45"/>
    <p:sldId id="3070" r:id="rId46"/>
    <p:sldId id="3071" r:id="rId47"/>
    <p:sldId id="3072" r:id="rId48"/>
    <p:sldId id="3073" r:id="rId49"/>
    <p:sldId id="3074" r:id="rId50"/>
    <p:sldId id="3075" r:id="rId51"/>
    <p:sldId id="3037" r:id="rId52"/>
    <p:sldId id="3076" r:id="rId53"/>
    <p:sldId id="3049" r:id="rId54"/>
    <p:sldId id="2816" r:id="rId55"/>
    <p:sldId id="3078" r:id="rId56"/>
    <p:sldId id="3025" r:id="rId57"/>
    <p:sldId id="3047" r:id="rId58"/>
    <p:sldId id="3079" r:id="rId59"/>
  </p:sldIdLst>
  <p:sldSz cx="12192000" cy="6858000"/>
  <p:notesSz cx="6742113" cy="9872663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BAB"/>
    <a:srgbClr val="00CC00"/>
    <a:srgbClr val="FF9900"/>
    <a:srgbClr val="ECDFF5"/>
    <a:srgbClr val="DCC5ED"/>
    <a:srgbClr val="FFE593"/>
    <a:srgbClr val="FFEB97"/>
    <a:srgbClr val="FFCC00"/>
    <a:srgbClr val="000068"/>
    <a:srgbClr val="EB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6" autoAdjust="0"/>
    <p:restoredTop sz="96804" autoAdjust="0"/>
  </p:normalViewPr>
  <p:slideViewPr>
    <p:cSldViewPr>
      <p:cViewPr varScale="1">
        <p:scale>
          <a:sx n="106" d="100"/>
          <a:sy n="106" d="100"/>
        </p:scale>
        <p:origin x="132" y="5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795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0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9525" y="0"/>
            <a:ext cx="29210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3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9375" y="739775"/>
            <a:ext cx="6583363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688" y="4689475"/>
            <a:ext cx="5392737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63"/>
            <a:ext cx="29210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9525" y="9377363"/>
            <a:ext cx="29210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5D187FF-42DE-4ACB-B718-AB555F10C80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976336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スライド イメージ プレースホル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39775"/>
            <a:ext cx="6583363" cy="3703638"/>
          </a:xfrm>
          <a:ln/>
        </p:spPr>
      </p:sp>
      <p:sp>
        <p:nvSpPr>
          <p:cNvPr id="32563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>
              <a:ea typeface="ＭＳ Ｐ明朝" panose="02020600040205080304" pitchFamily="18" charset="-128"/>
            </a:endParaRPr>
          </a:p>
        </p:txBody>
      </p:sp>
      <p:sp>
        <p:nvSpPr>
          <p:cNvPr id="32563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9597AEE0-C539-4A99-9412-3E1D3B78EEB3}" type="slidenum">
              <a:rPr lang="ja-JP" altLang="en-US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</a:t>
            </a:fld>
            <a:endParaRPr lang="ja-JP" altLang="en-US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4350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スライド イメージ プレースホル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39775"/>
            <a:ext cx="6583363" cy="3703638"/>
          </a:xfrm>
          <a:ln/>
        </p:spPr>
      </p:sp>
      <p:sp>
        <p:nvSpPr>
          <p:cNvPr id="64000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64000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3321" indent="-28589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572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1000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8429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5857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3286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30715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8143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BC331A-B77D-4963-9A54-9D2CB3A9C1E9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816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スライド イメージ プレースホル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39775"/>
            <a:ext cx="6583363" cy="3703638"/>
          </a:xfrm>
          <a:ln/>
        </p:spPr>
      </p:sp>
      <p:sp>
        <p:nvSpPr>
          <p:cNvPr id="64000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64000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3321" indent="-28589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572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1000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8429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5857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3286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30715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8143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BC331A-B77D-4963-9A54-9D2CB3A9C1E9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26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スライド イメージ プレースホル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39775"/>
            <a:ext cx="6583363" cy="3703638"/>
          </a:xfrm>
          <a:ln/>
        </p:spPr>
      </p:sp>
      <p:sp>
        <p:nvSpPr>
          <p:cNvPr id="64000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4000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3321" indent="-28589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572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1000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8429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5857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3286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30715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8143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BC331A-B77D-4963-9A54-9D2CB3A9C1E9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109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スライド イメージ プレースホル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39775"/>
            <a:ext cx="6583363" cy="3703638"/>
          </a:xfrm>
          <a:ln/>
        </p:spPr>
      </p:sp>
      <p:sp>
        <p:nvSpPr>
          <p:cNvPr id="64000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4000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3321" indent="-28589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572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1000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8429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5857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3286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30715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8143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BC331A-B77D-4963-9A54-9D2CB3A9C1E9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973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262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/>
          </a:p>
        </p:txBody>
      </p:sp>
      <p:sp>
        <p:nvSpPr>
          <p:cNvPr id="92262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C42994-31C3-466D-956D-9D255F20A2FB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スライド イメージ プレースホル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39775"/>
            <a:ext cx="6583363" cy="3703638"/>
          </a:xfrm>
          <a:ln/>
        </p:spPr>
      </p:sp>
      <p:sp>
        <p:nvSpPr>
          <p:cNvPr id="64000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64000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3321" indent="-28589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572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1000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8429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5857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3286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30715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8143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BC331A-B77D-4963-9A54-9D2CB3A9C1E9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7688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スライド イメージ プレースホル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ea typeface="ＭＳ Ｐ明朝" panose="02020600040205080304" pitchFamily="18" charset="-128"/>
            </a:endParaRPr>
          </a:p>
        </p:txBody>
      </p:sp>
      <p:sp>
        <p:nvSpPr>
          <p:cNvPr id="42803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3CCBA7-F340-4849-96F6-1FA6F38D28BF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956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スライド イメージ プレースホル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39775"/>
            <a:ext cx="6583363" cy="3703638"/>
          </a:xfrm>
          <a:ln/>
        </p:spPr>
      </p:sp>
      <p:sp>
        <p:nvSpPr>
          <p:cNvPr id="64000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64000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3321" indent="-28589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572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1000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8429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5857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3286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30715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8143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BC331A-B77D-4963-9A54-9D2CB3A9C1E9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668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スライド イメージ プレースホル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ea typeface="ＭＳ Ｐ明朝" panose="02020600040205080304" pitchFamily="18" charset="-128"/>
            </a:endParaRPr>
          </a:p>
        </p:txBody>
      </p:sp>
      <p:sp>
        <p:nvSpPr>
          <p:cNvPr id="36045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28CB76-5885-42BF-86AF-13EE0C433BEA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923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6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/>
          </a:p>
        </p:txBody>
      </p:sp>
      <p:sp>
        <p:nvSpPr>
          <p:cNvPr id="139267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804763" indent="-309524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238098" indent="-24762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733337" indent="-24762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228576" indent="-24762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723815" indent="-24762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219054" indent="-24762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714293" indent="-24762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4209532" indent="-24762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FD3D48-7FA8-4B4A-BF8F-C100DEE13E21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415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スライド イメージ プレースホル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88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ea typeface="ＭＳ Ｐ明朝" panose="02020600040205080304" pitchFamily="18" charset="-128"/>
            </a:endParaRPr>
          </a:p>
        </p:txBody>
      </p:sp>
      <p:sp>
        <p:nvSpPr>
          <p:cNvPr id="37888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1B0B4E-FE94-4741-8CF3-E81A3F4F80E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193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スライド イメージ プレースホル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88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ea typeface="ＭＳ Ｐ明朝" panose="02020600040205080304" pitchFamily="18" charset="-128"/>
            </a:endParaRPr>
          </a:p>
        </p:txBody>
      </p:sp>
      <p:sp>
        <p:nvSpPr>
          <p:cNvPr id="37888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1B0B4E-FE94-4741-8CF3-E81A3F4F80E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66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スライド イメージ プレースホル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243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ea typeface="ＭＳ Ｐ明朝" panose="02020600040205080304" pitchFamily="18" charset="-128"/>
            </a:endParaRPr>
          </a:p>
        </p:txBody>
      </p:sp>
      <p:sp>
        <p:nvSpPr>
          <p:cNvPr id="40243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385EE5-F579-4E59-B1C3-14CDD774168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214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スライド イメージ プレースホル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39775"/>
            <a:ext cx="6583363" cy="3703638"/>
          </a:xfrm>
          <a:ln/>
        </p:spPr>
      </p:sp>
      <p:sp>
        <p:nvSpPr>
          <p:cNvPr id="64000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64000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3321" indent="-28589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572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1000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8429" indent="-2287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5857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3286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30715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8143" indent="-2287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BC331A-B77D-4963-9A54-9D2CB3A9C1E9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25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スライド イメージ プレースホル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39775"/>
            <a:ext cx="6583363" cy="3703638"/>
          </a:xfrm>
          <a:ln/>
        </p:spPr>
      </p:sp>
      <p:sp>
        <p:nvSpPr>
          <p:cNvPr id="41267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ea typeface="ＭＳ Ｐ明朝" pitchFamily="18" charset="-128"/>
            </a:endParaRPr>
          </a:p>
        </p:txBody>
      </p:sp>
      <p:sp>
        <p:nvSpPr>
          <p:cNvPr id="41267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8B82BC-D263-448F-AF2B-1F7281FE9756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678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80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C47A4543-AC9E-4DAF-97BB-0D36F89B394C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E8C9D8-FC2B-4908-8CD7-ADDF19AB7EE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84403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66BE1572-677C-4EFD-928B-0CA1D71A0D64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C26712-9945-4B4E-8E30-3230DDA4CA7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018374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91CC49F-AEFA-466D-BC81-4A331C753B5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560531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9C0E4C9-40CA-4C33-A343-ED315BC73EC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82484059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012F679-4EAC-408F-B6DC-D06400D4E72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12684632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DCAAE68-25BD-4512-94B0-DBF7F8392DF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7018569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CE09667-FE2C-4E27-A5D7-5C25868EF9F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37299195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77D9211-6B89-4305-BF01-95081D7CE81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91704015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8100352-C8CF-4DF4-B9B2-4F030B3A32A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6472363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グラフ プレースホルダ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F076EEC-BC95-4C6A-9918-6D05A39EFB9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50704304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2116EEE-FE14-40BC-9E77-6F1CCFCD07B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49688200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71191A1-6133-4B00-AC27-538DB33C4A0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1814214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96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96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DEB906A-CCFA-4EBD-B719-BE4A974B87C5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550CD3-4FBB-4C30-A55B-086763B5148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2481923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31A8AC8-62DA-47AC-9357-E623046EC80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34024103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765D487-CA9C-48AF-B51D-98BF0F6D723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91966866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FF0BD05-867D-4692-8003-ED63F71184F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31838377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6378B63-BFDB-4CDC-81B4-E54E94F2C85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53916051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46F84AF-BB87-4E06-8301-0C96AC21D21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87470186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6FE8D85-CF3E-4876-B97B-3D74350B44B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18348300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18B21CD-3108-4B3E-91C4-3AEEE532A77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27378353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FDCA8B7-6B0A-4D0C-BD0F-79373348322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34291370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3C117FE-7DF4-469C-AEAD-031225ECA41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66958111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271A2CC-9015-4BC1-8BB4-07D45AEC48D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3990395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CEB86-37E7-4544-A2C5-CD25A944D1EA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053BFEBA-A3C2-4B61-8A74-AD337B64CA2D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661357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グラフ プレースホルダ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907CEA6-47A0-41F0-A4A5-BC5CA8AFF8B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61800923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80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C47A4543-AC9E-4DAF-97BB-0D36F89B394C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5512BBC-B9C7-49AC-BD70-B2A48819FCD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9603898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02194A48-C120-434D-91BC-63EA2659C1B3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940B756-18E7-4416-8787-0D130DD64AD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385624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5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3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07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61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15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68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22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7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30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4D7426A3-E733-4B3B-A939-737B8B7C74AB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FEBCD8E-7382-45D7-979F-2D3259D2D9E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2408980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2FA9A0C-A6C9-455B-97CE-C6CE34A51D33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F54D2CE-259A-4F03-BC94-BEDB7E0A887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2813230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370" indent="0">
              <a:buNone/>
              <a:defRPr sz="2000" b="1"/>
            </a:lvl2pPr>
            <a:lvl3pPr marL="910740" indent="0">
              <a:buNone/>
              <a:defRPr sz="1800" b="1"/>
            </a:lvl3pPr>
            <a:lvl4pPr marL="1366123" indent="0">
              <a:buNone/>
              <a:defRPr sz="1600" b="1"/>
            </a:lvl4pPr>
            <a:lvl5pPr marL="1821505" indent="0">
              <a:buNone/>
              <a:defRPr sz="1600" b="1"/>
            </a:lvl5pPr>
            <a:lvl6pPr marL="2276887" indent="0">
              <a:buNone/>
              <a:defRPr sz="1600" b="1"/>
            </a:lvl6pPr>
            <a:lvl7pPr marL="2732266" indent="0">
              <a:buNone/>
              <a:defRPr sz="1600" b="1"/>
            </a:lvl7pPr>
            <a:lvl8pPr marL="3187646" indent="0">
              <a:buNone/>
              <a:defRPr sz="1600" b="1"/>
            </a:lvl8pPr>
            <a:lvl9pPr marL="3643023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41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370" indent="0">
              <a:buNone/>
              <a:defRPr sz="2000" b="1"/>
            </a:lvl2pPr>
            <a:lvl3pPr marL="910740" indent="0">
              <a:buNone/>
              <a:defRPr sz="1800" b="1"/>
            </a:lvl3pPr>
            <a:lvl4pPr marL="1366123" indent="0">
              <a:buNone/>
              <a:defRPr sz="1600" b="1"/>
            </a:lvl4pPr>
            <a:lvl5pPr marL="1821505" indent="0">
              <a:buNone/>
              <a:defRPr sz="1600" b="1"/>
            </a:lvl5pPr>
            <a:lvl6pPr marL="2276887" indent="0">
              <a:buNone/>
              <a:defRPr sz="1600" b="1"/>
            </a:lvl6pPr>
            <a:lvl7pPr marL="2732266" indent="0">
              <a:buNone/>
              <a:defRPr sz="1600" b="1"/>
            </a:lvl7pPr>
            <a:lvl8pPr marL="3187646" indent="0">
              <a:buNone/>
              <a:defRPr sz="1600" b="1"/>
            </a:lvl8pPr>
            <a:lvl9pPr marL="3643023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4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69F8D14-B450-4A2E-9183-4D882201D770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1BE346D-1B4F-41B6-80FB-581D01C0BC2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4039781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667825D-C7A8-4640-9F7B-185A6185086B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EED3BCE-9F83-4588-8052-040FC99EF2C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3324218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29B632F3-C7E1-40DD-AE32-9FFEFD8C612B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FD58217-A1A3-4251-9D01-A5EA7D5FDC7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9372497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1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5" y="27307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1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370" indent="0">
              <a:buNone/>
              <a:defRPr sz="1200"/>
            </a:lvl2pPr>
            <a:lvl3pPr marL="910740" indent="0">
              <a:buNone/>
              <a:defRPr sz="1000"/>
            </a:lvl3pPr>
            <a:lvl4pPr marL="1366123" indent="0">
              <a:buNone/>
              <a:defRPr sz="900"/>
            </a:lvl4pPr>
            <a:lvl5pPr marL="1821505" indent="0">
              <a:buNone/>
              <a:defRPr sz="900"/>
            </a:lvl5pPr>
            <a:lvl6pPr marL="2276887" indent="0">
              <a:buNone/>
              <a:defRPr sz="900"/>
            </a:lvl6pPr>
            <a:lvl7pPr marL="2732266" indent="0">
              <a:buNone/>
              <a:defRPr sz="900"/>
            </a:lvl7pPr>
            <a:lvl8pPr marL="3187646" indent="0">
              <a:buNone/>
              <a:defRPr sz="900"/>
            </a:lvl8pPr>
            <a:lvl9pPr marL="3643023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238047E6-B1C9-4892-8CE9-D384457870AD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D0349FC-70D1-486B-BEF9-157BE61E622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3223631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5370" indent="0">
              <a:buNone/>
              <a:defRPr sz="2800"/>
            </a:lvl2pPr>
            <a:lvl3pPr marL="910740" indent="0">
              <a:buNone/>
              <a:defRPr sz="2400"/>
            </a:lvl3pPr>
            <a:lvl4pPr marL="1366123" indent="0">
              <a:buNone/>
              <a:defRPr sz="2000"/>
            </a:lvl4pPr>
            <a:lvl5pPr marL="1821505" indent="0">
              <a:buNone/>
              <a:defRPr sz="2000"/>
            </a:lvl5pPr>
            <a:lvl6pPr marL="2276887" indent="0">
              <a:buNone/>
              <a:defRPr sz="2000"/>
            </a:lvl6pPr>
            <a:lvl7pPr marL="2732266" indent="0">
              <a:buNone/>
              <a:defRPr sz="2000"/>
            </a:lvl7pPr>
            <a:lvl8pPr marL="3187646" indent="0">
              <a:buNone/>
              <a:defRPr sz="2000"/>
            </a:lvl8pPr>
            <a:lvl9pPr marL="3643023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370" indent="0">
              <a:buNone/>
              <a:defRPr sz="1200"/>
            </a:lvl2pPr>
            <a:lvl3pPr marL="910740" indent="0">
              <a:buNone/>
              <a:defRPr sz="1000"/>
            </a:lvl3pPr>
            <a:lvl4pPr marL="1366123" indent="0">
              <a:buNone/>
              <a:defRPr sz="900"/>
            </a:lvl4pPr>
            <a:lvl5pPr marL="1821505" indent="0">
              <a:buNone/>
              <a:defRPr sz="900"/>
            </a:lvl5pPr>
            <a:lvl6pPr marL="2276887" indent="0">
              <a:buNone/>
              <a:defRPr sz="900"/>
            </a:lvl6pPr>
            <a:lvl7pPr marL="2732266" indent="0">
              <a:buNone/>
              <a:defRPr sz="900"/>
            </a:lvl7pPr>
            <a:lvl8pPr marL="3187646" indent="0">
              <a:buNone/>
              <a:defRPr sz="900"/>
            </a:lvl8pPr>
            <a:lvl9pPr marL="3643023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D3604997-46F6-45FF-A26D-C6DA734E3046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E434E33-90C9-4DBA-A7A3-87493D17D20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05036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3CFD7-F7F9-4ACD-B73A-6C9DC609EDB1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EA47CACB-3324-4F0E-B80C-39B9FE850571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4794879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66BE1572-677C-4EFD-928B-0CA1D71A0D64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A453B8F-DAF2-4A94-A6A5-F1C372A4887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8482103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96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96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DEB906A-CCFA-4EBD-B719-BE4A974B87C5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711ED52-F6C2-463E-8434-33A35A07749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129725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67DAAC-FBAE-4CA0-BECA-0A3BE3F5C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195EAA8-9573-4D6C-BAED-EBE60E3697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76808B5-71A2-46F0-9D91-83286555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59D9-A636-48C5-9A26-94511FFC929E}" type="datetimeFigureOut">
              <a:rPr kumimoji="1" lang="ja-JP" altLang="en-US" smtClean="0"/>
              <a:t>2023/5/11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C5757-4ADF-47D3-8108-7B3462A54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97C3FF-99C9-4A8F-8A4F-D9BF69DFE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4F6F-46F0-4606-9BE4-849A321476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09584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A0521F-0B32-4A61-9F17-67342B325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92604F-0A0C-415C-BC6C-C725CA8AB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0C52347-30E8-4767-8736-F8550016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59D9-A636-48C5-9A26-94511FFC929E}" type="datetimeFigureOut">
              <a:rPr kumimoji="1" lang="ja-JP" altLang="en-US" smtClean="0"/>
              <a:t>2023/5/11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52B49E2-A748-404E-AB6D-92932ACA6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B6D196-36D9-43F3-95F0-C06C38AB7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4F6F-46F0-4606-9BE4-849A321476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066362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251927-5BAF-4FE6-967D-3A4BF2B2B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A9CF2EE-4D48-4ECC-907D-C285B8F96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205CFA-4FD9-40A2-BAF4-4E15D4184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59D9-A636-48C5-9A26-94511FFC929E}" type="datetimeFigureOut">
              <a:rPr kumimoji="1" lang="ja-JP" altLang="en-US" smtClean="0"/>
              <a:t>2023/5/11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DD7F535-B17C-485A-800A-42341E802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6586591-3FF4-482A-B32E-0D8E66C9C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4F6F-46F0-4606-9BE4-849A321476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506756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0892BC-B800-4487-83CA-36DF01E25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ECF5E24-11DC-42B3-9DD3-624135B5E7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3745D41-DFFD-4A30-8DF0-DADA0FFC3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C8B1FF7-A393-4DBA-97C4-3C81603E8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59D9-A636-48C5-9A26-94511FFC929E}" type="datetimeFigureOut">
              <a:rPr kumimoji="1" lang="ja-JP" altLang="en-US" smtClean="0"/>
              <a:t>2023/5/11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4CE1C60-C3F6-47C0-A479-2FA85A101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D07F738-2990-4142-9658-FBD09AE45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4F6F-46F0-4606-9BE4-849A321476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25165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737C61-C37D-48B2-B9B5-D05393043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69D428F-D5CF-47C4-8D42-99CE8D272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548A42B-6D5A-4B87-8F46-DE1F37529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F07D0C2-27FC-40B7-9270-49F1E7D82A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5A6876B-7850-4ACB-90DD-BEF446B69B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8E62E95-C9AA-4072-A206-F48D64FB2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59D9-A636-48C5-9A26-94511FFC929E}" type="datetimeFigureOut">
              <a:rPr kumimoji="1" lang="ja-JP" altLang="en-US" smtClean="0"/>
              <a:t>2023/5/11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3598FEC-E890-4AB2-BC72-D480F3F27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20F78C0-9B71-4AA1-8CDE-03E73C3A5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4F6F-46F0-4606-9BE4-849A321476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324952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E88FD1-8FEB-45F3-8E77-1A174EED2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08A7454-7E48-47D3-9807-B672A59C0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59D9-A636-48C5-9A26-94511FFC929E}" type="datetimeFigureOut">
              <a:rPr kumimoji="1" lang="ja-JP" altLang="en-US" smtClean="0"/>
              <a:t>2023/5/11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01AF23F-E56C-42CC-ABFD-2338031EC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BB513F3-670F-498C-8886-6BDF56722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4F6F-46F0-4606-9BE4-849A321476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602286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AD72D7E-47EC-4173-B80E-D62BDECA9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59D9-A636-48C5-9A26-94511FFC929E}" type="datetimeFigureOut">
              <a:rPr kumimoji="1" lang="ja-JP" altLang="en-US" smtClean="0"/>
              <a:t>2023/5/11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5A2D6C0-576F-4A02-AE68-C924300EA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B31F3F3-6D9A-4F08-98F2-95A3A2971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4F6F-46F0-4606-9BE4-849A321476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277629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1201AC-B8E5-46CB-8FB0-27A64879F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E9D2529-014F-45F4-ADAD-48561C263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352757C-0D5B-47FD-910C-1CAF5ABB3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AFA6539-6BD8-4F19-8063-25AF9659A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59D9-A636-48C5-9A26-94511FFC929E}" type="datetimeFigureOut">
              <a:rPr kumimoji="1" lang="ja-JP" altLang="en-US" smtClean="0"/>
              <a:t>2023/5/11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AFE33A4-40B9-4A95-B449-DEAEC0F7C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724885D-9CDB-4508-B1D5-686701FAA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4F6F-46F0-4606-9BE4-849A321476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9349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DBA27-9916-4284-8632-A11394B24AB8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CAAE41D2-463F-485C-9D86-222880F1C336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7926405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9CE038-1DD5-4065-BEFE-0469BC66D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26D470A-AD6B-4CEE-A37F-6670F8DC4E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52A20A5-FACD-45AF-93A7-0BA2BD8CB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606199D-D19E-4D64-906D-9572D1BA1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59D9-A636-48C5-9A26-94511FFC929E}" type="datetimeFigureOut">
              <a:rPr kumimoji="1" lang="ja-JP" altLang="en-US" smtClean="0"/>
              <a:t>2023/5/11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D1F7484-329F-494A-A448-918BFFEE6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A8D6B47-49FF-4CAF-B7CF-945B523B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4F6F-46F0-4606-9BE4-849A321476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980952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D4C701-798F-4330-9FF6-846E65EBA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869E2B1-02C9-42F5-BFF8-F1417E40CD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F3C6DBB-D6C8-41C8-9BC2-AE3B2BF43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59D9-A636-48C5-9A26-94511FFC929E}" type="datetimeFigureOut">
              <a:rPr kumimoji="1" lang="ja-JP" altLang="en-US" smtClean="0"/>
              <a:t>2023/5/11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E84E6DE-93AC-4A86-87A1-A6FB2AB16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2464E56-7E5C-4211-B685-C58BA357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4F6F-46F0-4606-9BE4-849A321476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280237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C0C25BA-D12C-437E-90E1-7A17E95A48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B8D5F8B-0E37-4464-87E1-98951FF21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570715D-8630-4BBF-A6B7-4CBEF5EBB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59D9-A636-48C5-9A26-94511FFC929E}" type="datetimeFigureOut">
              <a:rPr kumimoji="1" lang="ja-JP" altLang="en-US" smtClean="0"/>
              <a:t>2023/5/11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827D25-B5E4-4273-A951-5E581A179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D84BDDC-57E0-456A-ABAC-4EFDD4E8A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4F6F-46F0-4606-9BE4-849A321476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792381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21BB88-93B6-4AFA-8638-AC99A0CF7D1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5689286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C232CD-8750-4F2D-B9F4-8E8E3D07C4B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2425956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C406F-DD61-43B0-AA9E-2221F41177F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0314402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04132-DE99-4AF4-B1E2-438C6B05480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4007263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DA50E0-8A40-47F2-8264-91C857E1BD2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516956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EF4459-B7AC-4FF0-BDF0-B8CC8C791B5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3268345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E61359-72F6-4D6C-9199-88933ADD172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82578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AC8DB-E42A-4497-A460-85D7BEC6193C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5F7DD032-B611-45A7-AA1A-F8945A20C7B9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02002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E8C15E-75EA-4E7C-9FBC-FAD8D2C2011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6875988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990B3-77BB-4E63-BFB9-17E4BE62EB6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9253336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670FD-3AAB-4AD5-A9EF-60424206EA9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6123877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404895-472A-4CCD-81D8-00F12950E5E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9947127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5E83D2DC-6859-4784-BF2E-3BB86D4BC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DA2C3D50-005F-4455-9292-92BF7A23BF46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003A4A8D-72AE-4A98-A253-FD88F306E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D7AFE43A-793C-4CEE-80DD-9159AD51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9DD3421-531F-4C43-BC80-CFABC481503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3939043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0154108A-0391-458A-BDFB-90D5BC784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4AE2A93-29E3-4EE1-AC0E-1C0005319C33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0E836A5D-6950-443E-95E8-65B88264E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37713C14-D76D-45C5-93B8-C600CFFE7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7DACDF0-44ED-450E-9309-B5552BA2261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3783491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920D37FC-ED69-454F-9680-C4109841F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56A54A08-7374-4857-8AE5-27F76A6E7360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380B44E3-7262-4DB7-B773-72EB1FC3C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CF40DC64-400E-4751-91DF-73B9834A2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EFEAD08-1F9A-4445-8FA5-50D86C78FF8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1539204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4">
            <a:extLst>
              <a:ext uri="{FF2B5EF4-FFF2-40B4-BE49-F238E27FC236}">
                <a16:creationId xmlns:a16="http://schemas.microsoft.com/office/drawing/2014/main" id="{18732B88-FD51-43B0-BBAC-7FE5C040E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7C1AFD6-5C46-4EEA-9D21-55F1C8B6BF79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6" name="フッター プレースホルダ 5">
            <a:extLst>
              <a:ext uri="{FF2B5EF4-FFF2-40B4-BE49-F238E27FC236}">
                <a16:creationId xmlns:a16="http://schemas.microsoft.com/office/drawing/2014/main" id="{F937AEBD-B2BE-4B9B-80CF-8CFF6527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>
            <a:extLst>
              <a:ext uri="{FF2B5EF4-FFF2-40B4-BE49-F238E27FC236}">
                <a16:creationId xmlns:a16="http://schemas.microsoft.com/office/drawing/2014/main" id="{DF088085-4743-4765-9677-CD5B355AC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CF850CC-368C-4F8D-9B52-8E958A3715D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8357597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6">
            <a:extLst>
              <a:ext uri="{FF2B5EF4-FFF2-40B4-BE49-F238E27FC236}">
                <a16:creationId xmlns:a16="http://schemas.microsoft.com/office/drawing/2014/main" id="{707D2D1B-F187-4D4D-A44D-6491CB64A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3497BEF-1A76-4266-B9BE-6C5EF3784F56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8" name="フッター プレースホルダ 7">
            <a:extLst>
              <a:ext uri="{FF2B5EF4-FFF2-40B4-BE49-F238E27FC236}">
                <a16:creationId xmlns:a16="http://schemas.microsoft.com/office/drawing/2014/main" id="{915DE101-FAC2-4E00-974F-A0054F207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8">
            <a:extLst>
              <a:ext uri="{FF2B5EF4-FFF2-40B4-BE49-F238E27FC236}">
                <a16:creationId xmlns:a16="http://schemas.microsoft.com/office/drawing/2014/main" id="{63BDB4B1-18A5-4AC2-8F96-486059BB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89CFB3B-0C45-45D1-9C44-75FAC1085C2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5699271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2">
            <a:extLst>
              <a:ext uri="{FF2B5EF4-FFF2-40B4-BE49-F238E27FC236}">
                <a16:creationId xmlns:a16="http://schemas.microsoft.com/office/drawing/2014/main" id="{C4923A04-E8FF-4C03-9FAF-F0A3D2569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8322E0F-A541-452B-BFAD-C007F931F2B6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4" name="フッター プレースホルダ 3">
            <a:extLst>
              <a:ext uri="{FF2B5EF4-FFF2-40B4-BE49-F238E27FC236}">
                <a16:creationId xmlns:a16="http://schemas.microsoft.com/office/drawing/2014/main" id="{387CB777-2CE9-4994-86AB-264DE7B7D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>
            <a:extLst>
              <a:ext uri="{FF2B5EF4-FFF2-40B4-BE49-F238E27FC236}">
                <a16:creationId xmlns:a16="http://schemas.microsoft.com/office/drawing/2014/main" id="{9E6971A4-AA10-4844-AC5C-6156A2085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4CADD2D-C8E8-4D8A-A1E7-7AD02407E1C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01289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EC1C9-2FFA-4D1F-B988-152C68CFE6B0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E96AFA93-F534-40AD-97F9-9B7256630F33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7011919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>
            <a:extLst>
              <a:ext uri="{FF2B5EF4-FFF2-40B4-BE49-F238E27FC236}">
                <a16:creationId xmlns:a16="http://schemas.microsoft.com/office/drawing/2014/main" id="{D197D46E-3B76-4C82-A6AB-7A398A523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7664FA4-0FFA-4758-91C1-C18E738ADE9D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3" name="フッター プレースホルダ 2">
            <a:extLst>
              <a:ext uri="{FF2B5EF4-FFF2-40B4-BE49-F238E27FC236}">
                <a16:creationId xmlns:a16="http://schemas.microsoft.com/office/drawing/2014/main" id="{FF343F3E-EFEB-4E18-820C-22CA6706C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A87D5DEE-4AE2-41E2-9D73-B2236C391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525ADC5-2455-40FE-B1C0-3ACA3734A24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7138105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>
            <a:extLst>
              <a:ext uri="{FF2B5EF4-FFF2-40B4-BE49-F238E27FC236}">
                <a16:creationId xmlns:a16="http://schemas.microsoft.com/office/drawing/2014/main" id="{9F57D13D-B087-4E14-BCBC-E8DE68021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6383DFF1-C4D3-470D-8DA5-2F6D65B1B46E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6" name="フッター プレースホルダ 5">
            <a:extLst>
              <a:ext uri="{FF2B5EF4-FFF2-40B4-BE49-F238E27FC236}">
                <a16:creationId xmlns:a16="http://schemas.microsoft.com/office/drawing/2014/main" id="{850E59F4-BD2C-45D1-AA7D-65B33A057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>
            <a:extLst>
              <a:ext uri="{FF2B5EF4-FFF2-40B4-BE49-F238E27FC236}">
                <a16:creationId xmlns:a16="http://schemas.microsoft.com/office/drawing/2014/main" id="{753CA5CF-4602-4DCB-9D8C-34FDB4A2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329A083-6730-4A37-8D14-A024DF6A0B1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9438800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>
            <a:extLst>
              <a:ext uri="{FF2B5EF4-FFF2-40B4-BE49-F238E27FC236}">
                <a16:creationId xmlns:a16="http://schemas.microsoft.com/office/drawing/2014/main" id="{C76DE83C-125E-40FB-AA86-6C0C3F238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D9C39CD-97F3-4FD7-93F2-7B9B72095308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6" name="フッター プレースホルダ 5">
            <a:extLst>
              <a:ext uri="{FF2B5EF4-FFF2-40B4-BE49-F238E27FC236}">
                <a16:creationId xmlns:a16="http://schemas.microsoft.com/office/drawing/2014/main" id="{5AADC720-CA6D-46B8-AE64-A35DBADC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>
            <a:extLst>
              <a:ext uri="{FF2B5EF4-FFF2-40B4-BE49-F238E27FC236}">
                <a16:creationId xmlns:a16="http://schemas.microsoft.com/office/drawing/2014/main" id="{A259C42A-3580-442C-96C8-9E6A195B6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A9CB42E-495B-4C9E-80A4-9E63087F9CC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7032264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DBD4FAB1-6905-4AA0-B6AE-A3F14DC01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D7BB7CF9-BF88-41D2-8A55-6D69B1F5EA71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06700B99-ABEF-4C7F-92F5-898076B31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ACC05B2A-7AAD-49C1-9ED0-5B2485733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31D7480-7B5B-47A9-9AD5-9A8632EAA45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2471073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72C45244-37F4-45B0-9026-2B20D366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6D79532C-C574-42CB-943F-EB403447AB4A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B0B7F008-A77B-46B7-8E4A-C894AE6E9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8565AC38-92A3-4B5E-9639-D6987D244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D8961A5-8CE3-43C9-BC8F-E9038A1CEBF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8986991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50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3F804D-E903-4A51-A74D-9B88F460E0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DA8CCD-8A80-4DD1-9A8C-DD094165C9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C3F6CA-BD48-433C-B581-C32EEE1DF2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7F9A8492-3AD2-4A30-AFC1-DC28E422101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61095488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FEBA9A-5AB6-453A-81BF-A1A1C1B614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F1F784-D1E4-4807-847E-91D5B922C0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CF1E3F-ADD6-4320-B697-5187EE90C5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CBCFF48-058F-40CF-9CA9-0CA1682F4E0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92975461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2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A80C66-5A54-4784-8375-D35FD04E9A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AC8470-5058-42F5-971A-4ECDBB3B23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34879D-B282-4C1C-8655-91186576A9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F7524B18-70A6-4EC6-8BCA-C122E87E418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84121106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4FBC32-189B-46E0-B1E5-B90B5CBFC7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46FF93-9428-449F-857C-4F6938DCFF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0F0C4F-425C-44C0-93C3-272C948FFE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1F4A93F-E796-47F8-9B24-F95E0B6DDA1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78745265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71007E6-68E3-44D3-BCD3-D686F290BA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13B0992-FAA9-4436-A148-EE8B66ABC2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DF4A648-75B4-46DD-B5D0-408CDB66E5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DEF9FB1F-F44E-46CC-A61C-B4ECEDE5EDD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3157116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409EC-D720-4B0B-A307-EC5AE14D90B2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E42FF354-9583-4ACC-8276-E2A8A0B9731C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7992420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284C18E-C3DE-4E32-BA13-5D708CDB1A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07FFD69-9B27-42AB-B09A-E41FB39C09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094E5DA-134D-4348-A0B6-A101B217A6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1D491E9-CFE6-4D38-BA67-40B095745E3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18783089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E3EEB05-1608-4D8E-800A-9EB727249B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B427D0-C84E-491C-98C4-A469587F45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5F14A01-8E1F-4076-8B33-0A2EF551C4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5ACC866-9A7A-4754-B87E-AC3775A9270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031358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6" y="27307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8EBF47-C83D-4D00-AAF8-CDA2993D4A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A3233F-73EC-4E5F-8041-78692C3D35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F567A3-301D-4161-A40F-9A062352ED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60925F54-E502-4B2A-865D-A387DDF4A63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82426498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EF967C-CECC-442F-A62E-B7F9FCE72E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925048-438E-4825-BC78-348A5850D0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D57147-B619-49F8-8A65-ADB26CCEC5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7BB4D64A-48B5-418D-92CA-21DA29E356E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54404811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36190E-BE10-48B5-B58A-02C33F4738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A834BC-66DC-4C40-BF57-937632C3B9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080EF9-F7AD-4B0A-9097-120D00A38A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3087C681-269D-4B24-A7C7-55C532255A6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55689540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092931-9226-47A3-BCCA-DA81A41B26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4D8E6C-55B0-4ED1-A7BA-48781557E3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EC60D1-477E-4FF5-A04A-1A056D7203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D613169-04D6-4D51-BA8D-EAE0A4ED579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18470998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5C26A7B-F853-4DE7-80B6-3BC36F13E7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A4C18A2-8B52-442F-B66F-E4A6CB9BC3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0A0FBA4-058B-48B9-B17D-1764D615CB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6ABD560E-11C3-4EF2-8E1B-B6F39B6A6C6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2883047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グラフ プレースホルダ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6EFB08-C770-4172-9E36-87EFD9E0A7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5153B3-881A-485E-A6D5-32C929CEA0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3D924C-5CE4-4130-A248-19A5B1FDF9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3FA1BD22-4B73-4FB3-BF5C-4D3B795F8A0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67949755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3053EBA-8A29-41C9-9BC5-22B99EF66E8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2409712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66AD0C4-B9E5-40D0-9364-7F780FF6F8B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86458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EDF2D-93BE-4432-8B34-B0E1915BB87C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23C8746C-41B4-45A9-BF43-C6CBE05B28BD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004679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4A15008-9305-45D2-92FF-ADC02E1357A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5068943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AFB40CD-D26E-4F57-9073-5C943A70EDD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539922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1AEB56F-D812-40EB-8137-203AC0FD4E1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6354635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FD24EC0-53AE-4222-9601-C78D3F068D7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9700323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6151EFB-558E-4213-808C-ADA047A65C0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0988595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156AA3A-6B70-4C1A-901A-B0A5821CE07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7560873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557D4A5-D406-4C83-947E-410CAE31616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5269440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0C1E576-BAD6-4860-8D87-3936DFC46F0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2727337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653B64F-B0E9-4A24-B58B-803626FE4C5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8822499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6208833-339E-4644-A5E0-3238CA71DC0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820289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4CF9E-B99B-483A-85AF-33426ED50653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48E57483-675D-4571-919F-80FA1AF9770A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4659650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4C2E6C7-0CA9-4334-8146-9FDB5FB846E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787485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FC25EA6-943B-4FB3-BDDC-6FBF9A0C39F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6591125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31F6C39-E363-4EB1-9F21-ECC60A6B9E6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6452812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2D3FD08-E7DC-4548-8D67-5FEAD076554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6401775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62D4C23-CEF9-45F8-9751-9E2BD560ECA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5809780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53DAD05-3AD0-49AF-A400-9E5A69B76D9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7097805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F229C00-70B8-4C59-9A6D-7DE666EB5CC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4408303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AD9C7CE-C897-416B-8DBC-702A8590835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8736106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2481BB6-06E1-4209-9101-A73A66FB53F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5481461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7CF89DF-F3CB-471B-BEA1-BB745B3AA50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53156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02194A48-C120-434D-91BC-63EA2659C1B3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346FAEB-F9D1-4480-AA89-8C3F5C8C7CB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79867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DA469-6AD7-4059-99F0-8903D17690DF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272D34A9-7515-4F09-86D2-B9D421BA6E53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8456775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48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8BDE33-0B56-4C2A-9650-4545BA44B0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765F24-90AC-4692-ACFC-196DAF5C55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03D9B7-1F1B-4B9D-909E-719ECC3F30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</a:lstStyle>
          <a:p>
            <a:pPr>
              <a:defRPr/>
            </a:pPr>
            <a:fld id="{84E9CAD5-4120-4B61-8F7D-1B0D0BB5D4C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24812304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F44409-88E3-4379-AF59-47DB4BD3D8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468EBB-DB53-4EB0-886A-89BF1AADF4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45EE3B-1C06-4C91-9FAB-EAAEE54FD1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</a:lstStyle>
          <a:p>
            <a:pPr>
              <a:defRPr/>
            </a:pPr>
            <a:fld id="{C25E1A11-D31E-4494-A118-B55BB294D9C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31184768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2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889E32-AC49-4272-8E04-86BAF69E69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4CE4A1-7C35-45FD-A1CC-42360FCCC1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F638BB-56AC-4F67-B9AC-164F0C6AA3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</a:lstStyle>
          <a:p>
            <a:pPr>
              <a:defRPr/>
            </a:pPr>
            <a:fld id="{F8D5C8D2-5188-4567-9282-93B671ED7BF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75964654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5F8B09-470E-4E1B-A934-D46F56C1F4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328ECC-74A6-4E38-BAC9-21EBD8B126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B68ADB-0081-41A9-9F0F-7DEF163E15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</a:lstStyle>
          <a:p>
            <a:pPr>
              <a:defRPr/>
            </a:pPr>
            <a:fld id="{6CF2A488-D152-467E-91A2-E51E8E38BDF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34463552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45F1EF2-EF82-43A2-A51D-FE746FEC0A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C5B6266-A2E7-497F-B7D5-2525CACB4B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017D367-078D-42C7-8E2F-7D5F542D59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</a:lstStyle>
          <a:p>
            <a:pPr>
              <a:defRPr/>
            </a:pPr>
            <a:fld id="{6D846053-B003-4A01-A5B2-95B77EE8749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00494250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5014A04-99D0-4567-81FB-E5FDD18C03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CB706ED-1687-4E8E-92BE-C920C1DA83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D393E38-488E-4464-9630-2C3988738B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</a:lstStyle>
          <a:p>
            <a:pPr>
              <a:defRPr/>
            </a:pPr>
            <a:fld id="{6E3D1850-5C90-489E-AADC-6F34927B3FB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42547631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5AAC00-9BAA-4F99-87D3-369C8517FE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50526E0-78F2-4E44-A9EF-A7A0BC65C7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EE738D5-5FAA-4A2E-960A-B87E3E2C89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</a:lstStyle>
          <a:p>
            <a:pPr>
              <a:defRPr/>
            </a:pPr>
            <a:fld id="{DF41739F-49CD-4DB0-8694-51B45D4DBB3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1685988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5" y="27307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012831-417D-4779-A69B-D45C2B789A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AF5C0A-EA3D-4D90-A789-091D88BCFE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F02A9A-A203-4489-9037-719AA80DB2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</a:lstStyle>
          <a:p>
            <a:pPr>
              <a:defRPr/>
            </a:pPr>
            <a:fld id="{D3DD1776-98CB-44C5-AC86-C304B7EF7DE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34551905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C8F175-0C82-4100-94C2-8EF06AC7A2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AEBE09-C4F6-422A-82AB-AC826AA19D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67D562-4B2C-4168-9EF7-398F65FB36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</a:lstStyle>
          <a:p>
            <a:pPr>
              <a:defRPr/>
            </a:pPr>
            <a:fld id="{EF16D337-D1CF-455A-BAF8-545A03645D2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75190351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D03BB2-D5A4-4C05-B5E8-509FA4FFCF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1C2B62-84B4-4E66-ADDF-65405E387F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695E73-8A41-49A5-87BE-9AFF7C852E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</a:lstStyle>
          <a:p>
            <a:pPr>
              <a:defRPr/>
            </a:pPr>
            <a:fld id="{2B328062-7CDB-42BB-BE2F-74C9B5D1B68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2503096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CDC59-45BB-4D79-801C-742D862226FC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E4D129F0-9950-4280-ADB8-0E440339A50C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3791124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C681AF-8C00-4928-9BBB-27D84AAA41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BF40A2-ACF9-450D-8209-B7CFBC5954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3B01CE-3F3B-4633-983C-7CF23BA80D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</a:lstStyle>
          <a:p>
            <a:pPr>
              <a:defRPr/>
            </a:pPr>
            <a:fld id="{1397C34E-2A47-4E73-84A9-ADB6E730235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46885347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829845F-69A6-46B9-9B34-6676AFDE76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5A1EC3E-BEA8-41AE-BEE4-C6108BB8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F0C6DA8-2153-4D14-B0D8-E5A5A4A470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</a:lstStyle>
          <a:p>
            <a:pPr>
              <a:defRPr/>
            </a:pPr>
            <a:fld id="{7403465A-FCC4-4A8B-AF72-A4523DEC44B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73582005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グラフ プレースホルダ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DB9C53-4F97-4199-92BD-4C2763F4AE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374881-7AE1-4155-9501-6E4B96D7EF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A7F676-03E9-4FB6-9ED1-EC7E2363A0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HGP創英角ｺﾞｼｯｸUB" panose="020B0900000000000000" pitchFamily="50" charset="-128"/>
              </a:defRPr>
            </a:lvl1pPr>
          </a:lstStyle>
          <a:p>
            <a:pPr>
              <a:defRPr/>
            </a:pPr>
            <a:fld id="{33E2E65E-0694-4F40-A63D-52B0E0D388C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9815778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8B77C-C9F6-4760-916F-E9D75A66F2FF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A86F48AF-CEBE-4237-938B-C14A3F111F7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42628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7036E8-61EF-4112-ABD1-879FE71DB0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4A5B2A-22D5-4410-A1E4-F8D545B566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D83AE5-C04E-485F-B306-E1877E4ECF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AC700BB-06BA-4F51-A03B-6BB0BDCE735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0477933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47AA82-7BFC-4E88-9904-6F66B8B291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ABE296-7186-4B51-BD1E-D2C20B5A6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FE5EEC-800F-4001-A930-78DEDF58EB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89E0CDF-A90D-4B37-A44C-6368BDCDD07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1046059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2A0910-5582-409E-BF3B-54C7AA16EB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5E87C3-8E64-4105-8EA3-C2AC9FECB6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235EBE-10C2-4C55-8226-56885DCF89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CC10E63-8782-4C0B-9A1A-F943194DE4C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0247749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2B503E-8186-4E9C-BB68-CE8750707F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518C02-1B62-474D-9EA6-9446DD8E87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988E5B-7B4A-4AA5-8C97-EEA3D0FEC3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73DE9CF-682D-4A2F-AF3C-DEC83A96FF5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8595563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8C74020-0365-416C-B0E7-28743E627A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9812D19-210F-46CD-ADE9-6A9EC9594A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76CC83-69D1-4830-9F7B-1B2B265EFA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8A82952-87E0-447C-8C69-93F11186683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6317510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827BC5D-61B5-430D-9D03-66604862EB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7982AE2-A085-4BD1-95FD-6028A42D74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CDF99EC-B0C1-43EE-A532-363B2F6BCF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B124E7B-DBA6-4D62-AE8C-7E56D5B3D83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2681357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3FC4DBC-741B-419D-83DB-AF7426950C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5E9FF4E-7BE0-4C68-A555-D7727F26C3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4F34C57-0ECE-4784-A6A7-889E716708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87B7566-BBAC-49B4-81A6-F0039DC8766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2008892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5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3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07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61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15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68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22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7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30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4D7426A3-E733-4B3B-A939-737B8B7C74AB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88D015-873B-40D1-B49A-F029CC048E3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829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E6F8F3-BECF-4CB9-B060-B1FF90DE69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B8171B-8950-480E-8374-710194526F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B78C85-8266-4820-8626-8898DC446D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D440732-2DDA-4C70-922E-2A7F2727B17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8938748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732B2E-079D-454B-8DD2-21D38A1F11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744AFF-D28A-4C7B-AB12-AEB213955D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DD2331-4556-434D-8117-7A9EB2E155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6ACDDCE-F739-46D8-A62F-7B2E51326CF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1775871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DF835E-EEFD-4A52-A2AD-E7662C6C91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86FDAE-57EA-4ABE-AE9B-3DD62B3B22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5173A0-F159-40D7-959F-45767F0E37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571AA38-9378-4873-A143-2262192AA77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8887335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78ED7B-1CE1-47B3-B321-8B4988EEFF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9DB9C0-97DB-412D-9F0C-6509990173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232241-F705-41B2-9C96-C3133CA3C3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E424C86-8C22-4053-A0C7-62B3C6193A7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9249907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80C798B-E890-4F08-9B14-DC6C60FAE6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17DCF05-C1CB-40EA-B2C1-4401A92A35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5E3AA28-CA00-4BA6-8DE5-418FD99094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796E5A0-0008-47B1-9FD7-58D0F13F9B6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4789490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グラフ プレースホルダ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50EDBE-0688-413F-8367-70E0415FB6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D1BDAB-B504-40C8-8D37-764F07C2CC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690AFC-422E-4EA8-802B-E08484C9A5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093AC24-A092-4910-82E2-27BE6433E92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6766663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718DD-CD6C-4005-821A-97B18AF44E4A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0C8AF88B-91ED-464C-81D7-E5AA24EE83FC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485391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884B1-DD7F-4AE2-BB37-600910CCB849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15A72BCA-B6E5-404C-BBC2-585A2637E1F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894138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51FAA-495B-4C87-AADE-D63611C0A859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2FFC4EDD-41E1-45DE-83F6-7ACF912D5281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832871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D3A24-8012-4030-86F2-E861699E9563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72DB88BB-9CB4-479C-B575-2C79F969542A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33166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2FA9A0C-A6C9-455B-97CE-C6CE34A51D33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4774E8-B519-4268-B68B-619F5EAD967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449471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38345-7983-4812-99F7-E03BE0D0BCF4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58E3FF7E-2AB8-41D6-A21F-12E5D737D5AF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2461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8B560-E537-4918-BAA4-A2E387EA616A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53C387D5-0B1F-494C-8C5F-C37011E268C9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81249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0EC49-718B-4AE7-AD41-ADD1F0383A38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91A29189-C13F-414F-BA0F-521BC8A081F6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990324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5C1C0-7BDC-4DF4-A560-98A2D056187D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90121A61-9840-4F45-8890-E8BF77741143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315694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28D82-677A-4723-9A3E-B097269D1D2D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BCF9A4CF-7B99-4A52-9870-EDA7062B7BE6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029523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E9E41-D253-4263-9F83-0C6A36A0DBE5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91631F29-4D36-4CF6-A39D-CF06631791F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649041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27C2A-A58D-418C-8528-599F25DAC993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fld id="{BF651378-663E-4E64-A00B-F6AF38EEA7EA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918019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80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C47A4543-AC9E-4DAF-97BB-0D36F89B394C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485442C-DC95-4E7A-B51E-84D6BE50BFC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23113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02194A48-C120-434D-91BC-63EA2659C1B3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16F1458-8096-4B55-96E0-E2822A3C11E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37000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5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3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07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61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15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68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22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7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30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4D7426A3-E733-4B3B-A939-737B8B7C74AB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BA5BDF4-25F2-4E15-831C-C0CF0A3BBCF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12317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370" indent="0">
              <a:buNone/>
              <a:defRPr sz="2000" b="1"/>
            </a:lvl2pPr>
            <a:lvl3pPr marL="910740" indent="0">
              <a:buNone/>
              <a:defRPr sz="1800" b="1"/>
            </a:lvl3pPr>
            <a:lvl4pPr marL="1366123" indent="0">
              <a:buNone/>
              <a:defRPr sz="1600" b="1"/>
            </a:lvl4pPr>
            <a:lvl5pPr marL="1821505" indent="0">
              <a:buNone/>
              <a:defRPr sz="1600" b="1"/>
            </a:lvl5pPr>
            <a:lvl6pPr marL="2276887" indent="0">
              <a:buNone/>
              <a:defRPr sz="1600" b="1"/>
            </a:lvl6pPr>
            <a:lvl7pPr marL="2732266" indent="0">
              <a:buNone/>
              <a:defRPr sz="1600" b="1"/>
            </a:lvl7pPr>
            <a:lvl8pPr marL="3187646" indent="0">
              <a:buNone/>
              <a:defRPr sz="1600" b="1"/>
            </a:lvl8pPr>
            <a:lvl9pPr marL="3643023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41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370" indent="0">
              <a:buNone/>
              <a:defRPr sz="2000" b="1"/>
            </a:lvl2pPr>
            <a:lvl3pPr marL="910740" indent="0">
              <a:buNone/>
              <a:defRPr sz="1800" b="1"/>
            </a:lvl3pPr>
            <a:lvl4pPr marL="1366123" indent="0">
              <a:buNone/>
              <a:defRPr sz="1600" b="1"/>
            </a:lvl4pPr>
            <a:lvl5pPr marL="1821505" indent="0">
              <a:buNone/>
              <a:defRPr sz="1600" b="1"/>
            </a:lvl5pPr>
            <a:lvl6pPr marL="2276887" indent="0">
              <a:buNone/>
              <a:defRPr sz="1600" b="1"/>
            </a:lvl6pPr>
            <a:lvl7pPr marL="2732266" indent="0">
              <a:buNone/>
              <a:defRPr sz="1600" b="1"/>
            </a:lvl7pPr>
            <a:lvl8pPr marL="3187646" indent="0">
              <a:buNone/>
              <a:defRPr sz="1600" b="1"/>
            </a:lvl8pPr>
            <a:lvl9pPr marL="3643023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4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69F8D14-B450-4A2E-9183-4D882201D770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FCB5C91-FD86-45BE-A17A-1E7EA6051DD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973285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2FA9A0C-A6C9-455B-97CE-C6CE34A51D33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110F719-999F-4757-A941-F02B3E856A3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676325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370" indent="0">
              <a:buNone/>
              <a:defRPr sz="2000" b="1"/>
            </a:lvl2pPr>
            <a:lvl3pPr marL="910740" indent="0">
              <a:buNone/>
              <a:defRPr sz="1800" b="1"/>
            </a:lvl3pPr>
            <a:lvl4pPr marL="1366123" indent="0">
              <a:buNone/>
              <a:defRPr sz="1600" b="1"/>
            </a:lvl4pPr>
            <a:lvl5pPr marL="1821505" indent="0">
              <a:buNone/>
              <a:defRPr sz="1600" b="1"/>
            </a:lvl5pPr>
            <a:lvl6pPr marL="2276887" indent="0">
              <a:buNone/>
              <a:defRPr sz="1600" b="1"/>
            </a:lvl6pPr>
            <a:lvl7pPr marL="2732266" indent="0">
              <a:buNone/>
              <a:defRPr sz="1600" b="1"/>
            </a:lvl7pPr>
            <a:lvl8pPr marL="3187646" indent="0">
              <a:buNone/>
              <a:defRPr sz="1600" b="1"/>
            </a:lvl8pPr>
            <a:lvl9pPr marL="3643023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41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370" indent="0">
              <a:buNone/>
              <a:defRPr sz="2000" b="1"/>
            </a:lvl2pPr>
            <a:lvl3pPr marL="910740" indent="0">
              <a:buNone/>
              <a:defRPr sz="1800" b="1"/>
            </a:lvl3pPr>
            <a:lvl4pPr marL="1366123" indent="0">
              <a:buNone/>
              <a:defRPr sz="1600" b="1"/>
            </a:lvl4pPr>
            <a:lvl5pPr marL="1821505" indent="0">
              <a:buNone/>
              <a:defRPr sz="1600" b="1"/>
            </a:lvl5pPr>
            <a:lvl6pPr marL="2276887" indent="0">
              <a:buNone/>
              <a:defRPr sz="1600" b="1"/>
            </a:lvl6pPr>
            <a:lvl7pPr marL="2732266" indent="0">
              <a:buNone/>
              <a:defRPr sz="1600" b="1"/>
            </a:lvl7pPr>
            <a:lvl8pPr marL="3187646" indent="0">
              <a:buNone/>
              <a:defRPr sz="1600" b="1"/>
            </a:lvl8pPr>
            <a:lvl9pPr marL="3643023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4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69F8D14-B450-4A2E-9183-4D882201D770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71BE5ED-81DA-4DFD-B0A7-DE92205D1F6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08005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667825D-C7A8-4640-9F7B-185A6185086B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3C4FE0-F0C7-41EC-AF9E-6FE90F1AE67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112812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29B632F3-C7E1-40DD-AE32-9FFEFD8C612B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52BDFEB-5DD6-4205-8A5F-80366399CCC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881325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1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5" y="27307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1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370" indent="0">
              <a:buNone/>
              <a:defRPr sz="1200"/>
            </a:lvl2pPr>
            <a:lvl3pPr marL="910740" indent="0">
              <a:buNone/>
              <a:defRPr sz="1000"/>
            </a:lvl3pPr>
            <a:lvl4pPr marL="1366123" indent="0">
              <a:buNone/>
              <a:defRPr sz="900"/>
            </a:lvl4pPr>
            <a:lvl5pPr marL="1821505" indent="0">
              <a:buNone/>
              <a:defRPr sz="900"/>
            </a:lvl5pPr>
            <a:lvl6pPr marL="2276887" indent="0">
              <a:buNone/>
              <a:defRPr sz="900"/>
            </a:lvl6pPr>
            <a:lvl7pPr marL="2732266" indent="0">
              <a:buNone/>
              <a:defRPr sz="900"/>
            </a:lvl7pPr>
            <a:lvl8pPr marL="3187646" indent="0">
              <a:buNone/>
              <a:defRPr sz="900"/>
            </a:lvl8pPr>
            <a:lvl9pPr marL="3643023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238047E6-B1C9-4892-8CE9-D384457870AD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2956AFB-CE24-4D85-99FF-6C9447CAD9F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992568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5370" indent="0">
              <a:buNone/>
              <a:defRPr sz="2800"/>
            </a:lvl2pPr>
            <a:lvl3pPr marL="910740" indent="0">
              <a:buNone/>
              <a:defRPr sz="2400"/>
            </a:lvl3pPr>
            <a:lvl4pPr marL="1366123" indent="0">
              <a:buNone/>
              <a:defRPr sz="2000"/>
            </a:lvl4pPr>
            <a:lvl5pPr marL="1821505" indent="0">
              <a:buNone/>
              <a:defRPr sz="2000"/>
            </a:lvl5pPr>
            <a:lvl6pPr marL="2276887" indent="0">
              <a:buNone/>
              <a:defRPr sz="2000"/>
            </a:lvl6pPr>
            <a:lvl7pPr marL="2732266" indent="0">
              <a:buNone/>
              <a:defRPr sz="2000"/>
            </a:lvl7pPr>
            <a:lvl8pPr marL="3187646" indent="0">
              <a:buNone/>
              <a:defRPr sz="2000"/>
            </a:lvl8pPr>
            <a:lvl9pPr marL="3643023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370" indent="0">
              <a:buNone/>
              <a:defRPr sz="1200"/>
            </a:lvl2pPr>
            <a:lvl3pPr marL="910740" indent="0">
              <a:buNone/>
              <a:defRPr sz="1000"/>
            </a:lvl3pPr>
            <a:lvl4pPr marL="1366123" indent="0">
              <a:buNone/>
              <a:defRPr sz="900"/>
            </a:lvl4pPr>
            <a:lvl5pPr marL="1821505" indent="0">
              <a:buNone/>
              <a:defRPr sz="900"/>
            </a:lvl5pPr>
            <a:lvl6pPr marL="2276887" indent="0">
              <a:buNone/>
              <a:defRPr sz="900"/>
            </a:lvl6pPr>
            <a:lvl7pPr marL="2732266" indent="0">
              <a:buNone/>
              <a:defRPr sz="900"/>
            </a:lvl7pPr>
            <a:lvl8pPr marL="3187646" indent="0">
              <a:buNone/>
              <a:defRPr sz="900"/>
            </a:lvl8pPr>
            <a:lvl9pPr marL="3643023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D3604997-46F6-45FF-A26D-C6DA734E3046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4DB8D58-4328-4B08-8A74-426380DD145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159755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66BE1572-677C-4EFD-928B-0CA1D71A0D64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C0F275-E7DE-4507-8FDD-44A59ED48A4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915598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96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96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DEB906A-CCFA-4EBD-B719-BE4A974B87C5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B0B1F7-3B5E-41D5-A73E-107C3AFB6EB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893490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48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FF7894BE-E372-41AC-AB40-33E904CF2C5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13717855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7F30D743-14E7-47DA-B6C4-F54C03928DC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9405746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667825D-C7A8-4640-9F7B-185A6185086B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0D06995-DAE2-4888-9FF1-E3B285BF0C1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881135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2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4C64115-5C94-4F89-B194-952B018565E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80475584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16C43D65-CA30-4D84-B056-4465C9D190D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3048558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322C0357-F6A3-4850-962A-D17497FE69E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19575379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EEF65D4-4D07-4CB3-9C27-CDA41CB0006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0081737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8062CE3C-A5FD-45B4-97D7-26A3FFE9F7D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17748990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5" y="27307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07470725-F09E-45C6-AE42-1F75FE994DD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94428434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7BF98DB-27A2-4DDA-BDD2-937998BD204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18802014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2114B83D-0DE0-4256-9A2C-B1D0BF90B37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55235507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BCD3777C-749C-4135-B8B7-2A287D437B0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06237159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9A09E5C0-5F63-4D6C-B7EF-2DC7E23BF42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0227305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29B632F3-C7E1-40DD-AE32-9FFEFD8C612B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01A9F46-3DA6-411C-A7A3-3E6A06A1C4C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463201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グラフ プレースホルダ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FDBE239A-465E-4192-A3B7-93FDEAD9F8E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82309560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48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3078C2E-4B01-4B75-BA47-133E8A6B655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16009784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9668A10-583F-4478-9239-E5EA809698C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45021849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2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EC4F3F-D3B7-497E-B454-6769B91D340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91727016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3BF565A-1B52-45D0-ACF8-8808AD23B9C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69846115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272995B-B1F2-4345-99C6-40C37A02096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77603628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5DD3B29-FC5B-4C07-9321-A90FDFC6974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44587861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790D1F-4B7A-4C6B-939E-852F93C5F2D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2423225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5" y="27307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706EFA-7893-4BD8-8471-5265173632B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45161870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4841DA2-0E4A-41CA-ACF1-5E76E6E7E27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4745829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1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5" y="27307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1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370" indent="0">
              <a:buNone/>
              <a:defRPr sz="1200"/>
            </a:lvl2pPr>
            <a:lvl3pPr marL="910740" indent="0">
              <a:buNone/>
              <a:defRPr sz="1000"/>
            </a:lvl3pPr>
            <a:lvl4pPr marL="1366123" indent="0">
              <a:buNone/>
              <a:defRPr sz="900"/>
            </a:lvl4pPr>
            <a:lvl5pPr marL="1821505" indent="0">
              <a:buNone/>
              <a:defRPr sz="900"/>
            </a:lvl5pPr>
            <a:lvl6pPr marL="2276887" indent="0">
              <a:buNone/>
              <a:defRPr sz="900"/>
            </a:lvl6pPr>
            <a:lvl7pPr marL="2732266" indent="0">
              <a:buNone/>
              <a:defRPr sz="900"/>
            </a:lvl7pPr>
            <a:lvl8pPr marL="3187646" indent="0">
              <a:buNone/>
              <a:defRPr sz="900"/>
            </a:lvl8pPr>
            <a:lvl9pPr marL="3643023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238047E6-B1C9-4892-8CE9-D384457870AD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CD1DCA-1D2B-41CA-A892-ABAB3C0425E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440304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680C70-1C82-48DB-8D07-BD87747799E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70226235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7304DDE-8F90-4A5C-8FC5-7CDBFE5CF72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33316629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5106448-0E80-4606-A891-941E3C75805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23767266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グラフ プレースホルダ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BAC9BB-E76A-4256-B4C8-ACD17B71A27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85135977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C4DF9BE-7DA0-4091-BEC0-21983DB1C9BA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0FA5D8F-920F-405D-BADF-020AC0605C1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111556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3756E9B-46CC-4891-BE07-DC7FC5806A0D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7B54440-5123-4DBF-A50A-895CD6A45D4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252831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ECBA281-3990-40C5-B07A-547A6CF42F39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5386F91-F72B-4C85-9CF7-4A165285A28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579581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5D2AC3C-C5FD-419D-9296-1B6649AC5EB1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F7A3D06-AD0A-4E48-8FB9-0DEE7166708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766151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3F79D55-EBD0-442E-82BD-7F253A3905E4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0F98884-161E-4FBC-B61E-AB8878204D4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101312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7DDAA32-5D1D-4758-8F63-7E5EF30DD80D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D72AFA2-29AF-4B5B-9646-89A303ADFD9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94089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5370" indent="0">
              <a:buNone/>
              <a:defRPr sz="2800"/>
            </a:lvl2pPr>
            <a:lvl3pPr marL="910740" indent="0">
              <a:buNone/>
              <a:defRPr sz="2400"/>
            </a:lvl3pPr>
            <a:lvl4pPr marL="1366123" indent="0">
              <a:buNone/>
              <a:defRPr sz="2000"/>
            </a:lvl4pPr>
            <a:lvl5pPr marL="1821505" indent="0">
              <a:buNone/>
              <a:defRPr sz="2000"/>
            </a:lvl5pPr>
            <a:lvl6pPr marL="2276887" indent="0">
              <a:buNone/>
              <a:defRPr sz="2000"/>
            </a:lvl6pPr>
            <a:lvl7pPr marL="2732266" indent="0">
              <a:buNone/>
              <a:defRPr sz="2000"/>
            </a:lvl7pPr>
            <a:lvl8pPr marL="3187646" indent="0">
              <a:buNone/>
              <a:defRPr sz="2000"/>
            </a:lvl8pPr>
            <a:lvl9pPr marL="3643023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370" indent="0">
              <a:buNone/>
              <a:defRPr sz="1200"/>
            </a:lvl2pPr>
            <a:lvl3pPr marL="910740" indent="0">
              <a:buNone/>
              <a:defRPr sz="1000"/>
            </a:lvl3pPr>
            <a:lvl4pPr marL="1366123" indent="0">
              <a:buNone/>
              <a:defRPr sz="900"/>
            </a:lvl4pPr>
            <a:lvl5pPr marL="1821505" indent="0">
              <a:buNone/>
              <a:defRPr sz="900"/>
            </a:lvl5pPr>
            <a:lvl6pPr marL="2276887" indent="0">
              <a:buNone/>
              <a:defRPr sz="900"/>
            </a:lvl6pPr>
            <a:lvl7pPr marL="2732266" indent="0">
              <a:buNone/>
              <a:defRPr sz="900"/>
            </a:lvl7pPr>
            <a:lvl8pPr marL="3187646" indent="0">
              <a:buNone/>
              <a:defRPr sz="900"/>
            </a:lvl8pPr>
            <a:lvl9pPr marL="3643023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D3604997-46F6-45FF-A26D-C6DA734E3046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042B67D-0DDB-4F7E-9D6E-463ED28D8E9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195074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779E3A7-ACD7-4B13-A72C-64BEE16D3746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88BA306-0C11-4BB3-B891-61E0909F1DB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888061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F048104-79AE-4FBF-8B5B-3A974650C9CC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6564766-3AAE-485F-9281-922EAEDBF49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852339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F054C4A-29B8-4A9D-8180-66013F0AE187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15C7D47-5F89-413D-8B0F-080E8A8D069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966247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8CF2C01-CB14-4779-93F2-D99AD70DA1C0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D8225EE-7CF7-4713-92A3-4276424E00D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603419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80FBFCC-AB3E-487C-9080-F898B61BBED2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E3C8AC8-F3CA-4A58-B4EE-A71BFAF6F94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718761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12523E-244B-4263-A044-513DB7A71ED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8426182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F77FD2C-69DC-49B8-9432-D394FDF8091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5289768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E45CCBA-BC62-4A11-9140-1AB8217225E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89518262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5EC4BC2-EC43-4121-B013-C9E3F4EC9CF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34065910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F04AC7B-8C8F-4B45-B52F-AE725EF6037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211578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theme" Target="../theme/theme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73" tIns="45552" rIns="91073" bIns="455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7171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73" tIns="45552" rIns="91073" bIns="455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073" tIns="45552" rIns="91073" bIns="45552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fld id="{FD853B16-364D-478B-9522-A05C4C0FF854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073" tIns="45552" rIns="91073" bIns="45552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073" tIns="45552" rIns="91073" bIns="4555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EF4F0DF-38B4-44B1-B273-73D41E9721E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26355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67196" r:id="rId1"/>
    <p:sldLayoutId id="2147667197" r:id="rId2"/>
    <p:sldLayoutId id="2147667198" r:id="rId3"/>
    <p:sldLayoutId id="2147667199" r:id="rId4"/>
    <p:sldLayoutId id="2147667200" r:id="rId5"/>
    <p:sldLayoutId id="2147667201" r:id="rId6"/>
    <p:sldLayoutId id="2147667202" r:id="rId7"/>
    <p:sldLayoutId id="2147667203" r:id="rId8"/>
    <p:sldLayoutId id="2147667204" r:id="rId9"/>
    <p:sldLayoutId id="2147667205" r:id="rId10"/>
    <p:sldLayoutId id="21476672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537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074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66123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1505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6600" indent="-2809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5063" indent="-2238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0675" indent="-2238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288" indent="-2238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4580" indent="-227686" algn="l" defTabSz="91074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9960" indent="-227686" algn="l" defTabSz="91074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5334" indent="-227686" algn="l" defTabSz="91074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0716" indent="-227686" algn="l" defTabSz="91074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370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740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123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505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887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2266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7646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3023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9844833-5BED-4C43-901E-6C143C436C6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24263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69129" r:id="rId1"/>
    <p:sldLayoutId id="2147669130" r:id="rId2"/>
    <p:sldLayoutId id="2147669131" r:id="rId3"/>
    <p:sldLayoutId id="2147669132" r:id="rId4"/>
    <p:sldLayoutId id="2147669133" r:id="rId5"/>
    <p:sldLayoutId id="2147669134" r:id="rId6"/>
    <p:sldLayoutId id="2147669135" r:id="rId7"/>
    <p:sldLayoutId id="2147669136" r:id="rId8"/>
    <p:sldLayoutId id="2147669137" r:id="rId9"/>
    <p:sldLayoutId id="2147669138" r:id="rId10"/>
    <p:sldLayoutId id="2147669139" r:id="rId11"/>
    <p:sldLayoutId id="2147669140" r:id="rId12"/>
    <p:sldLayoutId id="2147669141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73" tIns="45552" rIns="91073" bIns="455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9459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73" tIns="45552" rIns="91073" bIns="455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073" tIns="45552" rIns="91073" bIns="45552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fld id="{FD853B16-364D-478B-9522-A05C4C0FF854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073" tIns="45552" rIns="91073" bIns="45552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073" tIns="45552" rIns="91073" bIns="4555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A25D9170-1B80-48E9-B723-C3D5904DF90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6982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69244" r:id="rId1"/>
    <p:sldLayoutId id="2147669245" r:id="rId2"/>
    <p:sldLayoutId id="2147669246" r:id="rId3"/>
    <p:sldLayoutId id="2147669247" r:id="rId4"/>
    <p:sldLayoutId id="2147669248" r:id="rId5"/>
    <p:sldLayoutId id="2147669249" r:id="rId6"/>
    <p:sldLayoutId id="2147669250" r:id="rId7"/>
    <p:sldLayoutId id="2147669251" r:id="rId8"/>
    <p:sldLayoutId id="2147669252" r:id="rId9"/>
    <p:sldLayoutId id="2147669253" r:id="rId10"/>
    <p:sldLayoutId id="21476692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537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074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66123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1505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6600" indent="-2809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5063" indent="-2238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0675" indent="-2238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288" indent="-2238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4580" indent="-227686" algn="l" defTabSz="91074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9960" indent="-227686" algn="l" defTabSz="91074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5334" indent="-227686" algn="l" defTabSz="91074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0716" indent="-227686" algn="l" defTabSz="91074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370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740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123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505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887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2266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7646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3023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3C13103-830C-44A6-B1C7-FD3B09E05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185CFFA-961A-4BDB-97F7-817EAE56A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FA85DB2-E012-4BBB-9796-98FA13E0E9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F59D9-A636-48C5-9A26-94511FFC929E}" type="datetimeFigureOut">
              <a:rPr kumimoji="1" lang="ja-JP" altLang="en-US" smtClean="0"/>
              <a:t>2023/5/11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E86BF41-CFAC-41B8-BDC7-408691E2FE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1261825-F859-4E70-8838-27671ED02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84F6F-46F0-4606-9BE4-849A321476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8549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69256" r:id="rId1"/>
    <p:sldLayoutId id="2147669257" r:id="rId2"/>
    <p:sldLayoutId id="2147669258" r:id="rId3"/>
    <p:sldLayoutId id="2147669259" r:id="rId4"/>
    <p:sldLayoutId id="2147669260" r:id="rId5"/>
    <p:sldLayoutId id="2147669261" r:id="rId6"/>
    <p:sldLayoutId id="2147669262" r:id="rId7"/>
    <p:sldLayoutId id="2147669263" r:id="rId8"/>
    <p:sldLayoutId id="2147669264" r:id="rId9"/>
    <p:sldLayoutId id="2147669265" r:id="rId10"/>
    <p:sldLayoutId id="21476692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00"/>
            </a:gs>
            <a:gs pos="50000">
              <a:srgbClr val="003300"/>
            </a:gs>
            <a:gs pos="100000">
              <a:srgbClr val="0018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286AE6-0F82-4DDD-AB7D-0648E532E9F6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17779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69268" r:id="rId1"/>
    <p:sldLayoutId id="2147669269" r:id="rId2"/>
    <p:sldLayoutId id="2147669270" r:id="rId3"/>
    <p:sldLayoutId id="2147669271" r:id="rId4"/>
    <p:sldLayoutId id="2147669272" r:id="rId5"/>
    <p:sldLayoutId id="2147669273" r:id="rId6"/>
    <p:sldLayoutId id="2147669274" r:id="rId7"/>
    <p:sldLayoutId id="2147669275" r:id="rId8"/>
    <p:sldLayoutId id="2147669276" r:id="rId9"/>
    <p:sldLayoutId id="2147669277" r:id="rId10"/>
    <p:sldLayoutId id="21476692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タイトル プレースホルダ 1">
            <a:extLst>
              <a:ext uri="{FF2B5EF4-FFF2-40B4-BE49-F238E27FC236}">
                <a16:creationId xmlns:a16="http://schemas.microsoft.com/office/drawing/2014/main" id="{C27705D5-9797-41FF-BF0E-6554C49E5E2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38915" name="テキスト プレースホルダ 2">
            <a:extLst>
              <a:ext uri="{FF2B5EF4-FFF2-40B4-BE49-F238E27FC236}">
                <a16:creationId xmlns:a16="http://schemas.microsoft.com/office/drawing/2014/main" id="{06E08311-CB22-4B09-B605-4906A20773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C9C5A296-9D0D-451D-A1B7-4AE8C6CAC7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fld id="{0320E9BA-D5C0-49CE-A0B0-193BFC8390BE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1B2CF353-D6D1-40A5-97EB-676F7DF533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F9FC44E3-5ECA-4AC2-A620-CC8A0FC69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7F9A0BF-9C12-4F49-B5DC-B0933BC0117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5386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69365" r:id="rId1"/>
    <p:sldLayoutId id="2147669366" r:id="rId2"/>
    <p:sldLayoutId id="2147669367" r:id="rId3"/>
    <p:sldLayoutId id="2147669368" r:id="rId4"/>
    <p:sldLayoutId id="2147669369" r:id="rId5"/>
    <p:sldLayoutId id="2147669370" r:id="rId6"/>
    <p:sldLayoutId id="2147669371" r:id="rId7"/>
    <p:sldLayoutId id="2147669372" r:id="rId8"/>
    <p:sldLayoutId id="2147669373" r:id="rId9"/>
    <p:sldLayoutId id="2147669374" r:id="rId10"/>
    <p:sldLayoutId id="21476693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685800" algn="ctr" rtl="0" fontAlgn="base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028700" algn="ctr" rtl="0" fontAlgn="base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371600" algn="ctr" rtl="0" fontAlgn="base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605B3424-6595-4566-A2DC-AD129EAAD2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365C4E31-1846-4792-B435-CA8F9F7139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AC8500D-226E-47D7-A285-3292D95380B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D674D1B-7A92-4B3C-9DD6-02B943CD922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68BD1A3-57C4-405E-99C2-77714BA0331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D735E7C-7A2F-46D7-BC9F-8A5B1639C54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88320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69431" r:id="rId1"/>
    <p:sldLayoutId id="2147669432" r:id="rId2"/>
    <p:sldLayoutId id="2147669433" r:id="rId3"/>
    <p:sldLayoutId id="2147669434" r:id="rId4"/>
    <p:sldLayoutId id="2147669435" r:id="rId5"/>
    <p:sldLayoutId id="2147669436" r:id="rId6"/>
    <p:sldLayoutId id="2147669437" r:id="rId7"/>
    <p:sldLayoutId id="2147669438" r:id="rId8"/>
    <p:sldLayoutId id="2147669439" r:id="rId9"/>
    <p:sldLayoutId id="2147669440" r:id="rId10"/>
    <p:sldLayoutId id="2147669441" r:id="rId11"/>
    <p:sldLayoutId id="2147669442" r:id="rId12"/>
    <p:sldLayoutId id="2147669443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6858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0287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3716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50C3E635-793C-44ED-879E-0F7178CF139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2018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69469" r:id="rId1"/>
    <p:sldLayoutId id="2147669470" r:id="rId2"/>
    <p:sldLayoutId id="2147669471" r:id="rId3"/>
    <p:sldLayoutId id="2147669472" r:id="rId4"/>
    <p:sldLayoutId id="2147669473" r:id="rId5"/>
    <p:sldLayoutId id="2147669474" r:id="rId6"/>
    <p:sldLayoutId id="2147669475" r:id="rId7"/>
    <p:sldLayoutId id="2147669476" r:id="rId8"/>
    <p:sldLayoutId id="2147669477" r:id="rId9"/>
    <p:sldLayoutId id="2147669478" r:id="rId10"/>
    <p:sldLayoutId id="21476694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8EB2607-EAAE-46E4-AF8C-AA09470F3FB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91430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69481" r:id="rId1"/>
    <p:sldLayoutId id="2147669482" r:id="rId2"/>
    <p:sldLayoutId id="2147669483" r:id="rId3"/>
    <p:sldLayoutId id="2147669484" r:id="rId4"/>
    <p:sldLayoutId id="2147669485" r:id="rId5"/>
    <p:sldLayoutId id="2147669486" r:id="rId6"/>
    <p:sldLayoutId id="2147669487" r:id="rId7"/>
    <p:sldLayoutId id="2147669488" r:id="rId8"/>
    <p:sldLayoutId id="2147669489" r:id="rId9"/>
    <p:sldLayoutId id="2147669490" r:id="rId10"/>
    <p:sldLayoutId id="21476694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74AA105-BE6A-4225-A046-A5146EA0A2B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E2A62C7-1950-42A5-ADEE-F59139EF2F7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0E71FA1-E1AB-4013-9314-DCDE50607D2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59BCD6C-14EE-4C66-8F0F-C4C46A40611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4888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69507" r:id="rId1"/>
    <p:sldLayoutId id="2147669508" r:id="rId2"/>
    <p:sldLayoutId id="2147669509" r:id="rId3"/>
    <p:sldLayoutId id="2147669510" r:id="rId4"/>
    <p:sldLayoutId id="2147669511" r:id="rId5"/>
    <p:sldLayoutId id="2147669512" r:id="rId6"/>
    <p:sldLayoutId id="2147669513" r:id="rId7"/>
    <p:sldLayoutId id="2147669514" r:id="rId8"/>
    <p:sldLayoutId id="2147669515" r:id="rId9"/>
    <p:sldLayoutId id="2147669516" r:id="rId10"/>
    <p:sldLayoutId id="2147669517" r:id="rId11"/>
    <p:sldLayoutId id="2147669518" r:id="rId12"/>
    <p:sldLayoutId id="2147669519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7411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BAE2AE0-89C8-4AAC-9174-10E6D22D2B65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F0A42316-5AF5-4BE6-8AF1-978431552EA7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5039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67295" r:id="rId1"/>
    <p:sldLayoutId id="2147667296" r:id="rId2"/>
    <p:sldLayoutId id="2147667297" r:id="rId3"/>
    <p:sldLayoutId id="2147667298" r:id="rId4"/>
    <p:sldLayoutId id="2147667299" r:id="rId5"/>
    <p:sldLayoutId id="2147667300" r:id="rId6"/>
    <p:sldLayoutId id="2147667301" r:id="rId7"/>
    <p:sldLayoutId id="2147667302" r:id="rId8"/>
    <p:sldLayoutId id="2147667303" r:id="rId9"/>
    <p:sldLayoutId id="2147667304" r:id="rId10"/>
    <p:sldLayoutId id="21476673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13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259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39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519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052EF70-975A-46BF-B673-C58A397141C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169CDEC-6F57-4AAD-8C59-6199EE97027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D80D32E-C18E-4C3F-9205-095A2FD84CE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837321FD-BFBC-4FC3-BECF-60470EFE40C7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54086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67396" r:id="rId1"/>
    <p:sldLayoutId id="2147667397" r:id="rId2"/>
    <p:sldLayoutId id="2147667398" r:id="rId3"/>
    <p:sldLayoutId id="2147667399" r:id="rId4"/>
    <p:sldLayoutId id="2147667400" r:id="rId5"/>
    <p:sldLayoutId id="2147667401" r:id="rId6"/>
    <p:sldLayoutId id="2147667402" r:id="rId7"/>
    <p:sldLayoutId id="2147667403" r:id="rId8"/>
    <p:sldLayoutId id="2147667404" r:id="rId9"/>
    <p:sldLayoutId id="2147667405" r:id="rId10"/>
    <p:sldLayoutId id="2147667406" r:id="rId11"/>
    <p:sldLayoutId id="2147667407" r:id="rId12"/>
    <p:sldLayoutId id="2147667408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8675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10A0C93-5AE3-4099-9EF2-43C7FB18A811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4934D01-26A1-44E1-9DBB-012DC9EF957D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26014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67976" r:id="rId1"/>
    <p:sldLayoutId id="2147667977" r:id="rId2"/>
    <p:sldLayoutId id="2147667978" r:id="rId3"/>
    <p:sldLayoutId id="2147667979" r:id="rId4"/>
    <p:sldLayoutId id="2147667980" r:id="rId5"/>
    <p:sldLayoutId id="2147667981" r:id="rId6"/>
    <p:sldLayoutId id="2147667982" r:id="rId7"/>
    <p:sldLayoutId id="2147667983" r:id="rId8"/>
    <p:sldLayoutId id="2147667984" r:id="rId9"/>
    <p:sldLayoutId id="2147667985" r:id="rId10"/>
    <p:sldLayoutId id="21476679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13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259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39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519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2254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54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54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73" tIns="45552" rIns="91073" bIns="455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7171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73" tIns="45552" rIns="91073" bIns="455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073" tIns="45552" rIns="91073" bIns="45552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fld id="{FD853B16-364D-478B-9522-A05C4C0FF854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073" tIns="45552" rIns="91073" bIns="45552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073" tIns="45552" rIns="91073" bIns="4555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C03BD7F-901A-49D7-BE32-37CE911B22C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7677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68613" r:id="rId1"/>
    <p:sldLayoutId id="2147668614" r:id="rId2"/>
    <p:sldLayoutId id="2147668615" r:id="rId3"/>
    <p:sldLayoutId id="2147668616" r:id="rId4"/>
    <p:sldLayoutId id="2147668617" r:id="rId5"/>
    <p:sldLayoutId id="2147668618" r:id="rId6"/>
    <p:sldLayoutId id="2147668619" r:id="rId7"/>
    <p:sldLayoutId id="2147668620" r:id="rId8"/>
    <p:sldLayoutId id="2147668621" r:id="rId9"/>
    <p:sldLayoutId id="2147668622" r:id="rId10"/>
    <p:sldLayoutId id="21476686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537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074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66123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1505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6600" indent="-2809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5063" indent="-2238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0675" indent="-2238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288" indent="-2238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4580" indent="-227686" algn="l" defTabSz="91074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9960" indent="-227686" algn="l" defTabSz="91074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5334" indent="-227686" algn="l" defTabSz="91074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0716" indent="-227686" algn="l" defTabSz="91074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370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740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123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505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887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2266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7646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3023" algn="l" defTabSz="9107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A5F90B8-7C98-4E8B-B4D9-3EBCF254ECB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0811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68625" r:id="rId1"/>
    <p:sldLayoutId id="2147668626" r:id="rId2"/>
    <p:sldLayoutId id="2147668627" r:id="rId3"/>
    <p:sldLayoutId id="2147668628" r:id="rId4"/>
    <p:sldLayoutId id="2147668629" r:id="rId5"/>
    <p:sldLayoutId id="2147668630" r:id="rId6"/>
    <p:sldLayoutId id="2147668631" r:id="rId7"/>
    <p:sldLayoutId id="2147668632" r:id="rId8"/>
    <p:sldLayoutId id="2147668633" r:id="rId9"/>
    <p:sldLayoutId id="2147668634" r:id="rId10"/>
    <p:sldLayoutId id="2147668635" r:id="rId11"/>
    <p:sldLayoutId id="2147668636" r:id="rId12"/>
    <p:sldLayoutId id="2147668637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1EECB41-E380-472D-B916-E9EC2E4FFA0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3026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68677" r:id="rId1"/>
    <p:sldLayoutId id="2147668678" r:id="rId2"/>
    <p:sldLayoutId id="2147668679" r:id="rId3"/>
    <p:sldLayoutId id="2147668680" r:id="rId4"/>
    <p:sldLayoutId id="2147668681" r:id="rId5"/>
    <p:sldLayoutId id="2147668682" r:id="rId6"/>
    <p:sldLayoutId id="2147668683" r:id="rId7"/>
    <p:sldLayoutId id="2147668684" r:id="rId8"/>
    <p:sldLayoutId id="2147668685" r:id="rId9"/>
    <p:sldLayoutId id="2147668686" r:id="rId10"/>
    <p:sldLayoutId id="2147668687" r:id="rId11"/>
    <p:sldLayoutId id="2147668688" r:id="rId12"/>
    <p:sldLayoutId id="2147668689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5123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A133A65-79B6-4BC4-BF49-5417D131B5E7}" type="datetimeFigureOut">
              <a:rPr lang="ja-JP" altLang="en-US"/>
              <a:pPr>
                <a:defRPr/>
              </a:pPr>
              <a:t>2023/5/11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DC9A11A-1675-4059-881F-E2A41E6FD22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97454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68765" r:id="rId1"/>
    <p:sldLayoutId id="2147668766" r:id="rId2"/>
    <p:sldLayoutId id="2147668767" r:id="rId3"/>
    <p:sldLayoutId id="2147668768" r:id="rId4"/>
    <p:sldLayoutId id="2147668769" r:id="rId5"/>
    <p:sldLayoutId id="2147668770" r:id="rId6"/>
    <p:sldLayoutId id="2147668771" r:id="rId7"/>
    <p:sldLayoutId id="2147668772" r:id="rId8"/>
    <p:sldLayoutId id="2147668773" r:id="rId9"/>
    <p:sldLayoutId id="2147668774" r:id="rId10"/>
    <p:sldLayoutId id="21476687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1F35A88-72BE-4EC5-B419-D458F8A9DAB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57128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669016" r:id="rId1"/>
    <p:sldLayoutId id="2147669017" r:id="rId2"/>
    <p:sldLayoutId id="2147669018" r:id="rId3"/>
    <p:sldLayoutId id="2147669019" r:id="rId4"/>
    <p:sldLayoutId id="2147669020" r:id="rId5"/>
    <p:sldLayoutId id="2147669021" r:id="rId6"/>
    <p:sldLayoutId id="2147669022" r:id="rId7"/>
    <p:sldLayoutId id="2147669023" r:id="rId8"/>
    <p:sldLayoutId id="2147669024" r:id="rId9"/>
    <p:sldLayoutId id="2147669025" r:id="rId10"/>
    <p:sldLayoutId id="2147669026" r:id="rId11"/>
    <p:sldLayoutId id="2147669027" r:id="rId12"/>
    <p:sldLayoutId id="2147669028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emf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7.png"/><Relationship Id="rId11" Type="http://schemas.openxmlformats.org/officeDocument/2006/relationships/image" Target="../media/image41.emf"/><Relationship Id="rId5" Type="http://schemas.openxmlformats.org/officeDocument/2006/relationships/image" Target="../media/image36.emf"/><Relationship Id="rId10" Type="http://schemas.openxmlformats.org/officeDocument/2006/relationships/image" Target="../media/image40.emf"/><Relationship Id="rId4" Type="http://schemas.openxmlformats.org/officeDocument/2006/relationships/image" Target="../media/image35.emf"/><Relationship Id="rId9" Type="http://schemas.openxmlformats.org/officeDocument/2006/relationships/image" Target="../media/image3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5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5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4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84.xml"/><Relationship Id="rId6" Type="http://schemas.openxmlformats.org/officeDocument/2006/relationships/image" Target="../media/image49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image" Target="../media/image66.emf"/><Relationship Id="rId7" Type="http://schemas.openxmlformats.org/officeDocument/2006/relationships/image" Target="../media/image7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8.emf"/><Relationship Id="rId7" Type="http://schemas.openxmlformats.org/officeDocument/2006/relationships/image" Target="../media/image4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80.png"/><Relationship Id="rId5" Type="http://schemas.openxmlformats.org/officeDocument/2006/relationships/image" Target="../media/image46.png"/><Relationship Id="rId4" Type="http://schemas.openxmlformats.org/officeDocument/2006/relationships/image" Target="../media/image7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1.png"/><Relationship Id="rId5" Type="http://schemas.openxmlformats.org/officeDocument/2006/relationships/image" Target="../media/image90.emf"/><Relationship Id="rId4" Type="http://schemas.openxmlformats.org/officeDocument/2006/relationships/image" Target="../media/image89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7" Type="http://schemas.openxmlformats.org/officeDocument/2006/relationships/image" Target="../media/image104.em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8.emf"/><Relationship Id="rId4" Type="http://schemas.openxmlformats.org/officeDocument/2006/relationships/image" Target="../media/image10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7" Type="http://schemas.openxmlformats.org/officeDocument/2006/relationships/image" Target="../media/image113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2.emf"/><Relationship Id="rId5" Type="http://schemas.openxmlformats.org/officeDocument/2006/relationships/image" Target="../media/image89.gif"/><Relationship Id="rId4" Type="http://schemas.openxmlformats.org/officeDocument/2006/relationships/image" Target="../media/image11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emf"/><Relationship Id="rId3" Type="http://schemas.openxmlformats.org/officeDocument/2006/relationships/image" Target="../media/image89.gif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6.emf"/><Relationship Id="rId5" Type="http://schemas.openxmlformats.org/officeDocument/2006/relationships/image" Target="../media/image115.emf"/><Relationship Id="rId10" Type="http://schemas.openxmlformats.org/officeDocument/2006/relationships/image" Target="../media/image120.png"/><Relationship Id="rId4" Type="http://schemas.openxmlformats.org/officeDocument/2006/relationships/image" Target="../media/image114.emf"/><Relationship Id="rId9" Type="http://schemas.openxmlformats.org/officeDocument/2006/relationships/image" Target="../media/image119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emf"/><Relationship Id="rId3" Type="http://schemas.openxmlformats.org/officeDocument/2006/relationships/image" Target="../media/image121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5.emf"/><Relationship Id="rId5" Type="http://schemas.openxmlformats.org/officeDocument/2006/relationships/image" Target="../media/image123.png"/><Relationship Id="rId4" Type="http://schemas.openxmlformats.org/officeDocument/2006/relationships/image" Target="../media/image122.emf"/><Relationship Id="rId9" Type="http://schemas.openxmlformats.org/officeDocument/2006/relationships/image" Target="../media/image1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0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8.emf"/><Relationship Id="rId5" Type="http://schemas.openxmlformats.org/officeDocument/2006/relationships/image" Target="../media/image127.emf"/><Relationship Id="rId4" Type="http://schemas.openxmlformats.org/officeDocument/2006/relationships/image" Target="../media/image11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06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89.gif"/><Relationship Id="rId5" Type="http://schemas.openxmlformats.org/officeDocument/2006/relationships/image" Target="../media/image140.png"/><Relationship Id="rId4" Type="http://schemas.openxmlformats.org/officeDocument/2006/relationships/oleObject" Target="../embeddings/oleObject6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1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9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9.emf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emf"/><Relationship Id="rId13" Type="http://schemas.openxmlformats.org/officeDocument/2006/relationships/image" Target="../media/image150.jpg"/><Relationship Id="rId3" Type="http://schemas.openxmlformats.org/officeDocument/2006/relationships/image" Target="../media/image23.png"/><Relationship Id="rId7" Type="http://schemas.openxmlformats.org/officeDocument/2006/relationships/image" Target="../media/image146.emf"/><Relationship Id="rId12" Type="http://schemas.openxmlformats.org/officeDocument/2006/relationships/image" Target="../media/image1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45.png"/><Relationship Id="rId11" Type="http://schemas.openxmlformats.org/officeDocument/2006/relationships/image" Target="../media/image79.emf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emf"/><Relationship Id="rId9" Type="http://schemas.openxmlformats.org/officeDocument/2006/relationships/image" Target="../media/image148.jpeg"/><Relationship Id="rId14" Type="http://schemas.openxmlformats.org/officeDocument/2006/relationships/image" Target="../media/image15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Rectangle 11"/>
          <p:cNvSpPr>
            <a:spLocks noChangeArrowheads="1"/>
          </p:cNvSpPr>
          <p:nvPr/>
        </p:nvSpPr>
        <p:spPr bwMode="auto">
          <a:xfrm>
            <a:off x="-96688" y="-99392"/>
            <a:ext cx="12385376" cy="7205807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50000">
                <a:srgbClr val="000082"/>
              </a:gs>
              <a:gs pos="100000">
                <a:srgbClr val="000000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ja-JP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2461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941442"/>
              </p:ext>
            </p:extLst>
          </p:nvPr>
        </p:nvGraphicFramePr>
        <p:xfrm>
          <a:off x="1415480" y="134939"/>
          <a:ext cx="3792538" cy="68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9142857" imgH="1638095" progId="Photoshop.Image.9">
                  <p:embed/>
                </p:oleObj>
              </mc:Choice>
              <mc:Fallback>
                <p:oleObj name="Image" r:id="rId3" imgW="9142857" imgH="1638095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5480" y="134939"/>
                        <a:ext cx="3792538" cy="681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461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869" y="215900"/>
            <a:ext cx="1152525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7A5C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324615" name="テキスト ボックス 10"/>
          <p:cNvSpPr txBox="1">
            <a:spLocks noChangeArrowheads="1"/>
          </p:cNvSpPr>
          <p:nvPr/>
        </p:nvSpPr>
        <p:spPr bwMode="auto">
          <a:xfrm>
            <a:off x="5388294" y="2867210"/>
            <a:ext cx="1499991" cy="43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73" tIns="45552" rIns="91073" bIns="4555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200" dirty="0">
                <a:solidFill>
                  <a:srgbClr val="FFEECD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Hideo Aoki</a:t>
            </a:r>
          </a:p>
        </p:txBody>
      </p:sp>
      <p:sp>
        <p:nvSpPr>
          <p:cNvPr id="8" name="テキスト ボックス 10">
            <a:extLst>
              <a:ext uri="{FF2B5EF4-FFF2-40B4-BE49-F238E27FC236}">
                <a16:creationId xmlns:a16="http://schemas.microsoft.com/office/drawing/2014/main" id="{CA7DF92E-0366-40EF-BD9B-E30F5244D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765" y="3406161"/>
            <a:ext cx="3773048" cy="89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73" tIns="45552" rIns="91073" bIns="4555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lnSpc>
                <a:spcPts val="2100"/>
              </a:lnSpc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FFC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Dept Physics, Univ Tokyo, Japan</a:t>
            </a:r>
          </a:p>
          <a:p>
            <a:pPr algn="ctr" eaLnBrk="1" hangingPunct="1">
              <a:lnSpc>
                <a:spcPts val="21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ja-JP" sz="2000" dirty="0">
                <a:solidFill>
                  <a:srgbClr val="FFC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&amp;</a:t>
            </a:r>
          </a:p>
          <a:p>
            <a:pPr algn="ctr" eaLnBrk="1" hangingPunct="1">
              <a:lnSpc>
                <a:spcPts val="2100"/>
              </a:lnSpc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FFC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AIST, Tsukuba, Japan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C900CBF-E4AB-43FE-9621-5A0EF3667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168" y="333376"/>
            <a:ext cx="331236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3" tIns="45552" rIns="91073" bIns="45552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rgbClr val="FFFFF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Int. </a:t>
            </a:r>
            <a:r>
              <a:rPr lang="en-US" altLang="ja-JP" sz="1600" dirty="0" err="1">
                <a:solidFill>
                  <a:srgbClr val="FFFFF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Workshop“CORPES</a:t>
            </a:r>
            <a:r>
              <a:rPr lang="en-US" altLang="ja-JP" sz="1600" dirty="0">
                <a:solidFill>
                  <a:srgbClr val="FFFFF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2022”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rgbClr val="FFFFF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online, 14 July 2022 </a:t>
            </a:r>
            <a:endParaRPr lang="ja-JP" altLang="ja-JP" sz="1600" dirty="0">
              <a:solidFill>
                <a:srgbClr val="FFFFFF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88700564-DAD0-4ED6-8A07-53817EB7B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472" y="1535240"/>
            <a:ext cx="9959677" cy="86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3" tIns="45552" rIns="91073" bIns="45552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u="sng" dirty="0">
                <a:solidFill>
                  <a:srgbClr val="FFEAA7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Engineering superconducting and topological systems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u="sng" dirty="0">
                <a:solidFill>
                  <a:srgbClr val="FFEAA7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in and out of equilibrium</a:t>
            </a:r>
          </a:p>
        </p:txBody>
      </p:sp>
    </p:spTree>
    <p:extLst>
      <p:ext uri="{BB962C8B-B14F-4D97-AF65-F5344CB8AC3E}">
        <p14:creationId xmlns:p14="http://schemas.microsoft.com/office/powerpoint/2010/main" val="945039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696" y="-157163"/>
            <a:ext cx="12529392" cy="7158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2" name="角丸四角形 1"/>
          <p:cNvSpPr/>
          <p:nvPr/>
        </p:nvSpPr>
        <p:spPr>
          <a:xfrm>
            <a:off x="1728788" y="173039"/>
            <a:ext cx="8615362" cy="34004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6596" name="テキスト ボックス 62"/>
          <p:cNvSpPr txBox="1">
            <a:spLocks noChangeArrowheads="1"/>
          </p:cNvSpPr>
          <p:nvPr/>
        </p:nvSpPr>
        <p:spPr bwMode="auto">
          <a:xfrm>
            <a:off x="4656139" y="384176"/>
            <a:ext cx="4060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8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Phase diagram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+mn-cs"/>
            </a:endParaRPr>
          </a:p>
        </p:txBody>
      </p:sp>
      <p:grpSp>
        <p:nvGrpSpPr>
          <p:cNvPr id="366597" name="グループ化 5"/>
          <p:cNvGrpSpPr>
            <a:grpSpLocks/>
          </p:cNvGrpSpPr>
          <p:nvPr/>
        </p:nvGrpSpPr>
        <p:grpSpPr bwMode="auto">
          <a:xfrm>
            <a:off x="1973264" y="1268414"/>
            <a:ext cx="8370887" cy="1747837"/>
            <a:chOff x="450056" y="1700808"/>
            <a:chExt cx="8370416" cy="1746602"/>
          </a:xfrm>
        </p:grpSpPr>
        <p:sp>
          <p:nvSpPr>
            <p:cNvPr id="366617" name="テキスト ボックス 57"/>
            <p:cNvSpPr txBox="1">
              <a:spLocks noChangeArrowheads="1"/>
            </p:cNvSpPr>
            <p:nvPr/>
          </p:nvSpPr>
          <p:spPr bwMode="auto">
            <a:xfrm>
              <a:off x="3035181" y="1700808"/>
              <a:ext cx="59055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50" charset="-128"/>
                  <a:cs typeface="+mn-cs"/>
                </a:rPr>
                <a:t>1/3</a:t>
              </a: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66618" name="テキスト ボックス 59"/>
            <p:cNvSpPr txBox="1">
              <a:spLocks noChangeArrowheads="1"/>
            </p:cNvSpPr>
            <p:nvPr/>
          </p:nvSpPr>
          <p:spPr bwMode="auto">
            <a:xfrm>
              <a:off x="8457729" y="1778272"/>
              <a:ext cx="36274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50" charset="-128"/>
                  <a:cs typeface="+mn-cs"/>
                </a:rPr>
                <a:t>1</a:t>
              </a: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66619" name="テキスト ボックス 70"/>
            <p:cNvSpPr txBox="1">
              <a:spLocks noChangeArrowheads="1"/>
            </p:cNvSpPr>
            <p:nvPr/>
          </p:nvSpPr>
          <p:spPr bwMode="auto">
            <a:xfrm>
              <a:off x="3060478" y="2924442"/>
              <a:ext cx="647700" cy="522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50" charset="-128"/>
                  <a:cs typeface="+mn-cs"/>
                </a:rPr>
                <a:t>TI 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66620" name="テキスト ボックス 77"/>
            <p:cNvSpPr txBox="1">
              <a:spLocks noChangeArrowheads="1"/>
            </p:cNvSpPr>
            <p:nvPr/>
          </p:nvSpPr>
          <p:spPr bwMode="auto">
            <a:xfrm>
              <a:off x="4777558" y="2852483"/>
              <a:ext cx="2243137" cy="461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50" charset="-128"/>
                  <a:cs typeface="+mn-cs"/>
                </a:rPr>
                <a:t>band filling  </a:t>
              </a: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grpSp>
          <p:nvGrpSpPr>
            <p:cNvPr id="366621" name="グループ化 85"/>
            <p:cNvGrpSpPr>
              <a:grpSpLocks/>
            </p:cNvGrpSpPr>
            <p:nvPr/>
          </p:nvGrpSpPr>
          <p:grpSpPr bwMode="auto">
            <a:xfrm flipH="1">
              <a:off x="539552" y="2146028"/>
              <a:ext cx="8126987" cy="779480"/>
              <a:chOff x="2487217" y="1900238"/>
              <a:chExt cx="8267479" cy="779480"/>
            </a:xfrm>
          </p:grpSpPr>
          <p:grpSp>
            <p:nvGrpSpPr>
              <p:cNvPr id="366630" name="グループ化 86"/>
              <p:cNvGrpSpPr>
                <a:grpSpLocks/>
              </p:cNvGrpSpPr>
              <p:nvPr/>
            </p:nvGrpSpPr>
            <p:grpSpPr bwMode="auto">
              <a:xfrm>
                <a:off x="2487217" y="1900238"/>
                <a:ext cx="8267479" cy="770912"/>
                <a:chOff x="2487217" y="2774975"/>
                <a:chExt cx="8267479" cy="770912"/>
              </a:xfrm>
            </p:grpSpPr>
            <p:sp>
              <p:nvSpPr>
                <p:cNvPr id="93" name="正方形/長方形 92"/>
                <p:cNvSpPr/>
                <p:nvPr/>
              </p:nvSpPr>
              <p:spPr>
                <a:xfrm>
                  <a:off x="6004411" y="2775527"/>
                  <a:ext cx="1201450" cy="76304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0">
                      <a:srgbClr val="FFFF00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94" name="正方形/長方形 93"/>
                <p:cNvSpPr/>
                <p:nvPr/>
              </p:nvSpPr>
              <p:spPr>
                <a:xfrm>
                  <a:off x="2487263" y="2788218"/>
                  <a:ext cx="8268045" cy="763049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cxnSp>
            <p:nvCxnSpPr>
              <p:cNvPr id="90" name="直線コネクタ 89"/>
              <p:cNvCxnSpPr/>
              <p:nvPr/>
            </p:nvCxnSpPr>
            <p:spPr>
              <a:xfrm>
                <a:off x="7982606" y="1926172"/>
                <a:ext cx="0" cy="753530"/>
              </a:xfrm>
              <a:prstGeom prst="line">
                <a:avLst/>
              </a:prstGeom>
              <a:ln w="571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正方形/長方形 91"/>
              <p:cNvSpPr/>
              <p:nvPr/>
            </p:nvSpPr>
            <p:spPr>
              <a:xfrm rot="5400000">
                <a:off x="7749378" y="2212605"/>
                <a:ext cx="732907" cy="169559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53000">
                    <a:srgbClr val="FB684F"/>
                  </a:gs>
                  <a:gs pos="100000">
                    <a:schemeClr val="bg1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366622" name="テキスト ボックス 57"/>
            <p:cNvSpPr txBox="1">
              <a:spLocks noChangeArrowheads="1"/>
            </p:cNvSpPr>
            <p:nvPr/>
          </p:nvSpPr>
          <p:spPr bwMode="auto">
            <a:xfrm>
              <a:off x="4345811" y="1731945"/>
              <a:ext cx="59055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50" charset="-128"/>
                  <a:cs typeface="+mn-cs"/>
                </a:rPr>
                <a:t>1/2</a:t>
              </a: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97" name="直線コネクタ 96"/>
            <p:cNvCxnSpPr/>
            <p:nvPr/>
          </p:nvCxnSpPr>
          <p:spPr>
            <a:xfrm flipH="1">
              <a:off x="4618596" y="2151339"/>
              <a:ext cx="0" cy="75352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6624" name="テキスト ボックス 59"/>
            <p:cNvSpPr txBox="1">
              <a:spLocks noChangeArrowheads="1"/>
            </p:cNvSpPr>
            <p:nvPr/>
          </p:nvSpPr>
          <p:spPr bwMode="auto">
            <a:xfrm>
              <a:off x="450056" y="1746292"/>
              <a:ext cx="36274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50" charset="-128"/>
                  <a:cs typeface="+mn-cs"/>
                </a:rPr>
                <a:t>0</a:t>
              </a: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grpSp>
          <p:nvGrpSpPr>
            <p:cNvPr id="366625" name="グループ化 3"/>
            <p:cNvGrpSpPr>
              <a:grpSpLocks/>
            </p:cNvGrpSpPr>
            <p:nvPr/>
          </p:nvGrpSpPr>
          <p:grpSpPr bwMode="auto">
            <a:xfrm flipH="1">
              <a:off x="5928575" y="2170273"/>
              <a:ext cx="215351" cy="756557"/>
              <a:chOff x="6516216" y="3430804"/>
              <a:chExt cx="215351" cy="756557"/>
            </a:xfrm>
          </p:grpSpPr>
          <p:cxnSp>
            <p:nvCxnSpPr>
              <p:cNvPr id="135" name="直線コネクタ 134"/>
              <p:cNvCxnSpPr/>
              <p:nvPr/>
            </p:nvCxnSpPr>
            <p:spPr>
              <a:xfrm>
                <a:off x="6731932" y="3434080"/>
                <a:ext cx="0" cy="753529"/>
              </a:xfrm>
              <a:prstGeom prst="line">
                <a:avLst/>
              </a:prstGeom>
              <a:ln w="571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正方形/長方形 135"/>
              <p:cNvSpPr/>
              <p:nvPr/>
            </p:nvSpPr>
            <p:spPr>
              <a:xfrm rot="5400000">
                <a:off x="6232930" y="3714021"/>
                <a:ext cx="732907" cy="16667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53000">
                    <a:srgbClr val="FB684F"/>
                  </a:gs>
                  <a:gs pos="100000">
                    <a:schemeClr val="bg1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366626" name="テキスト ボックス 57"/>
            <p:cNvSpPr txBox="1">
              <a:spLocks noChangeArrowheads="1"/>
            </p:cNvSpPr>
            <p:nvPr/>
          </p:nvSpPr>
          <p:spPr bwMode="auto">
            <a:xfrm>
              <a:off x="5613894" y="1700808"/>
              <a:ext cx="59055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50" charset="-128"/>
                  <a:cs typeface="+mn-cs"/>
                </a:rPr>
                <a:t>2/3</a:t>
              </a: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66627" name="テキスト ボックス 67"/>
            <p:cNvSpPr txBox="1">
              <a:spLocks noChangeArrowheads="1"/>
            </p:cNvSpPr>
            <p:nvPr/>
          </p:nvSpPr>
          <p:spPr bwMode="auto">
            <a:xfrm>
              <a:off x="4626411" y="2293938"/>
              <a:ext cx="93345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50" charset="-128"/>
                  <a:cs typeface="+mn-cs"/>
                </a:rPr>
                <a:t>Flat-b F</a:t>
              </a: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366598" name="テキスト ボックス 85"/>
          <p:cNvSpPr txBox="1">
            <a:spLocks noChangeArrowheads="1"/>
          </p:cNvSpPr>
          <p:nvPr/>
        </p:nvSpPr>
        <p:spPr bwMode="auto">
          <a:xfrm>
            <a:off x="2207568" y="1376861"/>
            <a:ext cx="26733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Incipient flat band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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SC adjacent to a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  topological phase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+mn-cs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288" y="3468689"/>
            <a:ext cx="1395412" cy="2408237"/>
          </a:xfrm>
          <a:prstGeom prst="rect">
            <a:avLst/>
          </a:prstGeom>
          <a:solidFill>
            <a:schemeClr val="bg1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85" name="グループ化 84"/>
          <p:cNvGrpSpPr/>
          <p:nvPr/>
        </p:nvGrpSpPr>
        <p:grpSpPr>
          <a:xfrm>
            <a:off x="2945608" y="3460934"/>
            <a:ext cx="1680533" cy="2408017"/>
            <a:chOff x="3769141" y="3351953"/>
            <a:chExt cx="1844251" cy="2642607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86" name="図 8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4375" y="3351953"/>
              <a:ext cx="1531946" cy="264260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7" name="正方形/長方形 86"/>
            <p:cNvSpPr/>
            <p:nvPr/>
          </p:nvSpPr>
          <p:spPr>
            <a:xfrm>
              <a:off x="3951923" y="4437112"/>
              <a:ext cx="1412527" cy="152692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88" name="直線コネクタ 87"/>
            <p:cNvCxnSpPr/>
            <p:nvPr/>
          </p:nvCxnSpPr>
          <p:spPr>
            <a:xfrm>
              <a:off x="3769141" y="4660301"/>
              <a:ext cx="1844251" cy="0"/>
            </a:xfrm>
            <a:prstGeom prst="line">
              <a:avLst/>
            </a:prstGeom>
            <a:ln w="28575">
              <a:solidFill>
                <a:srgbClr val="00CC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6601" name="グループ化 7"/>
          <p:cNvGrpSpPr>
            <a:grpSpLocks/>
          </p:cNvGrpSpPr>
          <p:nvPr/>
        </p:nvGrpSpPr>
        <p:grpSpPr bwMode="auto">
          <a:xfrm>
            <a:off x="6175375" y="4440239"/>
            <a:ext cx="1270000" cy="149225"/>
            <a:chOff x="4597969" y="4439548"/>
            <a:chExt cx="1384303" cy="149556"/>
          </a:xfrm>
        </p:grpSpPr>
        <p:sp>
          <p:nvSpPr>
            <p:cNvPr id="4" name="正方形/長方形 3"/>
            <p:cNvSpPr/>
            <p:nvPr/>
          </p:nvSpPr>
          <p:spPr>
            <a:xfrm>
              <a:off x="4597969" y="4439548"/>
              <a:ext cx="1384303" cy="149556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1" name="正方形/長方形 90"/>
            <p:cNvSpPr/>
            <p:nvPr/>
          </p:nvSpPr>
          <p:spPr>
            <a:xfrm>
              <a:off x="4597969" y="4517508"/>
              <a:ext cx="1384303" cy="6841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cxnSp>
        <p:nvCxnSpPr>
          <p:cNvPr id="6" name="直線コネクタ 5"/>
          <p:cNvCxnSpPr/>
          <p:nvPr/>
        </p:nvCxnSpPr>
        <p:spPr>
          <a:xfrm>
            <a:off x="6024564" y="4508500"/>
            <a:ext cx="1679575" cy="0"/>
          </a:xfrm>
          <a:prstGeom prst="line">
            <a:avLst/>
          </a:prstGeom>
          <a:ln w="28575">
            <a:solidFill>
              <a:srgbClr val="00CC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6603" name="テキスト ボックス 70"/>
          <p:cNvSpPr txBox="1">
            <a:spLocks noChangeArrowheads="1"/>
          </p:cNvSpPr>
          <p:nvPr/>
        </p:nvSpPr>
        <p:spPr bwMode="auto">
          <a:xfrm>
            <a:off x="2497138" y="4391026"/>
            <a:ext cx="647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800" b="1" i="1" u="none" strike="noStrike" kern="1200" cap="none" spc="0" normalizeH="0" baseline="0" noProof="0">
                <a:ln>
                  <a:noFill/>
                </a:ln>
                <a:solidFill>
                  <a:srgbClr val="ABFFAB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E</a:t>
            </a:r>
            <a:r>
              <a:rPr kumimoji="1" lang="en-US" altLang="ja-JP" sz="2800" b="1" i="0" u="none" strike="noStrike" kern="1200" cap="none" spc="0" normalizeH="0" baseline="-25000" noProof="0">
                <a:ln>
                  <a:noFill/>
                </a:ln>
                <a:solidFill>
                  <a:srgbClr val="ABFFAB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F</a:t>
            </a:r>
            <a:r>
              <a:rPr kumimoji="1" lang="en-US" altLang="ja-JP" sz="2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366604" name="グループ化 4"/>
          <p:cNvGrpSpPr>
            <a:grpSpLocks/>
          </p:cNvGrpSpPr>
          <p:nvPr/>
        </p:nvGrpSpPr>
        <p:grpSpPr bwMode="auto">
          <a:xfrm>
            <a:off x="4475164" y="3455989"/>
            <a:ext cx="1679575" cy="2408237"/>
            <a:chOff x="2951163" y="3455988"/>
            <a:chExt cx="1679575" cy="2408237"/>
          </a:xfrm>
        </p:grpSpPr>
        <p:pic>
          <p:nvPicPr>
            <p:cNvPr id="82" name="図 8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73400" y="3455988"/>
              <a:ext cx="1397000" cy="2408237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8" name="正方形/長方形 97"/>
            <p:cNvSpPr/>
            <p:nvPr/>
          </p:nvSpPr>
          <p:spPr>
            <a:xfrm>
              <a:off x="3130550" y="4456113"/>
              <a:ext cx="1285875" cy="139700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84" name="直線コネクタ 83"/>
            <p:cNvCxnSpPr/>
            <p:nvPr/>
          </p:nvCxnSpPr>
          <p:spPr>
            <a:xfrm>
              <a:off x="2951163" y="4597400"/>
              <a:ext cx="1679575" cy="0"/>
            </a:xfrm>
            <a:prstGeom prst="line">
              <a:avLst/>
            </a:prstGeom>
            <a:ln w="28575">
              <a:solidFill>
                <a:srgbClr val="00CC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直線矢印コネクタ 7"/>
          <p:cNvCxnSpPr/>
          <p:nvPr/>
        </p:nvCxnSpPr>
        <p:spPr>
          <a:xfrm>
            <a:off x="2062163" y="2781300"/>
            <a:ext cx="8128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6606" name="テキスト ボックス 21"/>
          <p:cNvSpPr txBox="1">
            <a:spLocks noChangeArrowheads="1"/>
          </p:cNvSpPr>
          <p:nvPr/>
        </p:nvSpPr>
        <p:spPr bwMode="auto">
          <a:xfrm>
            <a:off x="5672139" y="838200"/>
            <a:ext cx="40114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(DMRG; Kobayashi et al, PRB 2016)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pic>
        <p:nvPicPr>
          <p:cNvPr id="366607" name="Picture 2" descr="C:\cygwin\home\koba\diamond_DMRG_dilver\fitting\gakkai2014s\diamond_chai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404813"/>
            <a:ext cx="2952750" cy="863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直線矢印コネクタ 8"/>
          <p:cNvCxnSpPr/>
          <p:nvPr/>
        </p:nvCxnSpPr>
        <p:spPr>
          <a:xfrm flipV="1">
            <a:off x="3767138" y="2381251"/>
            <a:ext cx="241300" cy="20097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/>
          <p:cNvCxnSpPr/>
          <p:nvPr/>
        </p:nvCxnSpPr>
        <p:spPr>
          <a:xfrm flipH="1" flipV="1">
            <a:off x="4854576" y="2882901"/>
            <a:ext cx="460375" cy="1482725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/>
          <p:nvPr/>
        </p:nvCxnSpPr>
        <p:spPr>
          <a:xfrm flipH="1" flipV="1">
            <a:off x="6164264" y="2549526"/>
            <a:ext cx="644525" cy="174307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9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図 35">
            <a:extLst>
              <a:ext uri="{FF2B5EF4-FFF2-40B4-BE49-F238E27FC236}">
                <a16:creationId xmlns:a16="http://schemas.microsoft.com/office/drawing/2014/main" id="{27AF6360-A824-4C4C-ABF4-E07379C6B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688" y="0"/>
            <a:ext cx="12385376" cy="6858000"/>
          </a:xfrm>
          <a:prstGeom prst="rect">
            <a:avLst/>
          </a:prstGeom>
        </p:spPr>
      </p:pic>
      <p:sp>
        <p:nvSpPr>
          <p:cNvPr id="12" name="テキスト ボックス 29">
            <a:extLst>
              <a:ext uri="{FF2B5EF4-FFF2-40B4-BE49-F238E27FC236}">
                <a16:creationId xmlns:a16="http://schemas.microsoft.com/office/drawing/2014/main" id="{BAE2C9DF-79B7-49A1-8066-165F429FE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5620" y="27339"/>
            <a:ext cx="6156684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Variouos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 flat-band models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97FF97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(Matsumoto, Ogura &amp; Kuroki, PRB 2018; JPSJ 2020)</a:t>
            </a:r>
          </a:p>
        </p:txBody>
      </p: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8D6EBA7D-86E9-025D-33A3-AC1CE6586301}"/>
              </a:ext>
            </a:extLst>
          </p:cNvPr>
          <p:cNvGrpSpPr/>
          <p:nvPr/>
        </p:nvGrpSpPr>
        <p:grpSpPr>
          <a:xfrm>
            <a:off x="273894" y="1890550"/>
            <a:ext cx="5914417" cy="4844374"/>
            <a:chOff x="6203626" y="1745838"/>
            <a:chExt cx="5914417" cy="4844374"/>
          </a:xfrm>
        </p:grpSpPr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50144CE8-A30D-DDAD-AF44-70B24FFA6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3626" y="1745838"/>
              <a:ext cx="5914417" cy="4844374"/>
            </a:xfrm>
            <a:prstGeom prst="rect">
              <a:avLst/>
            </a:prstGeom>
          </p:spPr>
        </p:pic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449BE751-46ED-6854-DBD8-9D6EFAE81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5717" y="2285145"/>
              <a:ext cx="2334638" cy="466928"/>
            </a:xfrm>
            <a:prstGeom prst="rect">
              <a:avLst/>
            </a:prstGeom>
          </p:spPr>
        </p:pic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8268DBBA-9071-7F99-B7E3-20D55549A3B8}"/>
                </a:ext>
              </a:extLst>
            </p:cNvPr>
            <p:cNvSpPr/>
            <p:nvPr/>
          </p:nvSpPr>
          <p:spPr>
            <a:xfrm>
              <a:off x="10917660" y="1882829"/>
              <a:ext cx="1162742" cy="4056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16EE8FD9-BF0C-74E1-A7B3-0BC9B96F8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5630" y="6030442"/>
              <a:ext cx="1251672" cy="435850"/>
            </a:xfrm>
            <a:prstGeom prst="rect">
              <a:avLst/>
            </a:prstGeom>
          </p:spPr>
        </p:pic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C9B01C98-7FBD-44AC-9B75-B08973AB497C}"/>
              </a:ext>
            </a:extLst>
          </p:cNvPr>
          <p:cNvGrpSpPr/>
          <p:nvPr/>
        </p:nvGrpSpPr>
        <p:grpSpPr>
          <a:xfrm>
            <a:off x="2414674" y="3796142"/>
            <a:ext cx="3537310" cy="977884"/>
            <a:chOff x="2148606" y="3238268"/>
            <a:chExt cx="3537310" cy="977884"/>
          </a:xfrm>
        </p:grpSpPr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F826E903-EC71-4D87-AF18-4159B2AE2ED1}"/>
                </a:ext>
              </a:extLst>
            </p:cNvPr>
            <p:cNvGrpSpPr/>
            <p:nvPr/>
          </p:nvGrpSpPr>
          <p:grpSpPr>
            <a:xfrm>
              <a:off x="2665807" y="3717032"/>
              <a:ext cx="1405051" cy="499120"/>
              <a:chOff x="2665807" y="3717032"/>
              <a:chExt cx="1405051" cy="499120"/>
            </a:xfrm>
          </p:grpSpPr>
          <p:sp>
            <p:nvSpPr>
              <p:cNvPr id="2" name="矢印: 右 1">
                <a:extLst>
                  <a:ext uri="{FF2B5EF4-FFF2-40B4-BE49-F238E27FC236}">
                    <a16:creationId xmlns:a16="http://schemas.microsoft.com/office/drawing/2014/main" id="{751E4517-F429-4443-97D7-D10A98343686}"/>
                  </a:ext>
                </a:extLst>
              </p:cNvPr>
              <p:cNvSpPr/>
              <p:nvPr/>
            </p:nvSpPr>
            <p:spPr>
              <a:xfrm>
                <a:off x="2665807" y="3731520"/>
                <a:ext cx="551893" cy="484632"/>
              </a:xfrm>
              <a:prstGeom prst="rightArrow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7" name="矢印: 右 16">
                <a:extLst>
                  <a:ext uri="{FF2B5EF4-FFF2-40B4-BE49-F238E27FC236}">
                    <a16:creationId xmlns:a16="http://schemas.microsoft.com/office/drawing/2014/main" id="{2F9606BB-961B-492F-B031-7633845EB68E}"/>
                  </a:ext>
                </a:extLst>
              </p:cNvPr>
              <p:cNvSpPr/>
              <p:nvPr/>
            </p:nvSpPr>
            <p:spPr>
              <a:xfrm flipH="1">
                <a:off x="3518965" y="3717032"/>
                <a:ext cx="551893" cy="484632"/>
              </a:xfrm>
              <a:prstGeom prst="rightArrow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19" name="テキスト ボックス 29">
              <a:extLst>
                <a:ext uri="{FF2B5EF4-FFF2-40B4-BE49-F238E27FC236}">
                  <a16:creationId xmlns:a16="http://schemas.microsoft.com/office/drawing/2014/main" id="{B8569E90-0C98-4223-AC97-1F90828F52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8606" y="3238268"/>
              <a:ext cx="35373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What determines the dip-width ?</a:t>
              </a:r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2BA5A70-45C5-49FD-8733-A354E66B3080}"/>
              </a:ext>
            </a:extLst>
          </p:cNvPr>
          <p:cNvSpPr txBox="1"/>
          <p:nvPr/>
        </p:nvSpPr>
        <p:spPr>
          <a:xfrm>
            <a:off x="1343472" y="2924944"/>
            <a:ext cx="2859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                  Tc ~ 0.08</a:t>
            </a:r>
            <a:r>
              <a:rPr kumimoji="1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(cf.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cuprates</a:t>
            </a:r>
            <a:r>
              <a:rPr lang="en-US" altLang="ja-JP" sz="1800" dirty="0">
                <a:solidFill>
                  <a:prstClr val="black"/>
                </a:solidFill>
              </a:rPr>
              <a:t>'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Tc ~ 0.03</a:t>
            </a:r>
            <a:r>
              <a:rPr kumimoji="1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t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05AA5AAA-E07B-41C7-BD73-AF3D093C3297}"/>
              </a:ext>
            </a:extLst>
          </p:cNvPr>
          <p:cNvGrpSpPr/>
          <p:nvPr/>
        </p:nvGrpSpPr>
        <p:grpSpPr>
          <a:xfrm>
            <a:off x="-24680" y="404664"/>
            <a:ext cx="2524688" cy="2100262"/>
            <a:chOff x="178097" y="796215"/>
            <a:chExt cx="2524688" cy="2100262"/>
          </a:xfrm>
        </p:grpSpPr>
        <p:grpSp>
          <p:nvGrpSpPr>
            <p:cNvPr id="21" name="グループ化 2">
              <a:extLst>
                <a:ext uri="{FF2B5EF4-FFF2-40B4-BE49-F238E27FC236}">
                  <a16:creationId xmlns:a16="http://schemas.microsoft.com/office/drawing/2014/main" id="{B70C31D7-2F30-4232-91ED-9B9A95BC0F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5922" y="796215"/>
              <a:ext cx="2026863" cy="2100262"/>
              <a:chOff x="5391325" y="3678288"/>
              <a:chExt cx="2493605" cy="2581996"/>
            </a:xfrm>
          </p:grpSpPr>
          <p:cxnSp>
            <p:nvCxnSpPr>
              <p:cNvPr id="22" name="直線コネクタ 21">
                <a:extLst>
                  <a:ext uri="{FF2B5EF4-FFF2-40B4-BE49-F238E27FC236}">
                    <a16:creationId xmlns:a16="http://schemas.microsoft.com/office/drawing/2014/main" id="{527E0AED-AC59-428D-BA94-AF8AF07D55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9222" y="4969286"/>
                <a:ext cx="2425708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  <p:pic>
            <p:nvPicPr>
              <p:cNvPr id="23" name="Picture 7">
                <a:extLst>
                  <a:ext uri="{FF2B5EF4-FFF2-40B4-BE49-F238E27FC236}">
                    <a16:creationId xmlns:a16="http://schemas.microsoft.com/office/drawing/2014/main" id="{1DA05B7E-806B-42FE-BFE9-6980678D2B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5391325" y="3678288"/>
                <a:ext cx="2425708" cy="25819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00CC99">
                    <a:gamma/>
                    <a:shade val="60000"/>
                    <a:invGamma/>
                  </a:srgbClr>
                </a:prstShdw>
              </a:effectLst>
            </p:spPr>
          </p:pic>
        </p:grpSp>
        <p:sp>
          <p:nvSpPr>
            <p:cNvPr id="24" name="テキスト ボックス 12">
              <a:extLst>
                <a:ext uri="{FF2B5EF4-FFF2-40B4-BE49-F238E27FC236}">
                  <a16:creationId xmlns:a16="http://schemas.microsoft.com/office/drawing/2014/main" id="{A2AE2574-7CCF-4518-947D-A9EA84DBD1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097" y="1527712"/>
              <a:ext cx="550862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E</a:t>
              </a:r>
              <a:r>
                <a:rPr kumimoji="1" lang="en-US" altLang="ja-JP" sz="2800" b="0" i="1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F</a:t>
              </a:r>
              <a:endParaRPr kumimoji="1" lang="ja-JP" alt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9AE184AD-3DD2-4264-B8F9-18EBF33B1F22}"/>
                </a:ext>
              </a:extLst>
            </p:cNvPr>
            <p:cNvGrpSpPr/>
            <p:nvPr/>
          </p:nvGrpSpPr>
          <p:grpSpPr>
            <a:xfrm>
              <a:off x="1059738" y="881926"/>
              <a:ext cx="1228221" cy="1544129"/>
              <a:chOff x="3773749" y="1612321"/>
              <a:chExt cx="1228221" cy="1544129"/>
            </a:xfrm>
          </p:grpSpPr>
          <p:cxnSp>
            <p:nvCxnSpPr>
              <p:cNvPr id="26" name="直線矢印コネクタ 25">
                <a:extLst>
                  <a:ext uri="{FF2B5EF4-FFF2-40B4-BE49-F238E27FC236}">
                    <a16:creationId xmlns:a16="http://schemas.microsoft.com/office/drawing/2014/main" id="{AD529807-9442-43A1-82D7-71B5889E4EBB}"/>
                  </a:ext>
                </a:extLst>
              </p:cNvPr>
              <p:cNvCxnSpPr/>
              <p:nvPr/>
            </p:nvCxnSpPr>
            <p:spPr>
              <a:xfrm>
                <a:off x="4295800" y="2148191"/>
                <a:ext cx="0" cy="355657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FFFF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7" name="直線矢印コネクタ 26">
                <a:extLst>
                  <a:ext uri="{FF2B5EF4-FFF2-40B4-BE49-F238E27FC236}">
                    <a16:creationId xmlns:a16="http://schemas.microsoft.com/office/drawing/2014/main" id="{3998CB20-4465-46E1-841D-33015AABEF4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03568" y="2800793"/>
                <a:ext cx="0" cy="355657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FFFF00"/>
                </a:solidFill>
                <a:prstDash val="solid"/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28" name="テキスト ボックス 12">
                <a:extLst>
                  <a:ext uri="{FF2B5EF4-FFF2-40B4-BE49-F238E27FC236}">
                    <a16:creationId xmlns:a16="http://schemas.microsoft.com/office/drawing/2014/main" id="{6C72593F-E797-4FFF-A58F-C0E5F55620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73749" y="1612321"/>
                <a:ext cx="122822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m</a:t>
                </a:r>
                <a:r>
                  <a:rPr kumimoji="1" lang="en-US" altLang="ja-JP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 - </a:t>
                </a:r>
                <a:r>
                  <a:rPr kumimoji="1" lang="en-US" altLang="ja-JP" sz="2800" b="0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E</a:t>
                </a:r>
                <a:r>
                  <a:rPr kumimoji="1" lang="en-US" altLang="ja-JP" sz="2800" b="0" i="0" u="none" strike="noStrike" kern="0" cap="none" spc="0" normalizeH="0" baseline="-2500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flat</a:t>
                </a:r>
                <a:endParaRPr kumimoji="1" lang="ja-JP" altLang="en-US" sz="2800" b="0" i="0" u="none" strike="noStrike" kern="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3CAF23F0-7622-4DD7-A53E-BDC9B9C203A6}"/>
                </a:ext>
              </a:extLst>
            </p:cNvPr>
            <p:cNvSpPr/>
            <p:nvPr/>
          </p:nvSpPr>
          <p:spPr bwMode="auto">
            <a:xfrm>
              <a:off x="675921" y="2003284"/>
              <a:ext cx="1971675" cy="82368"/>
            </a:xfrm>
            <a:prstGeom prst="rect">
              <a:avLst/>
            </a:prstGeom>
            <a:gradFill flip="none" rotWithShape="1">
              <a:gsLst>
                <a:gs pos="0">
                  <a:srgbClr val="808080"/>
                </a:gs>
                <a:gs pos="51000">
                  <a:srgbClr val="FF0000"/>
                </a:gs>
                <a:gs pos="99000">
                  <a:srgbClr val="808080"/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B6AF5085-3D29-4579-AE06-E1099A73E544}"/>
              </a:ext>
            </a:extLst>
          </p:cNvPr>
          <p:cNvGrpSpPr/>
          <p:nvPr/>
        </p:nvGrpSpPr>
        <p:grpSpPr>
          <a:xfrm>
            <a:off x="5475775" y="4216796"/>
            <a:ext cx="3915167" cy="2524572"/>
            <a:chOff x="6593446" y="4197028"/>
            <a:chExt cx="4129616" cy="2662853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227CBB47-2E89-4FC3-875F-78B1C63151CC}"/>
                </a:ext>
              </a:extLst>
            </p:cNvPr>
            <p:cNvSpPr/>
            <p:nvPr/>
          </p:nvSpPr>
          <p:spPr>
            <a:xfrm>
              <a:off x="6593446" y="4197028"/>
              <a:ext cx="4129616" cy="2660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0A428820-C8BE-4AC7-8D9C-59E8D09DC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9174" y="4222531"/>
              <a:ext cx="2950563" cy="2637350"/>
            </a:xfrm>
            <a:prstGeom prst="rect">
              <a:avLst/>
            </a:prstGeom>
          </p:spPr>
        </p:pic>
        <p:pic>
          <p:nvPicPr>
            <p:cNvPr id="33" name="図 32" descr="ダイアグラム&#10;&#10;自動的に生成された説明">
              <a:extLst>
                <a:ext uri="{FF2B5EF4-FFF2-40B4-BE49-F238E27FC236}">
                  <a16:creationId xmlns:a16="http://schemas.microsoft.com/office/drawing/2014/main" id="{9C9278D8-69AB-4D71-BE9E-AAEA0A2A8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892" y="5650321"/>
              <a:ext cx="1426170" cy="894407"/>
            </a:xfrm>
            <a:prstGeom prst="rect">
              <a:avLst/>
            </a:prstGeom>
          </p:spPr>
        </p:pic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38E0D841-967D-690B-8E4B-53D8B42616B6}"/>
              </a:ext>
            </a:extLst>
          </p:cNvPr>
          <p:cNvGrpSpPr/>
          <p:nvPr/>
        </p:nvGrpSpPr>
        <p:grpSpPr>
          <a:xfrm>
            <a:off x="5879976" y="826034"/>
            <a:ext cx="6192688" cy="3218134"/>
            <a:chOff x="5879976" y="826034"/>
            <a:chExt cx="6192688" cy="3218134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6DC1C21F-7672-2E0C-BEBA-A63CCEAA7311}"/>
                </a:ext>
              </a:extLst>
            </p:cNvPr>
            <p:cNvGrpSpPr/>
            <p:nvPr/>
          </p:nvGrpSpPr>
          <p:grpSpPr>
            <a:xfrm>
              <a:off x="5879976" y="826034"/>
              <a:ext cx="6192688" cy="3218134"/>
              <a:chOff x="5879976" y="826034"/>
              <a:chExt cx="6192688" cy="3218134"/>
            </a:xfrm>
          </p:grpSpPr>
          <p:grpSp>
            <p:nvGrpSpPr>
              <p:cNvPr id="15" name="グループ化 14">
                <a:extLst>
                  <a:ext uri="{FF2B5EF4-FFF2-40B4-BE49-F238E27FC236}">
                    <a16:creationId xmlns:a16="http://schemas.microsoft.com/office/drawing/2014/main" id="{B572741E-FE5C-4735-BC0A-2E13EBC2FE56}"/>
                  </a:ext>
                </a:extLst>
              </p:cNvPr>
              <p:cNvGrpSpPr/>
              <p:nvPr/>
            </p:nvGrpSpPr>
            <p:grpSpPr>
              <a:xfrm>
                <a:off x="6340006" y="826034"/>
                <a:ext cx="5732658" cy="3218134"/>
                <a:chOff x="3663878" y="826034"/>
                <a:chExt cx="5732658" cy="3218134"/>
              </a:xfrm>
            </p:grpSpPr>
            <p:grpSp>
              <p:nvGrpSpPr>
                <p:cNvPr id="11" name="グループ化 10">
                  <a:extLst>
                    <a:ext uri="{FF2B5EF4-FFF2-40B4-BE49-F238E27FC236}">
                      <a16:creationId xmlns:a16="http://schemas.microsoft.com/office/drawing/2014/main" id="{A3093DFC-F934-4601-AE75-16420830A93C}"/>
                    </a:ext>
                  </a:extLst>
                </p:cNvPr>
                <p:cNvGrpSpPr/>
                <p:nvPr/>
              </p:nvGrpSpPr>
              <p:grpSpPr>
                <a:xfrm>
                  <a:off x="3951908" y="826034"/>
                  <a:ext cx="5444628" cy="3218134"/>
                  <a:chOff x="1849686" y="23787"/>
                  <a:chExt cx="5444628" cy="3218134"/>
                </a:xfrm>
              </p:grpSpPr>
              <p:sp>
                <p:nvSpPr>
                  <p:cNvPr id="10" name="正方形/長方形 9">
                    <a:extLst>
                      <a:ext uri="{FF2B5EF4-FFF2-40B4-BE49-F238E27FC236}">
                        <a16:creationId xmlns:a16="http://schemas.microsoft.com/office/drawing/2014/main" id="{0C65E498-59B1-4E1A-97C9-C556A0FB6A9B}"/>
                      </a:ext>
                    </a:extLst>
                  </p:cNvPr>
                  <p:cNvSpPr/>
                  <p:nvPr/>
                </p:nvSpPr>
                <p:spPr>
                  <a:xfrm>
                    <a:off x="1849687" y="23787"/>
                    <a:ext cx="5444627" cy="321813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grpSp>
                <p:nvGrpSpPr>
                  <p:cNvPr id="7" name="グループ化 6">
                    <a:extLst>
                      <a:ext uri="{FF2B5EF4-FFF2-40B4-BE49-F238E27FC236}">
                        <a16:creationId xmlns:a16="http://schemas.microsoft.com/office/drawing/2014/main" id="{CE83E010-49F7-45EA-8422-9AC30B3FB67E}"/>
                      </a:ext>
                    </a:extLst>
                  </p:cNvPr>
                  <p:cNvGrpSpPr/>
                  <p:nvPr/>
                </p:nvGrpSpPr>
                <p:grpSpPr>
                  <a:xfrm>
                    <a:off x="1849686" y="23787"/>
                    <a:ext cx="5444628" cy="3201716"/>
                    <a:chOff x="1478604" y="1926076"/>
                    <a:chExt cx="6186791" cy="3638145"/>
                  </a:xfrm>
                </p:grpSpPr>
                <p:pic>
                  <p:nvPicPr>
                    <p:cNvPr id="6" name="図 5">
                      <a:extLst>
                        <a:ext uri="{FF2B5EF4-FFF2-40B4-BE49-F238E27FC236}">
                          <a16:creationId xmlns:a16="http://schemas.microsoft.com/office/drawing/2014/main" id="{B1B9DDD3-1BB5-4730-8E60-B0FD11F93A1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2267744" y="4931923"/>
                      <a:ext cx="3813243" cy="63229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" name="図 3">
                      <a:extLst>
                        <a:ext uri="{FF2B5EF4-FFF2-40B4-BE49-F238E27FC236}">
                          <a16:creationId xmlns:a16="http://schemas.microsoft.com/office/drawing/2014/main" id="{A62F1379-C746-4DD5-B098-B6E05F7A39F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1478604" y="1926076"/>
                      <a:ext cx="6186791" cy="3005847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5" name="図 4">
                  <a:extLst>
                    <a:ext uri="{FF2B5EF4-FFF2-40B4-BE49-F238E27FC236}">
                      <a16:creationId xmlns:a16="http://schemas.microsoft.com/office/drawing/2014/main" id="{77D45912-6E2A-41C2-830A-75199A0509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16200000">
                  <a:off x="3216405" y="1274783"/>
                  <a:ext cx="1750979" cy="856034"/>
                </a:xfrm>
                <a:prstGeom prst="rect">
                  <a:avLst/>
                </a:prstGeom>
              </p:spPr>
            </p:pic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6D07CF63-23AB-4D0C-B1DC-EFBB52A6C659}"/>
                    </a:ext>
                  </a:extLst>
                </p:cNvPr>
                <p:cNvSpPr txBox="1"/>
                <p:nvPr/>
              </p:nvSpPr>
              <p:spPr>
                <a:xfrm>
                  <a:off x="4668120" y="1113248"/>
                  <a:ext cx="250100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ja-JP" sz="2000" dirty="0">
                      <a:solidFill>
                        <a:srgbClr val="0000FF"/>
                      </a:solidFill>
                    </a:rPr>
                    <a:t>S</a:t>
                  </a:r>
                  <a:r>
                    <a:rPr kumimoji="1" lang="en-US" altLang="ja-JP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 pitchFamily="18" charset="0"/>
                      <a:ea typeface="ＭＳ Ｐゴシック" pitchFamily="50" charset="-128"/>
                      <a:cs typeface="+mn-cs"/>
                    </a:rPr>
                    <a:t>pin susceptibility (</a:t>
                  </a:r>
                  <a:r>
                    <a:rPr kumimoji="1" lang="en-US" altLang="ja-JP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Symbol" panose="05050102010706020507" pitchFamily="18" charset="2"/>
                    </a:rPr>
                    <a:t>w</a:t>
                  </a:r>
                  <a:r>
                    <a:rPr kumimoji="1" lang="en-US" altLang="ja-JP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 pitchFamily="18" charset="0"/>
                      <a:ea typeface="ＭＳ Ｐゴシック" pitchFamily="50" charset="-128"/>
                      <a:cs typeface="+mn-cs"/>
                    </a:rPr>
                    <a:t>)</a:t>
                  </a:r>
                  <a:endParaRPr kumimoji="1" lang="ja-JP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3" name="正方形/長方形 2">
                <a:extLst>
                  <a:ext uri="{FF2B5EF4-FFF2-40B4-BE49-F238E27FC236}">
                    <a16:creationId xmlns:a16="http://schemas.microsoft.com/office/drawing/2014/main" id="{1B286BF1-4F4C-7466-9F24-23CAE6B7499B}"/>
                  </a:ext>
                </a:extLst>
              </p:cNvPr>
              <p:cNvSpPr/>
              <p:nvPr/>
            </p:nvSpPr>
            <p:spPr>
              <a:xfrm>
                <a:off x="7357895" y="2000454"/>
                <a:ext cx="106257" cy="138624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5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B51C1D39-5124-0A44-CEE8-23D41C2ED8F9}"/>
                  </a:ext>
                </a:extLst>
              </p:cNvPr>
              <p:cNvSpPr/>
              <p:nvPr/>
            </p:nvSpPr>
            <p:spPr>
              <a:xfrm>
                <a:off x="7467256" y="1988676"/>
                <a:ext cx="653027" cy="1386244"/>
              </a:xfrm>
              <a:prstGeom prst="rect">
                <a:avLst/>
              </a:prstGeom>
              <a:solidFill>
                <a:srgbClr val="FF0000">
                  <a:alpha val="2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90A93036-11C1-93E4-2E1A-6A616A9551BB}"/>
                  </a:ext>
                </a:extLst>
              </p:cNvPr>
              <p:cNvSpPr txBox="1"/>
              <p:nvPr/>
            </p:nvSpPr>
            <p:spPr>
              <a:xfrm>
                <a:off x="8212728" y="2924944"/>
                <a:ext cx="1699696" cy="4606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ts val="14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1800" dirty="0">
                    <a:solidFill>
                      <a:srgbClr val="FF0000"/>
                    </a:solidFill>
                  </a:rPr>
                  <a:t>higher-</a:t>
                </a:r>
                <a:r>
                  <a:rPr lang="en-US" altLang="ja-JP" sz="1800" i="1" dirty="0">
                    <a:solidFill>
                      <a:srgbClr val="FF0000"/>
                    </a:solidFill>
                  </a:rPr>
                  <a:t>E</a:t>
                </a:r>
                <a:r>
                  <a:rPr lang="en-US" altLang="ja-JP" sz="1800" dirty="0">
                    <a:solidFill>
                      <a:srgbClr val="FF0000"/>
                    </a:solidFill>
                  </a:rPr>
                  <a:t> region: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ts val="14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pair </a:t>
                </a:r>
                <a:r>
                  <a:rPr lang="en-US" altLang="ja-JP" sz="1800" dirty="0" err="1">
                    <a:solidFill>
                      <a:srgbClr val="FF0000"/>
                    </a:solidFill>
                  </a:rPr>
                  <a:t>enhanc</a:t>
                </a:r>
                <a:r>
                  <a:rPr kumimoji="1" lang="en-US" altLang="ja-JP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ing</a:t>
                </a:r>
                <a:endPara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2F69107E-D7E9-E2DA-A5A9-AB4885D49AD3}"/>
                  </a:ext>
                </a:extLst>
              </p:cNvPr>
              <p:cNvSpPr txBox="1"/>
              <p:nvPr/>
            </p:nvSpPr>
            <p:spPr>
              <a:xfrm>
                <a:off x="5879976" y="2780928"/>
                <a:ext cx="1460656" cy="4606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ts val="14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1800" dirty="0"/>
                  <a:t>low-</a:t>
                </a:r>
                <a:r>
                  <a:rPr lang="en-US" altLang="ja-JP" sz="1800" i="1" dirty="0"/>
                  <a:t>E</a:t>
                </a:r>
                <a:r>
                  <a:rPr lang="en-US" altLang="ja-JP" sz="1800" dirty="0"/>
                  <a:t> region: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ts val="14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pair breaking</a:t>
                </a:r>
              </a:p>
            </p:txBody>
          </p:sp>
        </p:grpSp>
        <p:sp>
          <p:nvSpPr>
            <p:cNvPr id="32" name="矢印: 右 31">
              <a:extLst>
                <a:ext uri="{FF2B5EF4-FFF2-40B4-BE49-F238E27FC236}">
                  <a16:creationId xmlns:a16="http://schemas.microsoft.com/office/drawing/2014/main" id="{9A0F6C93-726C-5A8D-F617-EE4A464BDE45}"/>
                </a:ext>
              </a:extLst>
            </p:cNvPr>
            <p:cNvSpPr/>
            <p:nvPr/>
          </p:nvSpPr>
          <p:spPr>
            <a:xfrm>
              <a:off x="7021024" y="3160392"/>
              <a:ext cx="350032" cy="196600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矢印: 右 44">
              <a:extLst>
                <a:ext uri="{FF2B5EF4-FFF2-40B4-BE49-F238E27FC236}">
                  <a16:creationId xmlns:a16="http://schemas.microsoft.com/office/drawing/2014/main" id="{748F6039-C712-1A0C-264D-429D833BA6D3}"/>
                </a:ext>
              </a:extLst>
            </p:cNvPr>
            <p:cNvSpPr/>
            <p:nvPr/>
          </p:nvSpPr>
          <p:spPr>
            <a:xfrm flipH="1">
              <a:off x="7923934" y="2922653"/>
              <a:ext cx="350032" cy="196600"/>
            </a:xfrm>
            <a:prstGeom prst="rightArrow">
              <a:avLst/>
            </a:prstGeom>
            <a:solidFill>
              <a:srgbClr val="FFB9B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4" name="テキスト ボックス 29">
            <a:extLst>
              <a:ext uri="{FF2B5EF4-FFF2-40B4-BE49-F238E27FC236}">
                <a16:creationId xmlns:a16="http://schemas.microsoft.com/office/drawing/2014/main" id="{370F2904-633A-9839-4887-9721F4CA3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6395" y="3998171"/>
            <a:ext cx="8108277" cy="1015663"/>
          </a:xfrm>
          <a:prstGeom prst="rect">
            <a:avLst/>
          </a:prstGeom>
          <a:solidFill>
            <a:srgbClr val="000068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✔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Low-</a:t>
            </a:r>
            <a:r>
              <a:rPr kumimoji="1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E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spin fluctuations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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BDBD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degrade SC (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BDBD"/>
                </a:solidFill>
                <a:effectLst/>
                <a:uLnTx/>
                <a:uFillTx/>
                <a:latin typeface="Symbol" panose="05050102010706020507" pitchFamily="18" charset="2"/>
                <a:ea typeface="HGS創英角ｺﾞｼｯｸUB" panose="020B0900000000000000" pitchFamily="50" charset="-128"/>
              </a:rPr>
              <a:t>m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BDBD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shouldn't be too close to </a:t>
            </a:r>
            <a:r>
              <a:rPr kumimoji="1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srgbClr val="FFBDBD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E </a:t>
            </a:r>
            <a:r>
              <a:rPr kumimoji="1" lang="en-US" altLang="ja-JP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BDBD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flat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BDBD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　　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[For ordinary d- and s-wave SCs, this has been shown by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         Millis-Sachdev-Varma(PRB 1988)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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present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case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is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its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s±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version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0312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"/>
          <p:cNvSpPr>
            <a:spLocks noChangeArrowheads="1"/>
          </p:cNvSpPr>
          <p:nvPr/>
        </p:nvSpPr>
        <p:spPr bwMode="auto">
          <a:xfrm>
            <a:off x="0" y="-109538"/>
            <a:ext cx="12192000" cy="696753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000082"/>
              </a:gs>
              <a:gs pos="100000">
                <a:schemeClr val="tx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ＭＳ Ｐゴシック" pitchFamily="50" charset="-128"/>
                <a:cs typeface="+mn-cs"/>
              </a:rPr>
              <a:t>                     </a:t>
            </a:r>
            <a:endParaRPr kumimoji="1" lang="ja-JP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ＭＳ Ｐゴシック" pitchFamily="50" charset="-128"/>
              <a:cs typeface="+mn-cs"/>
            </a:endParaRPr>
          </a:p>
        </p:txBody>
      </p:sp>
      <p:grpSp>
        <p:nvGrpSpPr>
          <p:cNvPr id="377911" name="グループ化 2"/>
          <p:cNvGrpSpPr>
            <a:grpSpLocks/>
          </p:cNvGrpSpPr>
          <p:nvPr/>
        </p:nvGrpSpPr>
        <p:grpSpPr bwMode="auto">
          <a:xfrm>
            <a:off x="3389933" y="1511128"/>
            <a:ext cx="2026863" cy="2100262"/>
            <a:chOff x="5391325" y="3678288"/>
            <a:chExt cx="2493605" cy="2581996"/>
          </a:xfrm>
        </p:grpSpPr>
        <p:cxnSp>
          <p:nvCxnSpPr>
            <p:cNvPr id="26" name="直線コネクタ 25"/>
            <p:cNvCxnSpPr>
              <a:cxnSpLocks/>
            </p:cNvCxnSpPr>
            <p:nvPr/>
          </p:nvCxnSpPr>
          <p:spPr>
            <a:xfrm>
              <a:off x="5459222" y="4969286"/>
              <a:ext cx="2425708" cy="0"/>
            </a:xfrm>
            <a:prstGeom prst="line">
              <a:avLst/>
            </a:prstGeom>
            <a:ln w="28575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391325" y="3678288"/>
              <a:ext cx="2425708" cy="2581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</p:grpSp>
      <p:cxnSp>
        <p:nvCxnSpPr>
          <p:cNvPr id="17" name="直線コネクタ 16"/>
          <p:cNvCxnSpPr>
            <a:cxnSpLocks/>
          </p:cNvCxnSpPr>
          <p:nvPr/>
        </p:nvCxnSpPr>
        <p:spPr bwMode="auto">
          <a:xfrm>
            <a:off x="5696197" y="978521"/>
            <a:ext cx="0" cy="2884487"/>
          </a:xfrm>
          <a:prstGeom prst="line">
            <a:avLst/>
          </a:prstGeom>
          <a:ln w="28575">
            <a:solidFill>
              <a:srgbClr val="FFE7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グループ化 14"/>
          <p:cNvGrpSpPr>
            <a:grpSpLocks/>
          </p:cNvGrpSpPr>
          <p:nvPr/>
        </p:nvGrpSpPr>
        <p:grpSpPr bwMode="auto">
          <a:xfrm>
            <a:off x="6205142" y="1292580"/>
            <a:ext cx="2076363" cy="1698470"/>
            <a:chOff x="4007432" y="433624"/>
            <a:chExt cx="2076363" cy="1699232"/>
          </a:xfrm>
        </p:grpSpPr>
        <p:cxnSp>
          <p:nvCxnSpPr>
            <p:cNvPr id="48" name="直線コネクタ 47"/>
            <p:cNvCxnSpPr>
              <a:cxnSpLocks/>
            </p:cNvCxnSpPr>
            <p:nvPr/>
          </p:nvCxnSpPr>
          <p:spPr bwMode="auto">
            <a:xfrm>
              <a:off x="4112120" y="1970858"/>
              <a:ext cx="1971675" cy="0"/>
            </a:xfrm>
            <a:prstGeom prst="line">
              <a:avLst/>
            </a:prstGeom>
            <a:ln w="28575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7897" name="グループ化 8"/>
            <p:cNvGrpSpPr>
              <a:grpSpLocks/>
            </p:cNvGrpSpPr>
            <p:nvPr/>
          </p:nvGrpSpPr>
          <p:grpSpPr bwMode="auto">
            <a:xfrm>
              <a:off x="4007432" y="433624"/>
              <a:ext cx="2058194" cy="1699232"/>
              <a:chOff x="2885438" y="416070"/>
              <a:chExt cx="2985359" cy="1699232"/>
            </a:xfrm>
          </p:grpSpPr>
          <p:sp>
            <p:nvSpPr>
              <p:cNvPr id="5" name="フリーフォーム 4"/>
              <p:cNvSpPr/>
              <p:nvPr/>
            </p:nvSpPr>
            <p:spPr>
              <a:xfrm>
                <a:off x="2885438" y="416070"/>
                <a:ext cx="1176338" cy="1699232"/>
              </a:xfrm>
              <a:custGeom>
                <a:avLst/>
                <a:gdLst>
                  <a:gd name="connsiteX0" fmla="*/ 0 w 1488989"/>
                  <a:gd name="connsiteY0" fmla="*/ 0 h 1699232"/>
                  <a:gd name="connsiteX1" fmla="*/ 846438 w 1488989"/>
                  <a:gd name="connsiteY1" fmla="*/ 1439562 h 1699232"/>
                  <a:gd name="connsiteX2" fmla="*/ 1488989 w 1488989"/>
                  <a:gd name="connsiteY2" fmla="*/ 1692876 h 169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8989" h="1699232">
                    <a:moveTo>
                      <a:pt x="0" y="0"/>
                    </a:moveTo>
                    <a:cubicBezTo>
                      <a:pt x="299136" y="578708"/>
                      <a:pt x="598273" y="1157416"/>
                      <a:pt x="846438" y="1439562"/>
                    </a:cubicBezTo>
                    <a:cubicBezTo>
                      <a:pt x="1094603" y="1721708"/>
                      <a:pt x="1291796" y="1707292"/>
                      <a:pt x="1488989" y="1692876"/>
                    </a:cubicBezTo>
                  </a:path>
                </a:pathLst>
              </a:custGeom>
              <a:noFill/>
              <a:ln w="104775">
                <a:solidFill>
                  <a:srgbClr val="FF0000"/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  <p:sp>
            <p:nvSpPr>
              <p:cNvPr id="51" name="フリーフォーム 50"/>
              <p:cNvSpPr/>
              <p:nvPr/>
            </p:nvSpPr>
            <p:spPr>
              <a:xfrm flipH="1">
                <a:off x="4694459" y="416070"/>
                <a:ext cx="1176338" cy="1699232"/>
              </a:xfrm>
              <a:custGeom>
                <a:avLst/>
                <a:gdLst>
                  <a:gd name="connsiteX0" fmla="*/ 0 w 1488989"/>
                  <a:gd name="connsiteY0" fmla="*/ 0 h 1699232"/>
                  <a:gd name="connsiteX1" fmla="*/ 846438 w 1488989"/>
                  <a:gd name="connsiteY1" fmla="*/ 1439562 h 1699232"/>
                  <a:gd name="connsiteX2" fmla="*/ 1488989 w 1488989"/>
                  <a:gd name="connsiteY2" fmla="*/ 1692876 h 169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8989" h="1699232">
                    <a:moveTo>
                      <a:pt x="0" y="0"/>
                    </a:moveTo>
                    <a:cubicBezTo>
                      <a:pt x="299136" y="578708"/>
                      <a:pt x="598273" y="1157416"/>
                      <a:pt x="846438" y="1439562"/>
                    </a:cubicBezTo>
                    <a:cubicBezTo>
                      <a:pt x="1094603" y="1721708"/>
                      <a:pt x="1291796" y="1707292"/>
                      <a:pt x="1488989" y="1692876"/>
                    </a:cubicBezTo>
                  </a:path>
                </a:pathLst>
              </a:custGeom>
              <a:noFill/>
              <a:ln w="104775">
                <a:solidFill>
                  <a:srgbClr val="FF0000"/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  <p:cxnSp>
            <p:nvCxnSpPr>
              <p:cNvPr id="8" name="直線コネクタ 7"/>
              <p:cNvCxnSpPr/>
              <p:nvPr/>
            </p:nvCxnSpPr>
            <p:spPr>
              <a:xfrm>
                <a:off x="4031524" y="2108949"/>
                <a:ext cx="845066" cy="6353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7868" name="Text Box 5"/>
          <p:cNvSpPr txBox="1">
            <a:spLocks noChangeArrowheads="1"/>
          </p:cNvSpPr>
          <p:nvPr/>
        </p:nvSpPr>
        <p:spPr bwMode="auto">
          <a:xfrm>
            <a:off x="2694402" y="198347"/>
            <a:ext cx="7021479" cy="52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sng" strike="noStrike" kern="1200" cap="none" spc="0" normalizeH="0" baseline="0" noProof="0" dirty="0">
                <a:ln>
                  <a:noFill/>
                </a:ln>
                <a:solidFill>
                  <a:srgbClr val="FFEDC9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2-band vs 1-band f</a:t>
            </a:r>
            <a:r>
              <a:rPr kumimoji="1" lang="en-US" altLang="ja-JP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EDC9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lat</a:t>
            </a:r>
            <a:r>
              <a:rPr kumimoji="1" lang="en-US" altLang="ja-JP" sz="2800" b="0" i="0" u="sng" strike="noStrike" kern="1200" cap="none" spc="0" normalizeH="0" baseline="0" noProof="0" dirty="0">
                <a:ln>
                  <a:noFill/>
                </a:ln>
                <a:solidFill>
                  <a:srgbClr val="FFEDC9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-band SC</a:t>
            </a:r>
            <a:r>
              <a:rPr kumimoji="1" lang="en-US" altLang="ja-JP" sz="2800" b="0" i="0" u="sng" strike="noStrike" kern="1200" cap="none" spc="0" normalizeH="0" baseline="0" noProof="0" dirty="0">
                <a:ln>
                  <a:noFill/>
                </a:ln>
                <a:solidFill>
                  <a:srgbClr val="FFEDC9"/>
                </a:solidFill>
                <a:effectLst/>
                <a:uLnTx/>
                <a:uFillTx/>
                <a:latin typeface="Arial" panose="020B0604020202020204" pitchFamily="34" charset="0"/>
                <a:ea typeface="HGSｺﾞｼｯｸE" panose="020B0900000000000000" pitchFamily="50" charset="-128"/>
                <a:cs typeface="+mn-cs"/>
              </a:rPr>
              <a:t> </a:t>
            </a:r>
          </a:p>
        </p:txBody>
      </p:sp>
      <p:sp>
        <p:nvSpPr>
          <p:cNvPr id="50" name="テキスト ボックス 36"/>
          <p:cNvSpPr txBox="1">
            <a:spLocks noChangeArrowheads="1"/>
          </p:cNvSpPr>
          <p:nvPr/>
        </p:nvSpPr>
        <p:spPr bwMode="auto">
          <a:xfrm>
            <a:off x="3492575" y="1109924"/>
            <a:ext cx="1971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D1D1FF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2-band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D1D1F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52" name="テキスト ボックス 36"/>
          <p:cNvSpPr txBox="1">
            <a:spLocks noChangeArrowheads="1"/>
          </p:cNvSpPr>
          <p:nvPr/>
        </p:nvSpPr>
        <p:spPr bwMode="auto">
          <a:xfrm>
            <a:off x="6386645" y="1203906"/>
            <a:ext cx="18766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D1D1FF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1-band</a:t>
            </a:r>
          </a:p>
        </p:txBody>
      </p:sp>
      <p:sp>
        <p:nvSpPr>
          <p:cNvPr id="53" name="正方形/長方形 52"/>
          <p:cNvSpPr/>
          <p:nvPr/>
        </p:nvSpPr>
        <p:spPr bwMode="auto">
          <a:xfrm>
            <a:off x="3445120" y="2724018"/>
            <a:ext cx="1971675" cy="82368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1000">
                <a:srgbClr val="FF0000"/>
              </a:gs>
              <a:gs pos="99000">
                <a:schemeClr val="bg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grpSp>
        <p:nvGrpSpPr>
          <p:cNvPr id="21" name="Group 50">
            <a:extLst>
              <a:ext uri="{FF2B5EF4-FFF2-40B4-BE49-F238E27FC236}">
                <a16:creationId xmlns:a16="http://schemas.microsoft.com/office/drawing/2014/main" id="{E751CE2C-12CB-40A8-AF2E-FEBBD0CB3611}"/>
              </a:ext>
            </a:extLst>
          </p:cNvPr>
          <p:cNvGrpSpPr>
            <a:grpSpLocks/>
          </p:cNvGrpSpPr>
          <p:nvPr/>
        </p:nvGrpSpPr>
        <p:grpSpPr bwMode="auto">
          <a:xfrm>
            <a:off x="3564813" y="2015233"/>
            <a:ext cx="305275" cy="811061"/>
            <a:chOff x="496" y="1168"/>
            <a:chExt cx="290" cy="768"/>
          </a:xfrm>
        </p:grpSpPr>
        <p:sp>
          <p:nvSpPr>
            <p:cNvPr id="22" name="Rectangle 51">
              <a:extLst>
                <a:ext uri="{FF2B5EF4-FFF2-40B4-BE49-F238E27FC236}">
                  <a16:creationId xmlns:a16="http://schemas.microsoft.com/office/drawing/2014/main" id="{51A9417B-B5C5-4B9A-B13D-A08AEF07C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559"/>
              <a:ext cx="136" cy="377"/>
            </a:xfrm>
            <a:prstGeom prst="rect">
              <a:avLst/>
            </a:prstGeom>
            <a:gradFill rotWithShape="1">
              <a:gsLst>
                <a:gs pos="0">
                  <a:srgbClr val="172F76"/>
                </a:gs>
                <a:gs pos="100000">
                  <a:srgbClr val="3366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23" name="AutoShape 52">
              <a:extLst>
                <a:ext uri="{FF2B5EF4-FFF2-40B4-BE49-F238E27FC236}">
                  <a16:creationId xmlns:a16="http://schemas.microsoft.com/office/drawing/2014/main" id="{F4489BD9-26F0-4DF6-B70B-33AEF4AC09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" y="1168"/>
              <a:ext cx="290" cy="4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172F76"/>
                </a:gs>
                <a:gs pos="100000">
                  <a:srgbClr val="3366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</p:grpSp>
      <p:grpSp>
        <p:nvGrpSpPr>
          <p:cNvPr id="24" name="Group 53">
            <a:extLst>
              <a:ext uri="{FF2B5EF4-FFF2-40B4-BE49-F238E27FC236}">
                <a16:creationId xmlns:a16="http://schemas.microsoft.com/office/drawing/2014/main" id="{7FA2A4B8-D8B0-450F-8450-2528E8EC3D97}"/>
              </a:ext>
            </a:extLst>
          </p:cNvPr>
          <p:cNvGrpSpPr>
            <a:grpSpLocks/>
          </p:cNvGrpSpPr>
          <p:nvPr/>
        </p:nvGrpSpPr>
        <p:grpSpPr bwMode="auto">
          <a:xfrm>
            <a:off x="4850844" y="2060849"/>
            <a:ext cx="305274" cy="811061"/>
            <a:chOff x="1376" y="1552"/>
            <a:chExt cx="290" cy="768"/>
          </a:xfrm>
        </p:grpSpPr>
        <p:sp>
          <p:nvSpPr>
            <p:cNvPr id="25" name="Rectangle 54">
              <a:extLst>
                <a:ext uri="{FF2B5EF4-FFF2-40B4-BE49-F238E27FC236}">
                  <a16:creationId xmlns:a16="http://schemas.microsoft.com/office/drawing/2014/main" id="{09756019-25CA-4F0F-AECC-8E96DA1B210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456" y="1552"/>
              <a:ext cx="136" cy="377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100000">
                  <a:srgbClr val="FF9900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27" name="AutoShape 55">
              <a:extLst>
                <a:ext uri="{FF2B5EF4-FFF2-40B4-BE49-F238E27FC236}">
                  <a16:creationId xmlns:a16="http://schemas.microsoft.com/office/drawing/2014/main" id="{49952177-99A3-400B-8B00-5B700705C28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376" y="1920"/>
              <a:ext cx="290" cy="4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764700"/>
                </a:gs>
                <a:gs pos="100000">
                  <a:srgbClr val="FF9900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</p:grpSp>
      <p:grpSp>
        <p:nvGrpSpPr>
          <p:cNvPr id="29" name="Group 50">
            <a:extLst>
              <a:ext uri="{FF2B5EF4-FFF2-40B4-BE49-F238E27FC236}">
                <a16:creationId xmlns:a16="http://schemas.microsoft.com/office/drawing/2014/main" id="{C6FA9750-F3A3-4450-BCED-38E78103DA82}"/>
              </a:ext>
            </a:extLst>
          </p:cNvPr>
          <p:cNvGrpSpPr>
            <a:grpSpLocks/>
          </p:cNvGrpSpPr>
          <p:nvPr/>
        </p:nvGrpSpPr>
        <p:grpSpPr bwMode="auto">
          <a:xfrm>
            <a:off x="6384033" y="2310652"/>
            <a:ext cx="305275" cy="811061"/>
            <a:chOff x="496" y="1168"/>
            <a:chExt cx="290" cy="768"/>
          </a:xfrm>
        </p:grpSpPr>
        <p:sp>
          <p:nvSpPr>
            <p:cNvPr id="30" name="Rectangle 51">
              <a:extLst>
                <a:ext uri="{FF2B5EF4-FFF2-40B4-BE49-F238E27FC236}">
                  <a16:creationId xmlns:a16="http://schemas.microsoft.com/office/drawing/2014/main" id="{103FC8BB-6B2D-4017-8B01-7172CBE0A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559"/>
              <a:ext cx="136" cy="377"/>
            </a:xfrm>
            <a:prstGeom prst="rect">
              <a:avLst/>
            </a:prstGeom>
            <a:gradFill rotWithShape="1">
              <a:gsLst>
                <a:gs pos="0">
                  <a:srgbClr val="172F76"/>
                </a:gs>
                <a:gs pos="100000">
                  <a:srgbClr val="3366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31" name="AutoShape 52">
              <a:extLst>
                <a:ext uri="{FF2B5EF4-FFF2-40B4-BE49-F238E27FC236}">
                  <a16:creationId xmlns:a16="http://schemas.microsoft.com/office/drawing/2014/main" id="{6861D217-358F-4094-9E57-775EE78E4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" y="1168"/>
              <a:ext cx="290" cy="4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172F76"/>
                </a:gs>
                <a:gs pos="100000">
                  <a:srgbClr val="3366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</p:grpSp>
      <p:grpSp>
        <p:nvGrpSpPr>
          <p:cNvPr id="32" name="Group 53">
            <a:extLst>
              <a:ext uri="{FF2B5EF4-FFF2-40B4-BE49-F238E27FC236}">
                <a16:creationId xmlns:a16="http://schemas.microsoft.com/office/drawing/2014/main" id="{13E58E19-DCE1-4607-81A0-86DE1A42ACED}"/>
              </a:ext>
            </a:extLst>
          </p:cNvPr>
          <p:cNvGrpSpPr>
            <a:grpSpLocks/>
          </p:cNvGrpSpPr>
          <p:nvPr/>
        </p:nvGrpSpPr>
        <p:grpSpPr bwMode="auto">
          <a:xfrm>
            <a:off x="7795554" y="2378775"/>
            <a:ext cx="305274" cy="811061"/>
            <a:chOff x="1376" y="1552"/>
            <a:chExt cx="290" cy="768"/>
          </a:xfrm>
        </p:grpSpPr>
        <p:sp>
          <p:nvSpPr>
            <p:cNvPr id="33" name="Rectangle 54">
              <a:extLst>
                <a:ext uri="{FF2B5EF4-FFF2-40B4-BE49-F238E27FC236}">
                  <a16:creationId xmlns:a16="http://schemas.microsoft.com/office/drawing/2014/main" id="{7707FFD7-5F9A-46B7-935B-8DE73FC90F3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456" y="1552"/>
              <a:ext cx="136" cy="377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100000">
                  <a:srgbClr val="FF9900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34" name="AutoShape 55">
              <a:extLst>
                <a:ext uri="{FF2B5EF4-FFF2-40B4-BE49-F238E27FC236}">
                  <a16:creationId xmlns:a16="http://schemas.microsoft.com/office/drawing/2014/main" id="{EAB486AB-9915-42C2-885B-5F2AE15D65C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376" y="1920"/>
              <a:ext cx="290" cy="4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764700"/>
                </a:gs>
                <a:gs pos="100000">
                  <a:srgbClr val="FF9900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</p:grpSp>
      <p:sp>
        <p:nvSpPr>
          <p:cNvPr id="35" name="テキスト ボックス 12">
            <a:extLst>
              <a:ext uri="{FF2B5EF4-FFF2-40B4-BE49-F238E27FC236}">
                <a16:creationId xmlns:a16="http://schemas.microsoft.com/office/drawing/2014/main" id="{EA0BC910-1361-4A2A-8B82-F670FEF98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2108" y="2242625"/>
            <a:ext cx="5508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E</a:t>
            </a:r>
            <a:r>
              <a:rPr kumimoji="1" lang="en-US" altLang="ja-JP" sz="2800" b="0" i="1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F</a:t>
            </a:r>
            <a:endParaRPr kumimoji="1" lang="ja-JP" altLang="en-US" sz="2800" b="0" i="1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6" name="矢印: 右 35">
            <a:extLst>
              <a:ext uri="{FF2B5EF4-FFF2-40B4-BE49-F238E27FC236}">
                <a16:creationId xmlns:a16="http://schemas.microsoft.com/office/drawing/2014/main" id="{C81AD1F0-926E-40EF-B958-0DBE8B1C9584}"/>
              </a:ext>
            </a:extLst>
          </p:cNvPr>
          <p:cNvSpPr/>
          <p:nvPr/>
        </p:nvSpPr>
        <p:spPr>
          <a:xfrm>
            <a:off x="5805356" y="1138475"/>
            <a:ext cx="654738" cy="48463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15458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8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696" y="-119063"/>
            <a:ext cx="12457384" cy="700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2980" name="テキスト ボックス 4"/>
          <p:cNvSpPr txBox="1">
            <a:spLocks noChangeArrowheads="1"/>
          </p:cNvSpPr>
          <p:nvPr/>
        </p:nvSpPr>
        <p:spPr bwMode="auto">
          <a:xfrm>
            <a:off x="4244948" y="109275"/>
            <a:ext cx="30043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u="sng" dirty="0">
                <a:solidFill>
                  <a:srgbClr val="FFF0C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Partially-flat band</a:t>
            </a:r>
            <a:endParaRPr kumimoji="1" lang="ja-JP" altLang="en-US" sz="3600" b="0" i="0" u="none" strike="noStrike" kern="1200" cap="none" spc="0" normalizeH="0" baseline="-25000" noProof="0" dirty="0">
              <a:ln>
                <a:noFill/>
              </a:ln>
              <a:solidFill>
                <a:srgbClr val="FFF0C1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82983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936" y="764704"/>
            <a:ext cx="8240712" cy="40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4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48" y="1281113"/>
            <a:ext cx="72771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1"/>
          <p:cNvSpPr txBox="1">
            <a:spLocks noChangeArrowheads="1"/>
          </p:cNvSpPr>
          <p:nvPr/>
        </p:nvSpPr>
        <p:spPr bwMode="auto">
          <a:xfrm>
            <a:off x="7536160" y="5799690"/>
            <a:ext cx="302433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ABFFAB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(Sayyad et al, PRB 2020)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ABFFAB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8" name="テキスト ボックス 3">
            <a:extLst>
              <a:ext uri="{FF2B5EF4-FFF2-40B4-BE49-F238E27FC236}">
                <a16:creationId xmlns:a16="http://schemas.microsoft.com/office/drawing/2014/main" id="{7E62B606-B636-4660-AAC3-336DCCAE3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0473" y="3450039"/>
            <a:ext cx="718466" cy="461665"/>
          </a:xfrm>
          <a:prstGeom prst="rect">
            <a:avLst/>
          </a:prstGeom>
          <a:solidFill>
            <a:srgbClr val="FFE5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HGS創英角ｺﾞｼｯｸUB" panose="020B0900000000000000" pitchFamily="50" charset="-128"/>
                <a:cs typeface="+mn-cs"/>
              </a:rPr>
              <a:t>c</a:t>
            </a:r>
            <a:r>
              <a:rPr kumimoji="1" lang="en-US" altLang="ja-JP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spin</a:t>
            </a:r>
            <a:endParaRPr kumimoji="1" lang="ja-JP" altLang="en-US" sz="2400" b="1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anose="05050102010706020507" pitchFamily="18" charset="2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9" name="テキスト ボックス 3">
            <a:extLst>
              <a:ext uri="{FF2B5EF4-FFF2-40B4-BE49-F238E27FC236}">
                <a16:creationId xmlns:a16="http://schemas.microsoft.com/office/drawing/2014/main" id="{A0E085B9-6BBB-4A19-9D1D-AB5A7C59D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0473" y="1081058"/>
            <a:ext cx="1996059" cy="400110"/>
          </a:xfrm>
          <a:prstGeom prst="rect">
            <a:avLst/>
          </a:prstGeom>
          <a:solidFill>
            <a:srgbClr val="FFE5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G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reen's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function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anose="05050102010706020507" pitchFamily="18" charset="2"/>
              <a:ea typeface="HGS創英角ｺﾞｼｯｸUB" panose="020B0900000000000000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E3DB7B7-4792-EBF1-A1DD-3340BB4D4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97" y="733048"/>
            <a:ext cx="3733333" cy="2180952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185F021C-4816-53FE-92BE-F336D8690ED5}"/>
              </a:ext>
            </a:extLst>
          </p:cNvPr>
          <p:cNvGrpSpPr/>
          <p:nvPr/>
        </p:nvGrpSpPr>
        <p:grpSpPr>
          <a:xfrm>
            <a:off x="920283" y="2925285"/>
            <a:ext cx="1532894" cy="1169356"/>
            <a:chOff x="4799856" y="5434223"/>
            <a:chExt cx="1532894" cy="1169356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08E68A63-4CA3-80C6-414F-0BD8723840E5}"/>
                </a:ext>
              </a:extLst>
            </p:cNvPr>
            <p:cNvGrpSpPr/>
            <p:nvPr/>
          </p:nvGrpSpPr>
          <p:grpSpPr>
            <a:xfrm rot="5400000">
              <a:off x="5155896" y="5730869"/>
              <a:ext cx="1169356" cy="576064"/>
              <a:chOff x="1652588" y="5733256"/>
              <a:chExt cx="1701056" cy="576064"/>
            </a:xfrm>
          </p:grpSpPr>
          <p:cxnSp>
            <p:nvCxnSpPr>
              <p:cNvPr id="29" name="直線コネクタ 28">
                <a:extLst>
                  <a:ext uri="{FF2B5EF4-FFF2-40B4-BE49-F238E27FC236}">
                    <a16:creationId xmlns:a16="http://schemas.microsoft.com/office/drawing/2014/main" id="{7569E72C-AE97-15D8-1A58-0377369A256F}"/>
                  </a:ext>
                </a:extLst>
              </p:cNvPr>
              <p:cNvCxnSpPr/>
              <p:nvPr/>
            </p:nvCxnSpPr>
            <p:spPr>
              <a:xfrm>
                <a:off x="1652588" y="5733256"/>
                <a:ext cx="1701056" cy="0"/>
              </a:xfrm>
              <a:prstGeom prst="line">
                <a:avLst/>
              </a:prstGeom>
              <a:ln w="28575">
                <a:solidFill>
                  <a:srgbClr val="FFF0C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B11196E7-03A0-5AF2-4F9A-8E620572320B}"/>
                  </a:ext>
                </a:extLst>
              </p:cNvPr>
              <p:cNvCxnSpPr/>
              <p:nvPr/>
            </p:nvCxnSpPr>
            <p:spPr>
              <a:xfrm>
                <a:off x="1652588" y="6309320"/>
                <a:ext cx="1701056" cy="0"/>
              </a:xfrm>
              <a:prstGeom prst="line">
                <a:avLst/>
              </a:prstGeom>
              <a:ln w="28575">
                <a:solidFill>
                  <a:srgbClr val="FFF0C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935EAEF4-8DDC-7160-7C57-1D41D29D78F6}"/>
                </a:ext>
              </a:extLst>
            </p:cNvPr>
            <p:cNvGrpSpPr/>
            <p:nvPr/>
          </p:nvGrpSpPr>
          <p:grpSpPr>
            <a:xfrm>
              <a:off x="4799856" y="5479531"/>
              <a:ext cx="1532894" cy="1124048"/>
              <a:chOff x="4799856" y="5479531"/>
              <a:chExt cx="1532894" cy="1124048"/>
            </a:xfrm>
          </p:grpSpPr>
          <p:grpSp>
            <p:nvGrpSpPr>
              <p:cNvPr id="16" name="グループ化 15">
                <a:extLst>
                  <a:ext uri="{FF2B5EF4-FFF2-40B4-BE49-F238E27FC236}">
                    <a16:creationId xmlns:a16="http://schemas.microsoft.com/office/drawing/2014/main" id="{DB6D360E-24D8-ED5F-8D3C-D46C027BF2D0}"/>
                  </a:ext>
                </a:extLst>
              </p:cNvPr>
              <p:cNvGrpSpPr/>
              <p:nvPr/>
            </p:nvGrpSpPr>
            <p:grpSpPr>
              <a:xfrm>
                <a:off x="5178079" y="5733256"/>
                <a:ext cx="1154671" cy="576064"/>
                <a:chOff x="1652588" y="5733256"/>
                <a:chExt cx="1701056" cy="576064"/>
              </a:xfrm>
            </p:grpSpPr>
            <p:cxnSp>
              <p:nvCxnSpPr>
                <p:cNvPr id="27" name="直線コネクタ 26">
                  <a:extLst>
                    <a:ext uri="{FF2B5EF4-FFF2-40B4-BE49-F238E27FC236}">
                      <a16:creationId xmlns:a16="http://schemas.microsoft.com/office/drawing/2014/main" id="{DA53312C-F198-F16A-056A-A79E1772514C}"/>
                    </a:ext>
                  </a:extLst>
                </p:cNvPr>
                <p:cNvCxnSpPr/>
                <p:nvPr/>
              </p:nvCxnSpPr>
              <p:spPr>
                <a:xfrm>
                  <a:off x="1652588" y="5733256"/>
                  <a:ext cx="1701056" cy="0"/>
                </a:xfrm>
                <a:prstGeom prst="line">
                  <a:avLst/>
                </a:prstGeom>
                <a:ln w="28575">
                  <a:solidFill>
                    <a:srgbClr val="FFF0C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線コネクタ 27">
                  <a:extLst>
                    <a:ext uri="{FF2B5EF4-FFF2-40B4-BE49-F238E27FC236}">
                      <a16:creationId xmlns:a16="http://schemas.microsoft.com/office/drawing/2014/main" id="{231B340A-8413-E21A-6DA7-C6A00EA4E941}"/>
                    </a:ext>
                  </a:extLst>
                </p:cNvPr>
                <p:cNvCxnSpPr/>
                <p:nvPr/>
              </p:nvCxnSpPr>
              <p:spPr>
                <a:xfrm>
                  <a:off x="1652588" y="6309320"/>
                  <a:ext cx="1701056" cy="0"/>
                </a:xfrm>
                <a:prstGeom prst="line">
                  <a:avLst/>
                </a:prstGeom>
                <a:ln w="28575">
                  <a:solidFill>
                    <a:srgbClr val="FFF0C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グループ化 16">
                <a:extLst>
                  <a:ext uri="{FF2B5EF4-FFF2-40B4-BE49-F238E27FC236}">
                    <a16:creationId xmlns:a16="http://schemas.microsoft.com/office/drawing/2014/main" id="{F4FE919D-3733-6A9E-BA1F-C0B9E8FCE6DA}"/>
                  </a:ext>
                </a:extLst>
              </p:cNvPr>
              <p:cNvGrpSpPr/>
              <p:nvPr/>
            </p:nvGrpSpPr>
            <p:grpSpPr>
              <a:xfrm>
                <a:off x="5181012" y="5505335"/>
                <a:ext cx="1116279" cy="1098244"/>
                <a:chOff x="1655521" y="5505335"/>
                <a:chExt cx="1116279" cy="1098244"/>
              </a:xfrm>
            </p:grpSpPr>
            <p:cxnSp>
              <p:nvCxnSpPr>
                <p:cNvPr id="24" name="直線コネクタ 23">
                  <a:extLst>
                    <a:ext uri="{FF2B5EF4-FFF2-40B4-BE49-F238E27FC236}">
                      <a16:creationId xmlns:a16="http://schemas.microsoft.com/office/drawing/2014/main" id="{F65BFCA9-0BB4-9F06-9BD7-FFC5286EB0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73555" y="5505335"/>
                  <a:ext cx="1098245" cy="1098244"/>
                </a:xfrm>
                <a:prstGeom prst="line">
                  <a:avLst/>
                </a:prstGeom>
                <a:ln w="38100">
                  <a:solidFill>
                    <a:srgbClr val="97FF9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線コネクタ 24">
                  <a:extLst>
                    <a:ext uri="{FF2B5EF4-FFF2-40B4-BE49-F238E27FC236}">
                      <a16:creationId xmlns:a16="http://schemas.microsoft.com/office/drawing/2014/main" id="{7AC05A8C-18D1-97D0-66D6-2886903726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267745" y="6147874"/>
                  <a:ext cx="385958" cy="385959"/>
                </a:xfrm>
                <a:prstGeom prst="line">
                  <a:avLst/>
                </a:prstGeom>
                <a:ln w="38100">
                  <a:solidFill>
                    <a:srgbClr val="97FF9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線コネクタ 25">
                  <a:extLst>
                    <a:ext uri="{FF2B5EF4-FFF2-40B4-BE49-F238E27FC236}">
                      <a16:creationId xmlns:a16="http://schemas.microsoft.com/office/drawing/2014/main" id="{B2828604-0DBC-1793-B120-DB13F11B47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55521" y="5505335"/>
                  <a:ext cx="457590" cy="457591"/>
                </a:xfrm>
                <a:prstGeom prst="line">
                  <a:avLst/>
                </a:prstGeom>
                <a:ln w="38100">
                  <a:solidFill>
                    <a:srgbClr val="97FF9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グループ化 17">
                <a:extLst>
                  <a:ext uri="{FF2B5EF4-FFF2-40B4-BE49-F238E27FC236}">
                    <a16:creationId xmlns:a16="http://schemas.microsoft.com/office/drawing/2014/main" id="{C54488EE-7265-46A5-E7DF-EB8FAC118E5F}"/>
                  </a:ext>
                </a:extLst>
              </p:cNvPr>
              <p:cNvGrpSpPr/>
              <p:nvPr/>
            </p:nvGrpSpPr>
            <p:grpSpPr>
              <a:xfrm rot="5400000">
                <a:off x="5187973" y="5489425"/>
                <a:ext cx="1098245" cy="1078458"/>
                <a:chOff x="1652589" y="5388523"/>
                <a:chExt cx="1098245" cy="1215056"/>
              </a:xfrm>
            </p:grpSpPr>
            <p:cxnSp>
              <p:nvCxnSpPr>
                <p:cNvPr id="21" name="直線コネクタ 20">
                  <a:extLst>
                    <a:ext uri="{FF2B5EF4-FFF2-40B4-BE49-F238E27FC236}">
                      <a16:creationId xmlns:a16="http://schemas.microsoft.com/office/drawing/2014/main" id="{6DEB8BF7-3CEF-C057-4E27-607444160C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52589" y="5505335"/>
                  <a:ext cx="1098245" cy="1098244"/>
                </a:xfrm>
                <a:prstGeom prst="line">
                  <a:avLst/>
                </a:prstGeom>
                <a:ln w="38100">
                  <a:solidFill>
                    <a:srgbClr val="97FF9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線コネクタ 21">
                  <a:extLst>
                    <a:ext uri="{FF2B5EF4-FFF2-40B4-BE49-F238E27FC236}">
                      <a16:creationId xmlns:a16="http://schemas.microsoft.com/office/drawing/2014/main" id="{5B459404-B9CF-7520-76EB-F86CFE192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2267745" y="6157152"/>
                  <a:ext cx="376680" cy="376680"/>
                </a:xfrm>
                <a:prstGeom prst="line">
                  <a:avLst/>
                </a:prstGeom>
                <a:ln w="38100">
                  <a:solidFill>
                    <a:srgbClr val="97FF9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線コネクタ 22">
                  <a:extLst>
                    <a:ext uri="{FF2B5EF4-FFF2-40B4-BE49-F238E27FC236}">
                      <a16:creationId xmlns:a16="http://schemas.microsoft.com/office/drawing/2014/main" id="{4E220795-0259-8E23-BB3B-165ABB4AA0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55520" y="5388523"/>
                  <a:ext cx="574403" cy="574403"/>
                </a:xfrm>
                <a:prstGeom prst="line">
                  <a:avLst/>
                </a:prstGeom>
                <a:ln w="38100">
                  <a:solidFill>
                    <a:srgbClr val="97FF9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テキスト ボックス 3">
                <a:extLst>
                  <a:ext uri="{FF2B5EF4-FFF2-40B4-BE49-F238E27FC236}">
                    <a16:creationId xmlns:a16="http://schemas.microsoft.com/office/drawing/2014/main" id="{24354CB2-D30F-B779-B84C-B08DADF121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88409" y="5529171"/>
                <a:ext cx="300082" cy="523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0C1"/>
                    </a:solidFill>
                    <a:effectLst/>
                    <a:uLnTx/>
                    <a:uFillTx/>
                    <a:latin typeface="HGS創英角ｺﾞｼｯｸUB" pitchFamily="50" charset="-128"/>
                    <a:ea typeface="HGS創英角ｺﾞｼｯｸUB" pitchFamily="50" charset="-128"/>
                    <a:cs typeface="+mn-cs"/>
                  </a:rPr>
                  <a:t>t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0C1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endParaRPr>
              </a:p>
            </p:txBody>
          </p:sp>
          <p:sp>
            <p:nvSpPr>
              <p:cNvPr id="20" name="テキスト ボックス 3">
                <a:extLst>
                  <a:ext uri="{FF2B5EF4-FFF2-40B4-BE49-F238E27FC236}">
                    <a16:creationId xmlns:a16="http://schemas.microsoft.com/office/drawing/2014/main" id="{4DE2E6D4-4BCC-C776-CFD2-79DA02D25A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99856" y="5933584"/>
                <a:ext cx="377026" cy="523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7FF97"/>
                    </a:solidFill>
                    <a:effectLst/>
                    <a:uLnTx/>
                    <a:uFillTx/>
                    <a:latin typeface="HGS創英角ｺﾞｼｯｸUB" pitchFamily="50" charset="-128"/>
                    <a:ea typeface="HGS創英角ｺﾞｼｯｸUB" pitchFamily="50" charset="-128"/>
                    <a:cs typeface="+mn-cs"/>
                  </a:rPr>
                  <a:t>t'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97FF97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endParaRPr>
              </a:p>
            </p:txBody>
          </p:sp>
        </p:grpSp>
      </p:grpSp>
      <p:sp>
        <p:nvSpPr>
          <p:cNvPr id="10" name="テキスト ボックス 3">
            <a:extLst>
              <a:ext uri="{FF2B5EF4-FFF2-40B4-BE49-F238E27FC236}">
                <a16:creationId xmlns:a16="http://schemas.microsoft.com/office/drawing/2014/main" id="{16210BAA-A581-29BC-8FBC-71CBC6475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8" y="386274"/>
            <a:ext cx="3365024" cy="369332"/>
          </a:xfrm>
          <a:prstGeom prst="rect">
            <a:avLst/>
          </a:prstGeom>
          <a:solidFill>
            <a:srgbClr val="FFE79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t'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anose="05050102010706020507" pitchFamily="18" charset="2"/>
                <a:ea typeface="HGS創英角ｺﾞｼｯｸUB" pitchFamily="50" charset="-128"/>
                <a:cs typeface="+mn-cs"/>
              </a:rPr>
              <a:t>~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-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0.5t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(a kind of frustration)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GS創英角ｺﾞｼｯｸUB" pitchFamily="50" charset="-128"/>
              <a:ea typeface="HGS創英角ｺﾞｼｯｸUB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744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2" name="図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002" y="-44734"/>
            <a:ext cx="12457384" cy="693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AB07061F-7E5D-379D-8E46-1903C5B92698}"/>
              </a:ext>
            </a:extLst>
          </p:cNvPr>
          <p:cNvGrpSpPr/>
          <p:nvPr/>
        </p:nvGrpSpPr>
        <p:grpSpPr>
          <a:xfrm>
            <a:off x="1703388" y="476672"/>
            <a:ext cx="8602294" cy="4591592"/>
            <a:chOff x="1703388" y="476672"/>
            <a:chExt cx="8602294" cy="4591592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EDE7F5C2-4C3D-4812-0989-32F429F19A36}"/>
                </a:ext>
              </a:extLst>
            </p:cNvPr>
            <p:cNvGrpSpPr/>
            <p:nvPr/>
          </p:nvGrpSpPr>
          <p:grpSpPr>
            <a:xfrm>
              <a:off x="1703388" y="476672"/>
              <a:ext cx="8602294" cy="4591592"/>
              <a:chOff x="1703388" y="476672"/>
              <a:chExt cx="8602294" cy="4591592"/>
            </a:xfrm>
          </p:grpSpPr>
          <p:grpSp>
            <p:nvGrpSpPr>
              <p:cNvPr id="13" name="グループ化 12">
                <a:extLst>
                  <a:ext uri="{FF2B5EF4-FFF2-40B4-BE49-F238E27FC236}">
                    <a16:creationId xmlns:a16="http://schemas.microsoft.com/office/drawing/2014/main" id="{716512EA-B21A-F9D9-A78D-316133FB3909}"/>
                  </a:ext>
                </a:extLst>
              </p:cNvPr>
              <p:cNvGrpSpPr/>
              <p:nvPr/>
            </p:nvGrpSpPr>
            <p:grpSpPr>
              <a:xfrm>
                <a:off x="1703388" y="476672"/>
                <a:ext cx="8602294" cy="4591592"/>
                <a:chOff x="1703388" y="476672"/>
                <a:chExt cx="8602294" cy="4591592"/>
              </a:xfrm>
            </p:grpSpPr>
            <p:pic>
              <p:nvPicPr>
                <p:cNvPr id="405506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03388" y="476672"/>
                  <a:ext cx="8602294" cy="3950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84004" name="テキスト ボックス 3"/>
                <p:cNvSpPr txBox="1">
                  <a:spLocks noChangeArrowheads="1"/>
                </p:cNvSpPr>
                <p:nvPr/>
              </p:nvSpPr>
              <p:spPr bwMode="auto">
                <a:xfrm>
                  <a:off x="6285864" y="2568064"/>
                  <a:ext cx="1435100" cy="4000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  <a:cs typeface="+mn-cs"/>
                    </a:rPr>
                    <a:t>t-t', singlet</a:t>
                  </a:r>
                  <a:endParaRPr kumimoji="1" lang="ja-JP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endParaRPr>
                </a:p>
              </p:txBody>
            </p:sp>
            <p:pic>
              <p:nvPicPr>
                <p:cNvPr id="403458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11624" y="4431936"/>
                  <a:ext cx="7438460" cy="63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56" name="グループ化 55"/>
                <p:cNvGrpSpPr/>
                <p:nvPr/>
              </p:nvGrpSpPr>
              <p:grpSpPr>
                <a:xfrm>
                  <a:off x="2681515" y="2877060"/>
                  <a:ext cx="7423150" cy="673100"/>
                  <a:chOff x="1143000" y="2898775"/>
                  <a:chExt cx="7423150" cy="673100"/>
                </a:xfrm>
                <a:solidFill>
                  <a:srgbClr val="C00000"/>
                </a:solidFill>
              </p:grpSpPr>
              <p:sp>
                <p:nvSpPr>
                  <p:cNvPr id="57" name="円/楕円 56"/>
                  <p:cNvSpPr/>
                  <p:nvPr/>
                </p:nvSpPr>
                <p:spPr>
                  <a:xfrm>
                    <a:off x="1143000" y="3436938"/>
                    <a:ext cx="136525" cy="13493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58" name="円/楕円 57"/>
                  <p:cNvSpPr/>
                  <p:nvPr/>
                </p:nvSpPr>
                <p:spPr>
                  <a:xfrm>
                    <a:off x="2974975" y="3103563"/>
                    <a:ext cx="136525" cy="136525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59" name="円/楕円 58"/>
                  <p:cNvSpPr/>
                  <p:nvPr/>
                </p:nvSpPr>
                <p:spPr>
                  <a:xfrm>
                    <a:off x="3351213" y="3014663"/>
                    <a:ext cx="136525" cy="136525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60" name="円/楕円 59"/>
                  <p:cNvSpPr/>
                  <p:nvPr/>
                </p:nvSpPr>
                <p:spPr>
                  <a:xfrm>
                    <a:off x="4049713" y="2924175"/>
                    <a:ext cx="136525" cy="136525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61" name="円/楕円 60"/>
                  <p:cNvSpPr/>
                  <p:nvPr/>
                </p:nvSpPr>
                <p:spPr>
                  <a:xfrm>
                    <a:off x="4438650" y="2898775"/>
                    <a:ext cx="136525" cy="13493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62" name="円/楕円 61"/>
                  <p:cNvSpPr/>
                  <p:nvPr/>
                </p:nvSpPr>
                <p:spPr>
                  <a:xfrm>
                    <a:off x="4784725" y="2973388"/>
                    <a:ext cx="136525" cy="136525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63" name="円/楕円 62"/>
                  <p:cNvSpPr/>
                  <p:nvPr/>
                </p:nvSpPr>
                <p:spPr>
                  <a:xfrm>
                    <a:off x="4918075" y="3005138"/>
                    <a:ext cx="136525" cy="136525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64" name="円/楕円 63"/>
                  <p:cNvSpPr/>
                  <p:nvPr/>
                </p:nvSpPr>
                <p:spPr>
                  <a:xfrm>
                    <a:off x="5160963" y="3084513"/>
                    <a:ext cx="136525" cy="136525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65" name="円/楕円 64"/>
                  <p:cNvSpPr/>
                  <p:nvPr/>
                </p:nvSpPr>
                <p:spPr>
                  <a:xfrm>
                    <a:off x="5275263" y="3116263"/>
                    <a:ext cx="134937" cy="13493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66" name="円/楕円 65"/>
                  <p:cNvSpPr/>
                  <p:nvPr/>
                </p:nvSpPr>
                <p:spPr>
                  <a:xfrm>
                    <a:off x="5432425" y="3159125"/>
                    <a:ext cx="136525" cy="136525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67" name="円/楕円 66"/>
                  <p:cNvSpPr/>
                  <p:nvPr/>
                </p:nvSpPr>
                <p:spPr>
                  <a:xfrm>
                    <a:off x="5624513" y="3246438"/>
                    <a:ext cx="136525" cy="136525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68" name="円/楕円 67"/>
                  <p:cNvSpPr/>
                  <p:nvPr/>
                </p:nvSpPr>
                <p:spPr>
                  <a:xfrm>
                    <a:off x="5761038" y="3275013"/>
                    <a:ext cx="136525" cy="136525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69" name="円/楕円 68"/>
                  <p:cNvSpPr/>
                  <p:nvPr/>
                </p:nvSpPr>
                <p:spPr>
                  <a:xfrm>
                    <a:off x="5902325" y="3300413"/>
                    <a:ext cx="136525" cy="136525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70" name="円/楕円 69"/>
                  <p:cNvSpPr/>
                  <p:nvPr/>
                </p:nvSpPr>
                <p:spPr>
                  <a:xfrm>
                    <a:off x="6248400" y="3306763"/>
                    <a:ext cx="136525" cy="136525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71" name="円/楕円 70"/>
                  <p:cNvSpPr/>
                  <p:nvPr/>
                </p:nvSpPr>
                <p:spPr>
                  <a:xfrm>
                    <a:off x="6662738" y="3221038"/>
                    <a:ext cx="134937" cy="13493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72" name="円/楕円 71"/>
                  <p:cNvSpPr/>
                  <p:nvPr/>
                </p:nvSpPr>
                <p:spPr>
                  <a:xfrm>
                    <a:off x="6996113" y="3152775"/>
                    <a:ext cx="136525" cy="136525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73" name="円/楕円 72"/>
                  <p:cNvSpPr/>
                  <p:nvPr/>
                </p:nvSpPr>
                <p:spPr>
                  <a:xfrm>
                    <a:off x="7373938" y="3122613"/>
                    <a:ext cx="136525" cy="136525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74" name="円/楕円 73"/>
                  <p:cNvSpPr/>
                  <p:nvPr/>
                </p:nvSpPr>
                <p:spPr>
                  <a:xfrm>
                    <a:off x="7712075" y="3097213"/>
                    <a:ext cx="136525" cy="136525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75" name="円/楕円 74"/>
                  <p:cNvSpPr/>
                  <p:nvPr/>
                </p:nvSpPr>
                <p:spPr>
                  <a:xfrm>
                    <a:off x="8120063" y="3086100"/>
                    <a:ext cx="136525" cy="13493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76" name="円/楕円 75"/>
                  <p:cNvSpPr/>
                  <p:nvPr/>
                </p:nvSpPr>
                <p:spPr>
                  <a:xfrm>
                    <a:off x="8429625" y="3122613"/>
                    <a:ext cx="136525" cy="13493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/>
                      <a:ea typeface="ＭＳ Ｐゴシック"/>
                      <a:cs typeface="+mn-cs"/>
                    </a:endParaRPr>
                  </a:p>
                </p:txBody>
              </p:sp>
            </p:grpSp>
            <p:sp>
              <p:nvSpPr>
                <p:cNvPr id="8" name="正方形/長方形 7">
                  <a:extLst>
                    <a:ext uri="{FF2B5EF4-FFF2-40B4-BE49-F238E27FC236}">
                      <a16:creationId xmlns:a16="http://schemas.microsoft.com/office/drawing/2014/main" id="{F43DDD15-06DE-196A-CA42-17A193DEBD7E}"/>
                    </a:ext>
                  </a:extLst>
                </p:cNvPr>
                <p:cNvSpPr/>
                <p:nvPr/>
              </p:nvSpPr>
              <p:spPr>
                <a:xfrm>
                  <a:off x="2791281" y="3543209"/>
                  <a:ext cx="7176859" cy="78768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101" name="正方形/長方形 100">
                  <a:extLst>
                    <a:ext uri="{FF2B5EF4-FFF2-40B4-BE49-F238E27FC236}">
                      <a16:creationId xmlns:a16="http://schemas.microsoft.com/office/drawing/2014/main" id="{9EF39217-7DD2-0F6E-4803-4F35E07353C7}"/>
                    </a:ext>
                  </a:extLst>
                </p:cNvPr>
                <p:cNvSpPr/>
                <p:nvPr/>
              </p:nvSpPr>
              <p:spPr>
                <a:xfrm>
                  <a:off x="7226780" y="1700047"/>
                  <a:ext cx="2239714" cy="34666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102" name="円/楕円 57">
                <a:extLst>
                  <a:ext uri="{FF2B5EF4-FFF2-40B4-BE49-F238E27FC236}">
                    <a16:creationId xmlns:a16="http://schemas.microsoft.com/office/drawing/2014/main" id="{CEA66B38-2B91-55AC-F6EA-BD94A8CC7FE4}"/>
                  </a:ext>
                </a:extLst>
              </p:cNvPr>
              <p:cNvSpPr/>
              <p:nvPr/>
            </p:nvSpPr>
            <p:spPr>
              <a:xfrm>
                <a:off x="3578248" y="1298789"/>
                <a:ext cx="136525" cy="13652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384011" name="テキスト ボックス 3"/>
            <p:cNvSpPr txBox="1">
              <a:spLocks noChangeArrowheads="1"/>
            </p:cNvSpPr>
            <p:nvPr/>
          </p:nvSpPr>
          <p:spPr bwMode="auto">
            <a:xfrm rot="-5400000">
              <a:off x="1322388" y="3167063"/>
              <a:ext cx="13271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Eliashberg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endParaRPr>
            </a:p>
          </p:txBody>
        </p:sp>
      </p:grpSp>
      <p:sp>
        <p:nvSpPr>
          <p:cNvPr id="384010" name="テキスト ボックス 1"/>
          <p:cNvSpPr txBox="1">
            <a:spLocks noChangeArrowheads="1"/>
          </p:cNvSpPr>
          <p:nvPr/>
        </p:nvSpPr>
        <p:spPr bwMode="auto">
          <a:xfrm>
            <a:off x="9136672" y="137471"/>
            <a:ext cx="3224024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ABFFAB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(Sayyad et al, PRB 2020)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ABFFAB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36" name="テキスト ボックス 36"/>
          <p:cNvSpPr txBox="1">
            <a:spLocks noChangeArrowheads="1"/>
          </p:cNvSpPr>
          <p:nvPr/>
        </p:nvSpPr>
        <p:spPr bwMode="auto">
          <a:xfrm>
            <a:off x="4412571" y="6618"/>
            <a:ext cx="3667958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b="1" u="sng" dirty="0">
                <a:solidFill>
                  <a:srgbClr val="FFF0C1"/>
                </a:solidFill>
                <a:latin typeface="HGS創英角ﾎﾟｯﾌﾟ体" pitchFamily="50" charset="-128"/>
                <a:ea typeface="HGS創英角ﾎﾟｯﾌﾟ体" pitchFamily="50" charset="-128"/>
              </a:rPr>
              <a:t>Tc dome</a:t>
            </a:r>
            <a:endParaRPr kumimoji="1" lang="en-US" altLang="ja-JP" sz="2000" b="1" i="0" u="sng" strike="noStrike" kern="1200" cap="none" spc="0" normalizeH="0" baseline="0" noProof="0" dirty="0">
              <a:ln>
                <a:noFill/>
              </a:ln>
              <a:solidFill>
                <a:srgbClr val="FFF0C1"/>
              </a:solidFill>
              <a:effectLst/>
              <a:uLnTx/>
              <a:uFillTx/>
              <a:latin typeface="Symbol" panose="05050102010706020507" pitchFamily="18" charset="2"/>
              <a:ea typeface="HGS創英角ﾎﾟｯﾌﾟ体" pitchFamily="50" charset="-128"/>
              <a:cs typeface="+mn-cs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A2B365D2-BACA-AAA4-4902-91EBA30DDA92}"/>
              </a:ext>
            </a:extLst>
          </p:cNvPr>
          <p:cNvGrpSpPr/>
          <p:nvPr/>
        </p:nvGrpSpPr>
        <p:grpSpPr>
          <a:xfrm>
            <a:off x="5146894" y="827420"/>
            <a:ext cx="5434480" cy="2938130"/>
            <a:chOff x="5146894" y="827420"/>
            <a:chExt cx="5434480" cy="2938130"/>
          </a:xfrm>
        </p:grpSpPr>
        <p:cxnSp>
          <p:nvCxnSpPr>
            <p:cNvPr id="10" name="直線コネクタ 9"/>
            <p:cNvCxnSpPr/>
            <p:nvPr/>
          </p:nvCxnSpPr>
          <p:spPr>
            <a:xfrm>
              <a:off x="7857618" y="2133600"/>
              <a:ext cx="0" cy="1631950"/>
            </a:xfrm>
            <a:prstGeom prst="line">
              <a:avLst/>
            </a:prstGeom>
            <a:ln w="28575">
              <a:solidFill>
                <a:srgbClr val="0000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EB345BF4-B390-4431-8E38-10FC014BDC0D}"/>
                </a:ext>
              </a:extLst>
            </p:cNvPr>
            <p:cNvGrpSpPr/>
            <p:nvPr/>
          </p:nvGrpSpPr>
          <p:grpSpPr>
            <a:xfrm>
              <a:off x="5146894" y="827420"/>
              <a:ext cx="5434480" cy="1988806"/>
              <a:chOff x="5146894" y="827420"/>
              <a:chExt cx="5434480" cy="1988806"/>
            </a:xfrm>
          </p:grpSpPr>
          <p:grpSp>
            <p:nvGrpSpPr>
              <p:cNvPr id="5" name="グループ化 4"/>
              <p:cNvGrpSpPr>
                <a:grpSpLocks/>
              </p:cNvGrpSpPr>
              <p:nvPr/>
            </p:nvGrpSpPr>
            <p:grpSpPr bwMode="auto">
              <a:xfrm>
                <a:off x="5146894" y="908721"/>
                <a:ext cx="5434480" cy="1907505"/>
                <a:chOff x="3905000" y="1342748"/>
                <a:chExt cx="4197368" cy="1472987"/>
              </a:xfrm>
            </p:grpSpPr>
            <p:pic>
              <p:nvPicPr>
                <p:cNvPr id="384092" name="Picture 29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05000" y="1409210"/>
                  <a:ext cx="1387080" cy="1406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093" name="Picture 30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95843" y="1342748"/>
                  <a:ext cx="1406525" cy="14000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" name="右矢印 3"/>
                <p:cNvSpPr/>
                <p:nvPr/>
              </p:nvSpPr>
              <p:spPr>
                <a:xfrm>
                  <a:off x="6028450" y="2487856"/>
                  <a:ext cx="359338" cy="276011"/>
                </a:xfrm>
                <a:prstGeom prst="rightArrow">
                  <a:avLst/>
                </a:prstGeom>
                <a:solidFill>
                  <a:srgbClr val="00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35" name="右矢印 34"/>
                <p:cNvSpPr/>
                <p:nvPr/>
              </p:nvSpPr>
              <p:spPr>
                <a:xfrm flipH="1">
                  <a:off x="5576495" y="2486271"/>
                  <a:ext cx="359339" cy="276012"/>
                </a:xfrm>
                <a:prstGeom prst="rightArrow">
                  <a:avLst/>
                </a:prstGeom>
                <a:solidFill>
                  <a:srgbClr val="00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81" name="テキスト ボックス 1">
                <a:extLst>
                  <a:ext uri="{FF2B5EF4-FFF2-40B4-BE49-F238E27FC236}">
                    <a16:creationId xmlns:a16="http://schemas.microsoft.com/office/drawing/2014/main" id="{96E69239-2BAC-4E0F-BA5C-65985B6DD1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56516" y="827420"/>
                <a:ext cx="1099524" cy="369332"/>
              </a:xfrm>
              <a:prstGeom prst="rect">
                <a:avLst/>
              </a:prstGeom>
              <a:solidFill>
                <a:srgbClr val="FFE593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k-space</a:t>
                </a: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endParaRPr>
              </a:p>
            </p:txBody>
          </p:sp>
        </p:grpSp>
      </p:grpSp>
      <p:sp>
        <p:nvSpPr>
          <p:cNvPr id="100" name="テキスト ボックス 1">
            <a:extLst>
              <a:ext uri="{FF2B5EF4-FFF2-40B4-BE49-F238E27FC236}">
                <a16:creationId xmlns:a16="http://schemas.microsoft.com/office/drawing/2014/main" id="{0ECD400F-9358-4D80-87CD-97B3EB5B3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8863" y="497328"/>
            <a:ext cx="1507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ABFFAB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Method: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ABFFAB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FLEX+DMFT,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ABFFAB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DQMC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ABFFAB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C3A3E03-C115-47E3-9FA6-384AB3D5885A}"/>
              </a:ext>
            </a:extLst>
          </p:cNvPr>
          <p:cNvSpPr/>
          <p:nvPr/>
        </p:nvSpPr>
        <p:spPr>
          <a:xfrm>
            <a:off x="3213216" y="2217819"/>
            <a:ext cx="601035" cy="216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5165978" y="1034045"/>
            <a:ext cx="1741487" cy="1730722"/>
            <a:chOff x="1230313" y="980728"/>
            <a:chExt cx="1741487" cy="1730722"/>
          </a:xfrm>
        </p:grpSpPr>
        <p:cxnSp>
          <p:nvCxnSpPr>
            <p:cNvPr id="78" name="直線コネクタ 77"/>
            <p:cNvCxnSpPr/>
            <p:nvPr/>
          </p:nvCxnSpPr>
          <p:spPr bwMode="auto">
            <a:xfrm>
              <a:off x="1230313" y="980728"/>
              <a:ext cx="1728787" cy="17287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コネクタ 78"/>
            <p:cNvCxnSpPr/>
            <p:nvPr/>
          </p:nvCxnSpPr>
          <p:spPr bwMode="auto">
            <a:xfrm rot="5400000">
              <a:off x="1243013" y="982663"/>
              <a:ext cx="1728787" cy="172878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角丸四角形 79"/>
            <p:cNvSpPr/>
            <p:nvPr/>
          </p:nvSpPr>
          <p:spPr bwMode="auto">
            <a:xfrm rot="2700000">
              <a:off x="1564481" y="1346994"/>
              <a:ext cx="1030288" cy="1028700"/>
            </a:xfrm>
            <a:prstGeom prst="roundRect">
              <a:avLst/>
            </a:prstGeom>
            <a:noFill/>
            <a:ln w="38100">
              <a:solidFill>
                <a:srgbClr val="00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24D1E6AB-91AF-4ADA-A603-62D4682D0531}"/>
              </a:ext>
            </a:extLst>
          </p:cNvPr>
          <p:cNvGrpSpPr/>
          <p:nvPr/>
        </p:nvGrpSpPr>
        <p:grpSpPr>
          <a:xfrm>
            <a:off x="4499974" y="3669113"/>
            <a:ext cx="5158605" cy="2098516"/>
            <a:chOff x="4439816" y="3130684"/>
            <a:chExt cx="5158605" cy="2098516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E975BFD6-7757-4426-8578-C8A329264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39816" y="3148126"/>
              <a:ext cx="2650184" cy="2081074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3" name="テキスト ボックス 1">
              <a:extLst>
                <a:ext uri="{FF2B5EF4-FFF2-40B4-BE49-F238E27FC236}">
                  <a16:creationId xmlns:a16="http://schemas.microsoft.com/office/drawing/2014/main" id="{2FAC4F11-7C54-417A-AEFE-650D3D4F5D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3469" y="3130684"/>
              <a:ext cx="1361479" cy="369332"/>
            </a:xfrm>
            <a:prstGeom prst="rect">
              <a:avLst/>
            </a:prstGeom>
            <a:solidFill>
              <a:srgbClr val="FFE593"/>
            </a:solidFill>
            <a:ln>
              <a:noFill/>
            </a:ln>
          </p:spPr>
          <p:txBody>
            <a:bodyPr wrap="square">
              <a:spAutoFit/>
            </a:bodyPr>
            <a:lstStyle>
              <a:lvl1pPr defTabSz="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real-space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54" name="テキスト ボックス 36">
              <a:extLst>
                <a:ext uri="{FF2B5EF4-FFF2-40B4-BE49-F238E27FC236}">
                  <a16:creationId xmlns:a16="http://schemas.microsoft.com/office/drawing/2014/main" id="{0FDAE9C1-F4A3-4F35-BAD3-C2C6818F2E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67891" y="3179846"/>
              <a:ext cx="3130530" cy="400110"/>
            </a:xfrm>
            <a:prstGeom prst="rect">
              <a:avLst/>
            </a:prstGeom>
            <a:solidFill>
              <a:srgbClr val="00006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E593"/>
                  </a:solidFill>
                  <a:effectLst/>
                  <a:uLnTx/>
                  <a:uFillTx/>
                  <a:latin typeface="HGS創英角ﾎﾟｯﾌﾟ体" pitchFamily="50" charset="-128"/>
                  <a:ea typeface="HGS創英角ﾎﾟｯﾌﾟ体" pitchFamily="50" charset="-128"/>
                  <a:cs typeface="+mn-cs"/>
                </a:rPr>
                <a:t>unusually extended</a:t>
              </a:r>
              <a:r>
                <a:rPr lang="ja-JP" altLang="en-US" sz="2000" dirty="0">
                  <a:solidFill>
                    <a:srgbClr val="FFE593"/>
                  </a:solidFill>
                  <a:latin typeface="HGS創英角ﾎﾟｯﾌﾟ体" pitchFamily="50" charset="-128"/>
                  <a:ea typeface="HGS創英角ﾎﾟｯﾌﾟ体" pitchFamily="50" charset="-128"/>
                </a:rPr>
                <a:t> </a:t>
              </a:r>
              <a:r>
                <a:rPr lang="en-US" altLang="ja-JP" sz="2000" dirty="0">
                  <a:solidFill>
                    <a:srgbClr val="FFE593"/>
                  </a:solidFill>
                  <a:latin typeface="HGS創英角ﾎﾟｯﾌﾟ体" pitchFamily="50" charset="-128"/>
                  <a:ea typeface="HGS創英角ﾎﾟｯﾌﾟ体" pitchFamily="50" charset="-128"/>
                </a:rPr>
                <a:t>pair</a:t>
              </a:r>
              <a:endPara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Symbol" panose="05050102010706020507" pitchFamily="18" charset="2"/>
                <a:ea typeface="HGS創英角ﾎﾟｯﾌﾟ体" pitchFamily="50" charset="-128"/>
                <a:cs typeface="+mn-cs"/>
              </a:endParaRPr>
            </a:p>
          </p:txBody>
        </p:sp>
      </p:grpSp>
      <p:pic>
        <p:nvPicPr>
          <p:cNvPr id="103" name="Picture 12">
            <a:extLst>
              <a:ext uri="{FF2B5EF4-FFF2-40B4-BE49-F238E27FC236}">
                <a16:creationId xmlns:a16="http://schemas.microsoft.com/office/drawing/2014/main" id="{A28A8C20-6DA9-701B-D0F7-41C3ECEFE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6" y="339846"/>
            <a:ext cx="2238054" cy="170687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7" name="テキスト ボックス 3">
            <a:extLst>
              <a:ext uri="{FF2B5EF4-FFF2-40B4-BE49-F238E27FC236}">
                <a16:creationId xmlns:a16="http://schemas.microsoft.com/office/drawing/2014/main" id="{9D333D2D-E996-1C1F-B1A4-520AB05BC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024" y="335183"/>
            <a:ext cx="1308100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t-t' model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S創英角ｺﾞｼｯｸUB" pitchFamily="50" charset="-128"/>
              <a:ea typeface="HGS創英角ｺﾞｼｯｸUB" pitchFamily="50" charset="-128"/>
              <a:cs typeface="+mn-cs"/>
            </a:endParaRPr>
          </a:p>
        </p:txBody>
      </p:sp>
      <p:sp>
        <p:nvSpPr>
          <p:cNvPr id="82" name="四角形: 角を丸くする 81">
            <a:extLst>
              <a:ext uri="{FF2B5EF4-FFF2-40B4-BE49-F238E27FC236}">
                <a16:creationId xmlns:a16="http://schemas.microsoft.com/office/drawing/2014/main" id="{4D6300A7-02E1-3454-C9D0-601EBD538B66}"/>
              </a:ext>
            </a:extLst>
          </p:cNvPr>
          <p:cNvSpPr/>
          <p:nvPr/>
        </p:nvSpPr>
        <p:spPr>
          <a:xfrm>
            <a:off x="1053713" y="304375"/>
            <a:ext cx="1323728" cy="46166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22325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82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327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77504D55-5673-4960-A2F6-14205E123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536" y="1292841"/>
            <a:ext cx="7938144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A hint: t-t'-t"-U (≫t) model on a square lattice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B9FF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                                           (Delannoy, ..., Tremblay, PRB 2009)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Half-filled t-U (≫ t) model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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(1/U) expansion up to O(1/U</a:t>
            </a:r>
            <a:r>
              <a:rPr kumimoji="1" lang="en-US" altLang="ja-JP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3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                         </a:t>
            </a:r>
            <a:endParaRPr lang="en-US" altLang="ja-JP" sz="2000" dirty="0">
              <a:solidFill>
                <a:srgbClr val="FFF0C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000" b="0" i="0" u="sng" strike="noStrike" kern="1200" cap="none" spc="0" normalizeH="0" baseline="0" noProof="0" dirty="0">
              <a:ln>
                <a:noFill/>
              </a:ln>
              <a:solidFill>
                <a:srgbClr val="FFF0C1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ja-JP" sz="2000" u="sng" dirty="0">
              <a:solidFill>
                <a:srgbClr val="FFF0C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000" b="0" i="0" u="sng" strike="noStrike" kern="1200" cap="none" spc="0" normalizeH="0" baseline="0" noProof="0" dirty="0">
              <a:ln>
                <a:noFill/>
              </a:ln>
              <a:solidFill>
                <a:srgbClr val="FFF0C1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sz="2000" u="sng" dirty="0">
                <a:solidFill>
                  <a:srgbClr val="FFF0C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ja-JP" sz="2000" u="sng" dirty="0">
              <a:solidFill>
                <a:srgbClr val="FFF0C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000" b="0" i="0" u="sng" strike="noStrike" kern="1200" cap="none" spc="0" normalizeH="0" baseline="0" noProof="0" dirty="0">
              <a:ln>
                <a:noFill/>
              </a:ln>
              <a:solidFill>
                <a:srgbClr val="FFF0C1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  inclusion of t', t" makes it even more complicated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EDC06DC-8792-4CD0-B2E5-8016C8226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832" y="2289576"/>
            <a:ext cx="4597513" cy="1859504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93C23F56-8559-4495-AA60-132E2E6F4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069" y="5145815"/>
            <a:ext cx="4365068" cy="101566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My guess: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 Ring-exchange interactions </a:t>
            </a:r>
            <a:r>
              <a:rPr lang="en-US" altLang="ja-JP" sz="2000" dirty="0">
                <a:solidFill>
                  <a:prstClr val="black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tend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sz="2000" dirty="0">
                <a:solidFill>
                  <a:prstClr val="black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to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 be enhanced in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flat bands</a:t>
            </a:r>
          </a:p>
        </p:txBody>
      </p:sp>
      <p:sp>
        <p:nvSpPr>
          <p:cNvPr id="10" name="テキスト ボックス 36">
            <a:extLst>
              <a:ext uri="{FF2B5EF4-FFF2-40B4-BE49-F238E27FC236}">
                <a16:creationId xmlns:a16="http://schemas.microsoft.com/office/drawing/2014/main" id="{CC16362D-2059-40B9-BB30-AAE46A96E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648" y="505688"/>
            <a:ext cx="5329239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BAB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Why frustrated t-t' model?</a:t>
            </a:r>
            <a:endParaRPr kumimoji="1" lang="en-US" altLang="ja-JP" sz="2000" b="0" i="0" u="sng" strike="noStrike" kern="1200" cap="none" spc="0" normalizeH="0" baseline="0" noProof="0" dirty="0">
              <a:ln>
                <a:noFill/>
              </a:ln>
              <a:solidFill>
                <a:srgbClr val="FFEBAB"/>
              </a:solidFill>
              <a:effectLst/>
              <a:uLnTx/>
              <a:uFillTx/>
              <a:latin typeface="Symbol" panose="05050102010706020507" pitchFamily="18" charset="2"/>
              <a:ea typeface="HGS創英角ﾎﾟｯﾌﾟ体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F8ADDC8-1C10-34B2-E97F-1233DAA84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485" y="4149080"/>
            <a:ext cx="4035171" cy="230425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C6F45CCF-3749-D664-BBAD-DBCBD1D16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1821" y="2769570"/>
            <a:ext cx="18604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Heisenberg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AF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50D4AF7B-190C-C4DD-96C2-5E005C07B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8945" y="3672232"/>
            <a:ext cx="266429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4-site </a:t>
            </a:r>
            <a:r>
              <a:rPr kumimoji="1" lang="en-US" altLang="ja-JP" sz="18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ring exchanges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3392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ADE863C-FAE0-4B91-94FD-84868ACF5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008" y="-99392"/>
            <a:ext cx="12288688" cy="698477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A6A3619-E6B6-4E47-800F-8265B0D1F7AA}"/>
              </a:ext>
            </a:extLst>
          </p:cNvPr>
          <p:cNvSpPr/>
          <p:nvPr/>
        </p:nvSpPr>
        <p:spPr>
          <a:xfrm>
            <a:off x="1731916" y="730857"/>
            <a:ext cx="8036492" cy="36946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1411" name="Text Box 3"/>
          <p:cNvSpPr txBox="1">
            <a:spLocks noChangeArrowheads="1"/>
          </p:cNvSpPr>
          <p:nvPr/>
        </p:nvSpPr>
        <p:spPr bwMode="auto">
          <a:xfrm>
            <a:off x="572102" y="-27384"/>
            <a:ext cx="10564458" cy="70788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Dimensionality-dependence: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Usually, SC from el-el repulsion works much better in 2D</a:t>
            </a: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 </a:t>
            </a: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than in 3D</a:t>
            </a:r>
          </a:p>
        </p:txBody>
      </p:sp>
      <p:sp>
        <p:nvSpPr>
          <p:cNvPr id="401412" name="Text Box 4"/>
          <p:cNvSpPr txBox="1">
            <a:spLocks noChangeArrowheads="1"/>
          </p:cNvSpPr>
          <p:nvPr/>
        </p:nvSpPr>
        <p:spPr bwMode="auto">
          <a:xfrm>
            <a:off x="3468689" y="3790781"/>
            <a:ext cx="33986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(Arita et al, 1999;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Monthoux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&amp;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Lonzarich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, 1999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)</a:t>
            </a:r>
          </a:p>
        </p:txBody>
      </p:sp>
      <p:grpSp>
        <p:nvGrpSpPr>
          <p:cNvPr id="3" name="グループ化 46"/>
          <p:cNvGrpSpPr>
            <a:grpSpLocks/>
          </p:cNvGrpSpPr>
          <p:nvPr/>
        </p:nvGrpSpPr>
        <p:grpSpPr bwMode="auto">
          <a:xfrm>
            <a:off x="1867848" y="4365625"/>
            <a:ext cx="8555769" cy="2463800"/>
            <a:chOff x="-16195" y="4500570"/>
            <a:chExt cx="8554980" cy="2463793"/>
          </a:xfrm>
          <a:solidFill>
            <a:schemeClr val="bg1"/>
          </a:solidFill>
        </p:grpSpPr>
        <p:grpSp>
          <p:nvGrpSpPr>
            <p:cNvPr id="401511" name="Group 25"/>
            <p:cNvGrpSpPr>
              <a:grpSpLocks/>
            </p:cNvGrpSpPr>
            <p:nvPr/>
          </p:nvGrpSpPr>
          <p:grpSpPr bwMode="auto">
            <a:xfrm>
              <a:off x="-16195" y="4573588"/>
              <a:ext cx="8554980" cy="2390775"/>
              <a:chOff x="-6" y="2432"/>
              <a:chExt cx="7158" cy="2000"/>
            </a:xfrm>
            <a:grpFill/>
          </p:grpSpPr>
          <p:grpSp>
            <p:nvGrpSpPr>
              <p:cNvPr id="401513" name="Group 26"/>
              <p:cNvGrpSpPr>
                <a:grpSpLocks/>
              </p:cNvGrpSpPr>
              <p:nvPr/>
            </p:nvGrpSpPr>
            <p:grpSpPr bwMode="auto">
              <a:xfrm>
                <a:off x="-6" y="2432"/>
                <a:ext cx="5766" cy="2000"/>
                <a:chOff x="-6" y="2609"/>
                <a:chExt cx="5766" cy="2000"/>
              </a:xfrm>
              <a:grpFill/>
            </p:grpSpPr>
            <p:grpSp>
              <p:nvGrpSpPr>
                <p:cNvPr id="401515" name="Group 27"/>
                <p:cNvGrpSpPr>
                  <a:grpSpLocks/>
                </p:cNvGrpSpPr>
                <p:nvPr/>
              </p:nvGrpSpPr>
              <p:grpSpPr bwMode="auto">
                <a:xfrm>
                  <a:off x="-6" y="2609"/>
                  <a:ext cx="5300" cy="1774"/>
                  <a:chOff x="356" y="2523"/>
                  <a:chExt cx="5300" cy="1774"/>
                </a:xfrm>
                <a:grpFill/>
              </p:grpSpPr>
              <p:graphicFrame>
                <p:nvGraphicFramePr>
                  <p:cNvPr id="401529" name="Object 28"/>
                  <p:cNvGraphicFramePr>
                    <a:graphicFrameLocks noChangeAspect="1"/>
                  </p:cNvGraphicFramePr>
                  <p:nvPr/>
                </p:nvGraphicFramePr>
                <p:xfrm>
                  <a:off x="356" y="2523"/>
                  <a:ext cx="5188" cy="172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Photo Editor 写真" r:id="rId4" imgW="16041490" imgH="5326842" progId="MSPhotoEd.3">
                          <p:embed/>
                        </p:oleObj>
                      </mc:Choice>
                      <mc:Fallback>
                        <p:oleObj name="Photo Editor 写真" r:id="rId4" imgW="16041490" imgH="5326842" progId="MSPhotoEd.3">
                          <p:embed/>
                          <p:pic>
                            <p:nvPicPr>
                              <p:cNvPr id="401529" name="Object 28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56" y="2523"/>
                                <a:ext cx="5188" cy="172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401530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3794" y="2537"/>
                    <a:ext cx="1862" cy="176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GP創英角ｺﾞｼｯｸUB" panose="020B0900000000000000" pitchFamily="50" charset="-128"/>
                      <a:ea typeface="HGP創英角ｺﾞｼｯｸUB" panose="020B0900000000000000" pitchFamily="50" charset="-128"/>
                      <a:cs typeface="+mn-cs"/>
                    </a:endParaRPr>
                  </a:p>
                </p:txBody>
              </p:sp>
            </p:grpSp>
            <p:pic>
              <p:nvPicPr>
                <p:cNvPr id="401516" name="Picture 30" descr="Hf1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8" y="2630"/>
                  <a:ext cx="1297" cy="1979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01517" name="Rectangle 31"/>
                <p:cNvSpPr>
                  <a:spLocks noChangeArrowheads="1"/>
                </p:cNvSpPr>
                <p:nvPr/>
              </p:nvSpPr>
              <p:spPr bwMode="auto">
                <a:xfrm>
                  <a:off x="5148" y="2614"/>
                  <a:ext cx="612" cy="1706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  <a:cs typeface="+mn-cs"/>
                  </a:endParaRPr>
                </a:p>
              </p:txBody>
            </p:sp>
            <p:grpSp>
              <p:nvGrpSpPr>
                <p:cNvPr id="401518" name="Group 32"/>
                <p:cNvGrpSpPr>
                  <a:grpSpLocks/>
                </p:cNvGrpSpPr>
                <p:nvPr/>
              </p:nvGrpSpPr>
              <p:grpSpPr bwMode="auto">
                <a:xfrm>
                  <a:off x="4694" y="2840"/>
                  <a:ext cx="1066" cy="1316"/>
                  <a:chOff x="4082" y="2750"/>
                  <a:chExt cx="1102" cy="1360"/>
                </a:xfrm>
                <a:grpFill/>
              </p:grpSpPr>
              <p:pic>
                <p:nvPicPr>
                  <p:cNvPr id="401519" name="Picture 33" descr="CeCoIn5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82" y="2750"/>
                    <a:ext cx="1102" cy="136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401520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4082" y="2750"/>
                    <a:ext cx="1043" cy="1315"/>
                    <a:chOff x="4082" y="2750"/>
                    <a:chExt cx="1043" cy="1315"/>
                  </a:xfrm>
                  <a:grpFill/>
                </p:grpSpPr>
                <p:sp>
                  <p:nvSpPr>
                    <p:cNvPr id="401521" name="Oval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82" y="2795"/>
                      <a:ext cx="136" cy="13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401522" name="Oval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26" y="2750"/>
                      <a:ext cx="136" cy="13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401523" name="Oval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99" y="2840"/>
                      <a:ext cx="136" cy="13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401524" name="Oval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44" y="2795"/>
                      <a:ext cx="136" cy="13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401525" name="Oval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27" y="3793"/>
                      <a:ext cx="136" cy="13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401526" name="Oval 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26" y="3748"/>
                      <a:ext cx="136" cy="13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401527" name="Oval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99" y="3929"/>
                      <a:ext cx="136" cy="13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401528" name="Oval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89" y="3838"/>
                      <a:ext cx="136" cy="13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  <a:cs typeface="+mn-cs"/>
                      </a:endParaRPr>
                    </a:p>
                  </p:txBody>
                </p:sp>
              </p:grpSp>
            </p:grpSp>
          </p:grpSp>
          <p:sp>
            <p:nvSpPr>
              <p:cNvPr id="401514" name="Text Box 43"/>
              <p:cNvSpPr txBox="1">
                <a:spLocks noChangeArrowheads="1"/>
              </p:cNvSpPr>
              <p:nvPr/>
            </p:nvSpPr>
            <p:spPr bwMode="auto">
              <a:xfrm>
                <a:off x="0" y="4069"/>
                <a:ext cx="7152" cy="30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  <a:cs typeface="+mn-cs"/>
                  </a:rPr>
                  <a:t>Cu, Ru compounds    Co compound      </a:t>
                </a:r>
                <a:r>
                  <a:rPr kumimoji="1" lang="en-US" altLang="ja-JP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  <a:cs typeface="+mn-cs"/>
                  </a:rPr>
                  <a:t>Hf</a:t>
                </a: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  <a:cs typeface="+mn-cs"/>
                  </a:rPr>
                  <a:t> compound  Ce compound  Fe compound </a:t>
                </a:r>
                <a:endParaRPr kumimoji="1" lang="en-US" altLang="ja-JP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endParaRPr>
              </a:p>
            </p:txBody>
          </p:sp>
        </p:grpSp>
        <p:pic>
          <p:nvPicPr>
            <p:cNvPr id="401512" name="Picture 4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16" y="4500570"/>
              <a:ext cx="1680354" cy="21274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グループ化 3"/>
          <p:cNvGrpSpPr>
            <a:grpSpLocks/>
          </p:cNvGrpSpPr>
          <p:nvPr/>
        </p:nvGrpSpPr>
        <p:grpSpPr bwMode="auto">
          <a:xfrm>
            <a:off x="3775076" y="773792"/>
            <a:ext cx="5391150" cy="3159264"/>
            <a:chOff x="2251075" y="504686"/>
            <a:chExt cx="5391150" cy="3159264"/>
          </a:xfrm>
        </p:grpSpPr>
        <p:sp>
          <p:nvSpPr>
            <p:cNvPr id="401443" name="Text Box 24"/>
            <p:cNvSpPr txBox="1">
              <a:spLocks noChangeArrowheads="1"/>
            </p:cNvSpPr>
            <p:nvPr/>
          </p:nvSpPr>
          <p:spPr bwMode="auto">
            <a:xfrm>
              <a:off x="4635500" y="1797050"/>
              <a:ext cx="62068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5400" b="0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&gt;</a:t>
              </a:r>
            </a:p>
          </p:txBody>
        </p:sp>
        <p:sp>
          <p:nvSpPr>
            <p:cNvPr id="401444" name="Text Box 4"/>
            <p:cNvSpPr txBox="1">
              <a:spLocks noChangeArrowheads="1"/>
            </p:cNvSpPr>
            <p:nvPr/>
          </p:nvSpPr>
          <p:spPr bwMode="auto">
            <a:xfrm>
              <a:off x="3275855" y="898610"/>
              <a:ext cx="3825086" cy="677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Orange: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Large spin-</a:t>
              </a:r>
              <a:r>
                <a:rPr kumimoji="1" lang="en-US" altLang="ja-JP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fluct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mediated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pairing int.</a:t>
              </a:r>
            </a:p>
          </p:txBody>
        </p:sp>
        <p:grpSp>
          <p:nvGrpSpPr>
            <p:cNvPr id="401445" name="グループ化 79"/>
            <p:cNvGrpSpPr>
              <a:grpSpLocks/>
            </p:cNvGrpSpPr>
            <p:nvPr/>
          </p:nvGrpSpPr>
          <p:grpSpPr bwMode="auto">
            <a:xfrm>
              <a:off x="2251075" y="1052513"/>
              <a:ext cx="2374900" cy="2519362"/>
              <a:chOff x="2897188" y="2987076"/>
              <a:chExt cx="2947987" cy="3126196"/>
            </a:xfrm>
          </p:grpSpPr>
          <p:sp>
            <p:nvSpPr>
              <p:cNvPr id="401481" name="AutoShape 19"/>
              <p:cNvSpPr>
                <a:spLocks noChangeArrowheads="1"/>
              </p:cNvSpPr>
              <p:nvPr/>
            </p:nvSpPr>
            <p:spPr bwMode="auto">
              <a:xfrm>
                <a:off x="3346450" y="3668713"/>
                <a:ext cx="2016125" cy="863600"/>
              </a:xfrm>
              <a:prstGeom prst="parallelogram">
                <a:avLst>
                  <a:gd name="adj" fmla="val 58364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401482" name="AutoShape 20"/>
              <p:cNvSpPr>
                <a:spLocks noChangeArrowheads="1"/>
              </p:cNvSpPr>
              <p:nvPr/>
            </p:nvSpPr>
            <p:spPr bwMode="auto">
              <a:xfrm>
                <a:off x="3346450" y="4748213"/>
                <a:ext cx="2016125" cy="863600"/>
              </a:xfrm>
              <a:prstGeom prst="parallelogram">
                <a:avLst>
                  <a:gd name="adj" fmla="val 58364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401483" name="Line 21"/>
              <p:cNvSpPr>
                <a:spLocks noChangeShapeType="1"/>
              </p:cNvSpPr>
              <p:nvPr/>
            </p:nvSpPr>
            <p:spPr bwMode="auto">
              <a:xfrm>
                <a:off x="3346450" y="4532313"/>
                <a:ext cx="0" cy="108108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1484" name="Rectangle 22"/>
              <p:cNvSpPr>
                <a:spLocks noChangeArrowheads="1"/>
              </p:cNvSpPr>
              <p:nvPr/>
            </p:nvSpPr>
            <p:spPr bwMode="auto">
              <a:xfrm>
                <a:off x="4786313" y="4676775"/>
                <a:ext cx="144462" cy="1444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401485" name="Line 23"/>
              <p:cNvSpPr>
                <a:spLocks noChangeShapeType="1"/>
              </p:cNvSpPr>
              <p:nvPr/>
            </p:nvSpPr>
            <p:spPr bwMode="auto">
              <a:xfrm>
                <a:off x="4859338" y="4532313"/>
                <a:ext cx="0" cy="108108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1486" name="Line 24"/>
              <p:cNvSpPr>
                <a:spLocks noChangeShapeType="1"/>
              </p:cNvSpPr>
              <p:nvPr/>
            </p:nvSpPr>
            <p:spPr bwMode="auto">
              <a:xfrm>
                <a:off x="5362575" y="3668713"/>
                <a:ext cx="0" cy="108108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1487" name="Line 25"/>
              <p:cNvSpPr>
                <a:spLocks noChangeShapeType="1"/>
              </p:cNvSpPr>
              <p:nvPr/>
            </p:nvSpPr>
            <p:spPr bwMode="auto">
              <a:xfrm>
                <a:off x="3851275" y="3668713"/>
                <a:ext cx="0" cy="79216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1488" name="Line 26"/>
              <p:cNvSpPr>
                <a:spLocks noChangeShapeType="1"/>
              </p:cNvSpPr>
              <p:nvPr/>
            </p:nvSpPr>
            <p:spPr bwMode="auto">
              <a:xfrm>
                <a:off x="3851275" y="4603750"/>
                <a:ext cx="0" cy="14446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1489" name="Text Box 27"/>
              <p:cNvSpPr txBox="1">
                <a:spLocks noChangeArrowheads="1"/>
              </p:cNvSpPr>
              <p:nvPr/>
            </p:nvSpPr>
            <p:spPr bwMode="auto">
              <a:xfrm>
                <a:off x="3778250" y="5540375"/>
                <a:ext cx="617244" cy="5728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Q</a:t>
                </a:r>
                <a:r>
                  <a:rPr kumimoji="1" lang="en-US" altLang="ja-JP" sz="2400" b="0" i="1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x</a:t>
                </a:r>
              </a:p>
            </p:txBody>
          </p:sp>
          <p:sp>
            <p:nvSpPr>
              <p:cNvPr id="401490" name="Text Box 28"/>
              <p:cNvSpPr txBox="1">
                <a:spLocks noChangeArrowheads="1"/>
              </p:cNvSpPr>
              <p:nvPr/>
            </p:nvSpPr>
            <p:spPr bwMode="auto">
              <a:xfrm>
                <a:off x="3275013" y="4676775"/>
                <a:ext cx="535660" cy="5728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k</a:t>
                </a:r>
                <a:r>
                  <a:rPr kumimoji="1" lang="en-US" altLang="ja-JP" sz="2400" b="0" i="1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y</a:t>
                </a:r>
              </a:p>
            </p:txBody>
          </p:sp>
          <p:grpSp>
            <p:nvGrpSpPr>
              <p:cNvPr id="401491" name="グループ化 1"/>
              <p:cNvGrpSpPr>
                <a:grpSpLocks/>
              </p:cNvGrpSpPr>
              <p:nvPr/>
            </p:nvGrpSpPr>
            <p:grpSpPr bwMode="auto">
              <a:xfrm>
                <a:off x="4930775" y="3381375"/>
                <a:ext cx="914400" cy="1944688"/>
                <a:chOff x="4930775" y="3381375"/>
                <a:chExt cx="914400" cy="1944688"/>
              </a:xfrm>
            </p:grpSpPr>
            <p:sp>
              <p:nvSpPr>
                <p:cNvPr id="401508" name="Oval 18"/>
                <p:cNvSpPr>
                  <a:spLocks noChangeArrowheads="1"/>
                </p:cNvSpPr>
                <p:nvPr/>
              </p:nvSpPr>
              <p:spPr bwMode="auto">
                <a:xfrm>
                  <a:off x="4930775" y="4821238"/>
                  <a:ext cx="914400" cy="50482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01509" name="Rectangle 30"/>
                <p:cNvSpPr>
                  <a:spLocks noChangeArrowheads="1"/>
                </p:cNvSpPr>
                <p:nvPr/>
              </p:nvSpPr>
              <p:spPr bwMode="auto">
                <a:xfrm>
                  <a:off x="4930775" y="3668713"/>
                  <a:ext cx="914400" cy="1368425"/>
                </a:xfrm>
                <a:prstGeom prst="rect">
                  <a:avLst/>
                </a:prstGeom>
                <a:gradFill rotWithShape="1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01510" name="Oval 31"/>
                <p:cNvSpPr>
                  <a:spLocks noChangeArrowheads="1"/>
                </p:cNvSpPr>
                <p:nvPr/>
              </p:nvSpPr>
              <p:spPr bwMode="auto">
                <a:xfrm>
                  <a:off x="4930775" y="3381375"/>
                  <a:ext cx="914400" cy="504825"/>
                </a:xfrm>
                <a:prstGeom prst="ellipse">
                  <a:avLst/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401492" name="グループ化 48"/>
              <p:cNvGrpSpPr>
                <a:grpSpLocks/>
              </p:cNvGrpSpPr>
              <p:nvPr/>
            </p:nvGrpSpPr>
            <p:grpSpPr bwMode="auto">
              <a:xfrm>
                <a:off x="3354388" y="3362325"/>
                <a:ext cx="914400" cy="1944688"/>
                <a:chOff x="4930775" y="3381375"/>
                <a:chExt cx="914400" cy="1944688"/>
              </a:xfrm>
            </p:grpSpPr>
            <p:sp>
              <p:nvSpPr>
                <p:cNvPr id="401505" name="Oval 18"/>
                <p:cNvSpPr>
                  <a:spLocks noChangeArrowheads="1"/>
                </p:cNvSpPr>
                <p:nvPr/>
              </p:nvSpPr>
              <p:spPr bwMode="auto">
                <a:xfrm>
                  <a:off x="4930775" y="4821238"/>
                  <a:ext cx="914400" cy="50482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01506" name="Rectangle 30"/>
                <p:cNvSpPr>
                  <a:spLocks noChangeArrowheads="1"/>
                </p:cNvSpPr>
                <p:nvPr/>
              </p:nvSpPr>
              <p:spPr bwMode="auto">
                <a:xfrm>
                  <a:off x="4930775" y="3668713"/>
                  <a:ext cx="914400" cy="1368425"/>
                </a:xfrm>
                <a:prstGeom prst="rect">
                  <a:avLst/>
                </a:prstGeom>
                <a:gradFill rotWithShape="1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01507" name="Oval 31"/>
                <p:cNvSpPr>
                  <a:spLocks noChangeArrowheads="1"/>
                </p:cNvSpPr>
                <p:nvPr/>
              </p:nvSpPr>
              <p:spPr bwMode="auto">
                <a:xfrm>
                  <a:off x="4930775" y="3381375"/>
                  <a:ext cx="914400" cy="504825"/>
                </a:xfrm>
                <a:prstGeom prst="ellipse">
                  <a:avLst/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401493" name="グループ化 44"/>
              <p:cNvGrpSpPr>
                <a:grpSpLocks/>
              </p:cNvGrpSpPr>
              <p:nvPr/>
            </p:nvGrpSpPr>
            <p:grpSpPr bwMode="auto">
              <a:xfrm>
                <a:off x="2897188" y="4100513"/>
                <a:ext cx="914400" cy="1946275"/>
                <a:chOff x="4930775" y="3381375"/>
                <a:chExt cx="914400" cy="1944688"/>
              </a:xfrm>
            </p:grpSpPr>
            <p:sp>
              <p:nvSpPr>
                <p:cNvPr id="401502" name="Oval 18"/>
                <p:cNvSpPr>
                  <a:spLocks noChangeArrowheads="1"/>
                </p:cNvSpPr>
                <p:nvPr/>
              </p:nvSpPr>
              <p:spPr bwMode="auto">
                <a:xfrm>
                  <a:off x="4930775" y="4821238"/>
                  <a:ext cx="914400" cy="50482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01503" name="Rectangle 30"/>
                <p:cNvSpPr>
                  <a:spLocks noChangeArrowheads="1"/>
                </p:cNvSpPr>
                <p:nvPr/>
              </p:nvSpPr>
              <p:spPr bwMode="auto">
                <a:xfrm>
                  <a:off x="4930775" y="3668713"/>
                  <a:ext cx="914400" cy="1368425"/>
                </a:xfrm>
                <a:prstGeom prst="rect">
                  <a:avLst/>
                </a:prstGeom>
                <a:gradFill rotWithShape="1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01504" name="Oval 31"/>
                <p:cNvSpPr>
                  <a:spLocks noChangeArrowheads="1"/>
                </p:cNvSpPr>
                <p:nvPr/>
              </p:nvSpPr>
              <p:spPr bwMode="auto">
                <a:xfrm>
                  <a:off x="4930775" y="3381375"/>
                  <a:ext cx="914400" cy="504825"/>
                </a:xfrm>
                <a:prstGeom prst="ellipse">
                  <a:avLst/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401494" name="グループ化 52"/>
              <p:cNvGrpSpPr>
                <a:grpSpLocks/>
              </p:cNvGrpSpPr>
              <p:nvPr/>
            </p:nvGrpSpPr>
            <p:grpSpPr bwMode="auto">
              <a:xfrm>
                <a:off x="4402138" y="4111625"/>
                <a:ext cx="914400" cy="1944688"/>
                <a:chOff x="4930775" y="3381375"/>
                <a:chExt cx="914400" cy="1944688"/>
              </a:xfrm>
            </p:grpSpPr>
            <p:sp>
              <p:nvSpPr>
                <p:cNvPr id="401499" name="Oval 18"/>
                <p:cNvSpPr>
                  <a:spLocks noChangeArrowheads="1"/>
                </p:cNvSpPr>
                <p:nvPr/>
              </p:nvSpPr>
              <p:spPr bwMode="auto">
                <a:xfrm>
                  <a:off x="4930775" y="4821238"/>
                  <a:ext cx="914400" cy="50482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01500" name="Rectangle 30"/>
                <p:cNvSpPr>
                  <a:spLocks noChangeArrowheads="1"/>
                </p:cNvSpPr>
                <p:nvPr/>
              </p:nvSpPr>
              <p:spPr bwMode="auto">
                <a:xfrm>
                  <a:off x="4930775" y="3668713"/>
                  <a:ext cx="914400" cy="1368425"/>
                </a:xfrm>
                <a:prstGeom prst="rect">
                  <a:avLst/>
                </a:prstGeom>
                <a:gradFill rotWithShape="1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01501" name="Oval 31"/>
                <p:cNvSpPr>
                  <a:spLocks noChangeArrowheads="1"/>
                </p:cNvSpPr>
                <p:nvPr/>
              </p:nvSpPr>
              <p:spPr bwMode="auto">
                <a:xfrm>
                  <a:off x="4930775" y="3381375"/>
                  <a:ext cx="914400" cy="504825"/>
                </a:xfrm>
                <a:prstGeom prst="ellipse">
                  <a:avLst/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401495" name="テキスト ボックス 4"/>
              <p:cNvSpPr txBox="1">
                <a:spLocks noChangeArrowheads="1"/>
              </p:cNvSpPr>
              <p:nvPr/>
            </p:nvSpPr>
            <p:spPr bwMode="auto">
              <a:xfrm>
                <a:off x="3536950" y="3076443"/>
                <a:ext cx="665000" cy="1031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+</a:t>
                </a:r>
                <a:endParaRPr kumimoji="1" lang="ja-JP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401496" name="テキスト ボックス 64"/>
              <p:cNvSpPr txBox="1">
                <a:spLocks noChangeArrowheads="1"/>
              </p:cNvSpPr>
              <p:nvPr/>
            </p:nvSpPr>
            <p:spPr bwMode="auto">
              <a:xfrm>
                <a:off x="4526796" y="3880731"/>
                <a:ext cx="665000" cy="1031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+</a:t>
                </a:r>
                <a:endParaRPr kumimoji="1" lang="ja-JP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401497" name="テキスト ボックス 69"/>
              <p:cNvSpPr txBox="1">
                <a:spLocks noChangeArrowheads="1"/>
              </p:cNvSpPr>
              <p:nvPr/>
            </p:nvSpPr>
            <p:spPr bwMode="auto">
              <a:xfrm>
                <a:off x="5192713" y="2987076"/>
                <a:ext cx="483925" cy="1031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-</a:t>
                </a:r>
                <a:endParaRPr kumimoji="1" lang="ja-JP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401498" name="テキスト ボックス 70"/>
              <p:cNvSpPr txBox="1">
                <a:spLocks noChangeArrowheads="1"/>
              </p:cNvSpPr>
              <p:nvPr/>
            </p:nvSpPr>
            <p:spPr bwMode="auto">
              <a:xfrm>
                <a:off x="3098800" y="3702000"/>
                <a:ext cx="483925" cy="1031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-</a:t>
                </a:r>
                <a:endParaRPr kumimoji="1" lang="ja-JP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401446" name="グループ化 112"/>
            <p:cNvGrpSpPr>
              <a:grpSpLocks/>
            </p:cNvGrpSpPr>
            <p:nvPr/>
          </p:nvGrpSpPr>
          <p:grpSpPr bwMode="auto">
            <a:xfrm>
              <a:off x="5076825" y="1196975"/>
              <a:ext cx="2565400" cy="2466975"/>
              <a:chOff x="6010275" y="2870949"/>
              <a:chExt cx="3384910" cy="3254479"/>
            </a:xfrm>
          </p:grpSpPr>
          <p:sp>
            <p:nvSpPr>
              <p:cNvPr id="401451" name="Text Box 43"/>
              <p:cNvSpPr txBox="1">
                <a:spLocks noChangeArrowheads="1"/>
              </p:cNvSpPr>
              <p:nvPr/>
            </p:nvSpPr>
            <p:spPr bwMode="auto">
              <a:xfrm>
                <a:off x="8745538" y="3811587"/>
                <a:ext cx="649647" cy="608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Q</a:t>
                </a:r>
                <a:r>
                  <a:rPr kumimoji="1" lang="en-US" altLang="ja-JP" sz="2400" b="0" i="1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z</a:t>
                </a:r>
              </a:p>
            </p:txBody>
          </p:sp>
          <p:sp>
            <p:nvSpPr>
              <p:cNvPr id="401452" name="AutoShape 4"/>
              <p:cNvSpPr>
                <a:spLocks noChangeArrowheads="1"/>
              </p:cNvSpPr>
              <p:nvPr/>
            </p:nvSpPr>
            <p:spPr bwMode="auto">
              <a:xfrm>
                <a:off x="6492875" y="3644900"/>
                <a:ext cx="2016125" cy="863600"/>
              </a:xfrm>
              <a:prstGeom prst="parallelogram">
                <a:avLst>
                  <a:gd name="adj" fmla="val 58364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401453" name="AutoShape 5"/>
              <p:cNvSpPr>
                <a:spLocks noChangeArrowheads="1"/>
              </p:cNvSpPr>
              <p:nvPr/>
            </p:nvSpPr>
            <p:spPr bwMode="auto">
              <a:xfrm>
                <a:off x="6492875" y="4724400"/>
                <a:ext cx="2016125" cy="863600"/>
              </a:xfrm>
              <a:prstGeom prst="parallelogram">
                <a:avLst>
                  <a:gd name="adj" fmla="val 58364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401454" name="Line 6"/>
              <p:cNvSpPr>
                <a:spLocks noChangeShapeType="1"/>
              </p:cNvSpPr>
              <p:nvPr/>
            </p:nvSpPr>
            <p:spPr bwMode="auto">
              <a:xfrm>
                <a:off x="6492875" y="4508500"/>
                <a:ext cx="0" cy="10810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1455" name="Rectangle 7"/>
              <p:cNvSpPr>
                <a:spLocks noChangeArrowheads="1"/>
              </p:cNvSpPr>
              <p:nvPr/>
            </p:nvSpPr>
            <p:spPr bwMode="auto">
              <a:xfrm>
                <a:off x="7932738" y="4652963"/>
                <a:ext cx="144462" cy="144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401456" name="Line 8"/>
              <p:cNvSpPr>
                <a:spLocks noChangeShapeType="1"/>
              </p:cNvSpPr>
              <p:nvPr/>
            </p:nvSpPr>
            <p:spPr bwMode="auto">
              <a:xfrm>
                <a:off x="8005763" y="4508500"/>
                <a:ext cx="0" cy="10810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1457" name="Line 9"/>
              <p:cNvSpPr>
                <a:spLocks noChangeShapeType="1"/>
              </p:cNvSpPr>
              <p:nvPr/>
            </p:nvSpPr>
            <p:spPr bwMode="auto">
              <a:xfrm>
                <a:off x="8509000" y="3644900"/>
                <a:ext cx="0" cy="10810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1458" name="Line 10"/>
              <p:cNvSpPr>
                <a:spLocks noChangeShapeType="1"/>
              </p:cNvSpPr>
              <p:nvPr/>
            </p:nvSpPr>
            <p:spPr bwMode="auto">
              <a:xfrm>
                <a:off x="6997700" y="3644900"/>
                <a:ext cx="0" cy="79216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1459" name="Line 11"/>
              <p:cNvSpPr>
                <a:spLocks noChangeShapeType="1"/>
              </p:cNvSpPr>
              <p:nvPr/>
            </p:nvSpPr>
            <p:spPr bwMode="auto">
              <a:xfrm>
                <a:off x="6997700" y="4579938"/>
                <a:ext cx="0" cy="14446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1460" name="Text Box 13"/>
              <p:cNvSpPr txBox="1">
                <a:spLocks noChangeArrowheads="1"/>
              </p:cNvSpPr>
              <p:nvPr/>
            </p:nvSpPr>
            <p:spPr bwMode="auto">
              <a:xfrm>
                <a:off x="6924675" y="5516563"/>
                <a:ext cx="655991" cy="6088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Q</a:t>
                </a:r>
                <a:r>
                  <a:rPr kumimoji="1" lang="en-US" altLang="ja-JP" sz="2400" b="0" i="1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x</a:t>
                </a:r>
              </a:p>
            </p:txBody>
          </p:sp>
          <p:sp>
            <p:nvSpPr>
              <p:cNvPr id="401461" name="Text Box 14"/>
              <p:cNvSpPr txBox="1">
                <a:spLocks noChangeArrowheads="1"/>
              </p:cNvSpPr>
              <p:nvPr/>
            </p:nvSpPr>
            <p:spPr bwMode="auto">
              <a:xfrm>
                <a:off x="6421439" y="4652963"/>
                <a:ext cx="569378" cy="609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k</a:t>
                </a:r>
                <a:r>
                  <a:rPr kumimoji="1" lang="en-US" altLang="ja-JP" sz="2400" b="0" i="1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y</a:t>
                </a:r>
              </a:p>
            </p:txBody>
          </p:sp>
          <p:sp>
            <p:nvSpPr>
              <p:cNvPr id="401462" name="Text Box 15"/>
              <p:cNvSpPr txBox="1">
                <a:spLocks noChangeArrowheads="1"/>
              </p:cNvSpPr>
              <p:nvPr/>
            </p:nvSpPr>
            <p:spPr bwMode="auto">
              <a:xfrm>
                <a:off x="6061075" y="4868863"/>
                <a:ext cx="575725" cy="609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k</a:t>
                </a:r>
                <a:r>
                  <a:rPr kumimoji="1" lang="en-US" altLang="ja-JP" sz="2400" b="0" i="1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z</a:t>
                </a:r>
              </a:p>
            </p:txBody>
          </p:sp>
          <p:grpSp>
            <p:nvGrpSpPr>
              <p:cNvPr id="401463" name="グループ化 2"/>
              <p:cNvGrpSpPr>
                <a:grpSpLocks/>
              </p:cNvGrpSpPr>
              <p:nvPr/>
            </p:nvGrpSpPr>
            <p:grpSpPr bwMode="auto">
              <a:xfrm>
                <a:off x="6010275" y="4027488"/>
                <a:ext cx="2981325" cy="1851025"/>
                <a:chOff x="6010275" y="3126582"/>
                <a:chExt cx="2981325" cy="1852612"/>
              </a:xfrm>
            </p:grpSpPr>
            <p:sp>
              <p:nvSpPr>
                <p:cNvPr id="401477" name="Oval 12"/>
                <p:cNvSpPr>
                  <a:spLocks noChangeArrowheads="1"/>
                </p:cNvSpPr>
                <p:nvPr/>
              </p:nvSpPr>
              <p:spPr bwMode="auto">
                <a:xfrm>
                  <a:off x="8077200" y="3141664"/>
                  <a:ext cx="914400" cy="9144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01478" name="Oval 12"/>
                <p:cNvSpPr>
                  <a:spLocks noChangeArrowheads="1"/>
                </p:cNvSpPr>
                <p:nvPr/>
              </p:nvSpPr>
              <p:spPr bwMode="auto">
                <a:xfrm>
                  <a:off x="6010275" y="4064195"/>
                  <a:ext cx="914400" cy="9144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01479" name="Oval 12"/>
                <p:cNvSpPr>
                  <a:spLocks noChangeArrowheads="1"/>
                </p:cNvSpPr>
                <p:nvPr/>
              </p:nvSpPr>
              <p:spPr bwMode="auto">
                <a:xfrm>
                  <a:off x="6540500" y="3126582"/>
                  <a:ext cx="914400" cy="9144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01480" name="Oval 12"/>
                <p:cNvSpPr>
                  <a:spLocks noChangeArrowheads="1"/>
                </p:cNvSpPr>
                <p:nvPr/>
              </p:nvSpPr>
              <p:spPr bwMode="auto">
                <a:xfrm>
                  <a:off x="7454900" y="4064794"/>
                  <a:ext cx="914400" cy="9144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401464" name="グループ化 3"/>
              <p:cNvGrpSpPr>
                <a:grpSpLocks/>
              </p:cNvGrpSpPr>
              <p:nvPr/>
            </p:nvGrpSpPr>
            <p:grpSpPr bwMode="auto">
              <a:xfrm>
                <a:off x="6108700" y="2992438"/>
                <a:ext cx="2981325" cy="1852612"/>
                <a:chOff x="6188681" y="821630"/>
                <a:chExt cx="2981325" cy="1852612"/>
              </a:xfrm>
            </p:grpSpPr>
            <p:sp>
              <p:nvSpPr>
                <p:cNvPr id="401473" name="Oval 12"/>
                <p:cNvSpPr>
                  <a:spLocks noChangeArrowheads="1"/>
                </p:cNvSpPr>
                <p:nvPr/>
              </p:nvSpPr>
              <p:spPr bwMode="auto">
                <a:xfrm>
                  <a:off x="8255606" y="836712"/>
                  <a:ext cx="914400" cy="9144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01474" name="Oval 12"/>
                <p:cNvSpPr>
                  <a:spLocks noChangeArrowheads="1"/>
                </p:cNvSpPr>
                <p:nvPr/>
              </p:nvSpPr>
              <p:spPr bwMode="auto">
                <a:xfrm>
                  <a:off x="6188681" y="1759243"/>
                  <a:ext cx="914400" cy="9144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01475" name="Oval 12"/>
                <p:cNvSpPr>
                  <a:spLocks noChangeArrowheads="1"/>
                </p:cNvSpPr>
                <p:nvPr/>
              </p:nvSpPr>
              <p:spPr bwMode="auto">
                <a:xfrm>
                  <a:off x="6718906" y="821630"/>
                  <a:ext cx="914400" cy="9144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01476" name="Oval 12"/>
                <p:cNvSpPr>
                  <a:spLocks noChangeArrowheads="1"/>
                </p:cNvSpPr>
                <p:nvPr/>
              </p:nvSpPr>
              <p:spPr bwMode="auto">
                <a:xfrm>
                  <a:off x="7633306" y="1759842"/>
                  <a:ext cx="914400" cy="9144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401465" name="テキスト ボックス 65"/>
              <p:cNvSpPr txBox="1">
                <a:spLocks noChangeArrowheads="1"/>
              </p:cNvSpPr>
              <p:nvPr/>
            </p:nvSpPr>
            <p:spPr bwMode="auto">
              <a:xfrm>
                <a:off x="6877050" y="2965450"/>
                <a:ext cx="706860" cy="1096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+</a:t>
                </a:r>
                <a:endParaRPr kumimoji="1" lang="ja-JP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401466" name="テキスト ボックス 66"/>
              <p:cNvSpPr txBox="1">
                <a:spLocks noChangeArrowheads="1"/>
              </p:cNvSpPr>
              <p:nvPr/>
            </p:nvSpPr>
            <p:spPr bwMode="auto">
              <a:xfrm>
                <a:off x="7745413" y="3820533"/>
                <a:ext cx="706860" cy="1096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+</a:t>
                </a:r>
                <a:endParaRPr kumimoji="1" lang="ja-JP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401467" name="テキスト ボックス 67"/>
              <p:cNvSpPr txBox="1">
                <a:spLocks noChangeArrowheads="1"/>
              </p:cNvSpPr>
              <p:nvPr/>
            </p:nvSpPr>
            <p:spPr bwMode="auto">
              <a:xfrm>
                <a:off x="6200775" y="4865074"/>
                <a:ext cx="706860" cy="1096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+</a:t>
                </a:r>
                <a:endParaRPr kumimoji="1" lang="ja-JP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401468" name="テキスト ボックス 68"/>
              <p:cNvSpPr txBox="1">
                <a:spLocks noChangeArrowheads="1"/>
              </p:cNvSpPr>
              <p:nvPr/>
            </p:nvSpPr>
            <p:spPr bwMode="auto">
              <a:xfrm>
                <a:off x="8424863" y="4010450"/>
                <a:ext cx="706860" cy="1096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+</a:t>
                </a:r>
                <a:endParaRPr kumimoji="1" lang="ja-JP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401469" name="テキスト ボックス 71"/>
              <p:cNvSpPr txBox="1">
                <a:spLocks noChangeArrowheads="1"/>
              </p:cNvSpPr>
              <p:nvPr/>
            </p:nvSpPr>
            <p:spPr bwMode="auto">
              <a:xfrm>
                <a:off x="8440738" y="2870949"/>
                <a:ext cx="514387" cy="1096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-</a:t>
                </a:r>
                <a:endParaRPr kumimoji="1" lang="ja-JP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401470" name="テキスト ボックス 72"/>
              <p:cNvSpPr txBox="1">
                <a:spLocks noChangeArrowheads="1"/>
              </p:cNvSpPr>
              <p:nvPr/>
            </p:nvSpPr>
            <p:spPr bwMode="auto">
              <a:xfrm>
                <a:off x="6372224" y="3725574"/>
                <a:ext cx="514387" cy="1096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-</a:t>
                </a:r>
                <a:endParaRPr kumimoji="1" lang="ja-JP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401471" name="テキスト ボックス 73"/>
              <p:cNvSpPr txBox="1">
                <a:spLocks noChangeArrowheads="1"/>
              </p:cNvSpPr>
              <p:nvPr/>
            </p:nvSpPr>
            <p:spPr bwMode="auto">
              <a:xfrm>
                <a:off x="6972301" y="3820533"/>
                <a:ext cx="514387" cy="1096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-</a:t>
                </a:r>
                <a:endParaRPr kumimoji="1" lang="ja-JP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401472" name="テキスト ボックス 74"/>
              <p:cNvSpPr txBox="1">
                <a:spLocks noChangeArrowheads="1"/>
              </p:cNvSpPr>
              <p:nvPr/>
            </p:nvSpPr>
            <p:spPr bwMode="auto">
              <a:xfrm>
                <a:off x="7737476" y="4770117"/>
                <a:ext cx="514387" cy="1096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-</a:t>
                </a:r>
                <a:endParaRPr kumimoji="1" lang="ja-JP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401447" name="テキスト ボックス 1"/>
            <p:cNvSpPr txBox="1">
              <a:spLocks noChangeArrowheads="1"/>
            </p:cNvSpPr>
            <p:nvPr/>
          </p:nvSpPr>
          <p:spPr bwMode="auto">
            <a:xfrm>
              <a:off x="2942968" y="504686"/>
              <a:ext cx="3725862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q2D                       3D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CB104F7E-52B7-4B62-8F79-C8C1B0E7FA52}"/>
              </a:ext>
            </a:extLst>
          </p:cNvPr>
          <p:cNvGrpSpPr/>
          <p:nvPr/>
        </p:nvGrpSpPr>
        <p:grpSpPr>
          <a:xfrm rot="21204108" flipH="1">
            <a:off x="4103618" y="1675717"/>
            <a:ext cx="1790700" cy="889557"/>
            <a:chOff x="4299162" y="1510952"/>
            <a:chExt cx="1790700" cy="1090612"/>
          </a:xfrm>
        </p:grpSpPr>
        <p:sp>
          <p:nvSpPr>
            <p:cNvPr id="104" name="左右矢印 63"/>
            <p:cNvSpPr/>
            <p:nvPr/>
          </p:nvSpPr>
          <p:spPr bwMode="auto">
            <a:xfrm rot="4071078">
              <a:off x="4078500" y="2087214"/>
              <a:ext cx="862012" cy="166688"/>
            </a:xfrm>
            <a:prstGeom prst="leftRightArrow">
              <a:avLst/>
            </a:prstGeom>
            <a:solidFill>
              <a:srgbClr val="FFFF00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5" name="左右矢印 64"/>
            <p:cNvSpPr/>
            <p:nvPr/>
          </p:nvSpPr>
          <p:spPr bwMode="auto">
            <a:xfrm rot="10256288">
              <a:off x="4299162" y="1603027"/>
              <a:ext cx="1387475" cy="136525"/>
            </a:xfrm>
            <a:prstGeom prst="leftRightArrow">
              <a:avLst/>
            </a:prstGeom>
            <a:solidFill>
              <a:srgbClr val="FFFF00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6" name="左右矢印 65"/>
            <p:cNvSpPr/>
            <p:nvPr/>
          </p:nvSpPr>
          <p:spPr bwMode="auto">
            <a:xfrm rot="10256288">
              <a:off x="4702387" y="2358677"/>
              <a:ext cx="1387475" cy="139700"/>
            </a:xfrm>
            <a:prstGeom prst="leftRightArrow">
              <a:avLst/>
            </a:prstGeom>
            <a:solidFill>
              <a:srgbClr val="FFFF00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7" name="左右矢印 63"/>
            <p:cNvSpPr/>
            <p:nvPr/>
          </p:nvSpPr>
          <p:spPr bwMode="auto">
            <a:xfrm rot="3750235">
              <a:off x="5412793" y="1860996"/>
              <a:ext cx="865187" cy="165100"/>
            </a:xfrm>
            <a:prstGeom prst="leftRightArrow">
              <a:avLst/>
            </a:prstGeom>
            <a:solidFill>
              <a:srgbClr val="FFFF00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grpSp>
        <p:nvGrpSpPr>
          <p:cNvPr id="116" name="Group 50">
            <a:extLst>
              <a:ext uri="{FF2B5EF4-FFF2-40B4-BE49-F238E27FC236}">
                <a16:creationId xmlns:a16="http://schemas.microsoft.com/office/drawing/2014/main" id="{D2FD08ED-5C46-4AB1-A2DD-3CC1CDB35701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5523312" y="1415005"/>
            <a:ext cx="214313" cy="569912"/>
            <a:chOff x="496" y="1168"/>
            <a:chExt cx="290" cy="768"/>
          </a:xfrm>
        </p:grpSpPr>
        <p:sp>
          <p:nvSpPr>
            <p:cNvPr id="117" name="Rectangle 51">
              <a:extLst>
                <a:ext uri="{FF2B5EF4-FFF2-40B4-BE49-F238E27FC236}">
                  <a16:creationId xmlns:a16="http://schemas.microsoft.com/office/drawing/2014/main" id="{A81F2F82-CD68-4328-80CD-66232C192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" y="1559"/>
              <a:ext cx="137" cy="377"/>
            </a:xfrm>
            <a:prstGeom prst="rect">
              <a:avLst/>
            </a:prstGeom>
            <a:gradFill rotWithShape="1">
              <a:gsLst>
                <a:gs pos="0">
                  <a:srgbClr val="172F76"/>
                </a:gs>
                <a:gs pos="100000">
                  <a:srgbClr val="3366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118" name="AutoShape 52">
              <a:extLst>
                <a:ext uri="{FF2B5EF4-FFF2-40B4-BE49-F238E27FC236}">
                  <a16:creationId xmlns:a16="http://schemas.microsoft.com/office/drawing/2014/main" id="{F0EF7207-7047-4948-A495-C1D5D6A092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" y="1168"/>
              <a:ext cx="290" cy="4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172F76"/>
                </a:gs>
                <a:gs pos="100000">
                  <a:srgbClr val="3366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</p:grpSp>
      <p:grpSp>
        <p:nvGrpSpPr>
          <p:cNvPr id="119" name="Group 53">
            <a:extLst>
              <a:ext uri="{FF2B5EF4-FFF2-40B4-BE49-F238E27FC236}">
                <a16:creationId xmlns:a16="http://schemas.microsoft.com/office/drawing/2014/main" id="{D16CAAA7-5A3D-4E45-8BAA-CA1C55403061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161816" y="2138310"/>
            <a:ext cx="214313" cy="571500"/>
            <a:chOff x="1376" y="1552"/>
            <a:chExt cx="290" cy="768"/>
          </a:xfrm>
          <a:solidFill>
            <a:srgbClr val="00CC00"/>
          </a:solidFill>
        </p:grpSpPr>
        <p:sp>
          <p:nvSpPr>
            <p:cNvPr id="120" name="Rectangle 54">
              <a:extLst>
                <a:ext uri="{FF2B5EF4-FFF2-40B4-BE49-F238E27FC236}">
                  <a16:creationId xmlns:a16="http://schemas.microsoft.com/office/drawing/2014/main" id="{B6C2FC2E-6CBF-4A7C-B3E5-6D6773A41F7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455" y="1552"/>
              <a:ext cx="137" cy="378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121" name="AutoShape 55">
              <a:extLst>
                <a:ext uri="{FF2B5EF4-FFF2-40B4-BE49-F238E27FC236}">
                  <a16:creationId xmlns:a16="http://schemas.microsoft.com/office/drawing/2014/main" id="{20D2178A-AF92-453C-9D8A-88D6B10C44D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376" y="1921"/>
              <a:ext cx="290" cy="399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684F95EA-0A7F-5C8B-2C04-10D4F01408D2}"/>
              </a:ext>
            </a:extLst>
          </p:cNvPr>
          <p:cNvGrpSpPr/>
          <p:nvPr/>
        </p:nvGrpSpPr>
        <p:grpSpPr>
          <a:xfrm>
            <a:off x="5441454" y="3165352"/>
            <a:ext cx="1208703" cy="619592"/>
            <a:chOff x="5441454" y="3165352"/>
            <a:chExt cx="1208703" cy="619592"/>
          </a:xfrm>
        </p:grpSpPr>
        <p:cxnSp>
          <p:nvCxnSpPr>
            <p:cNvPr id="8" name="直線矢印コネクタ 7">
              <a:extLst>
                <a:ext uri="{FF2B5EF4-FFF2-40B4-BE49-F238E27FC236}">
                  <a16:creationId xmlns:a16="http://schemas.microsoft.com/office/drawing/2014/main" id="{80346F42-A9A7-EFF7-4042-580FEE9AC31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441454" y="3165352"/>
              <a:ext cx="581502" cy="37081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テキスト ボックス 1">
              <a:extLst>
                <a:ext uri="{FF2B5EF4-FFF2-40B4-BE49-F238E27FC236}">
                  <a16:creationId xmlns:a16="http://schemas.microsoft.com/office/drawing/2014/main" id="{379375C4-CBB6-ED41-8F59-ADBEF93216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7298" y="3292501"/>
              <a:ext cx="632859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600" dirty="0">
                  <a:solidFill>
                    <a:srgbClr val="000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AF</a:t>
              </a:r>
              <a:endParaRPr kumimoji="1" lang="en-US" altLang="ja-JP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endParaRPr>
            </a:p>
          </p:txBody>
        </p:sp>
      </p:grpSp>
      <p:grpSp>
        <p:nvGrpSpPr>
          <p:cNvPr id="110" name="グループ化 109">
            <a:extLst>
              <a:ext uri="{FF2B5EF4-FFF2-40B4-BE49-F238E27FC236}">
                <a16:creationId xmlns:a16="http://schemas.microsoft.com/office/drawing/2014/main" id="{3B61E11D-6312-D40E-CAC0-2A272846ED75}"/>
              </a:ext>
            </a:extLst>
          </p:cNvPr>
          <p:cNvGrpSpPr/>
          <p:nvPr/>
        </p:nvGrpSpPr>
        <p:grpSpPr>
          <a:xfrm>
            <a:off x="8111620" y="3490158"/>
            <a:ext cx="1208703" cy="619592"/>
            <a:chOff x="5441454" y="3165352"/>
            <a:chExt cx="1208703" cy="619592"/>
          </a:xfrm>
        </p:grpSpPr>
        <p:cxnSp>
          <p:nvCxnSpPr>
            <p:cNvPr id="111" name="直線矢印コネクタ 110">
              <a:extLst>
                <a:ext uri="{FF2B5EF4-FFF2-40B4-BE49-F238E27FC236}">
                  <a16:creationId xmlns:a16="http://schemas.microsoft.com/office/drawing/2014/main" id="{E0207C9A-CECC-697B-9755-A9D92741E6F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441454" y="3165352"/>
              <a:ext cx="581502" cy="37081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テキスト ボックス 1">
              <a:extLst>
                <a:ext uri="{FF2B5EF4-FFF2-40B4-BE49-F238E27FC236}">
                  <a16:creationId xmlns:a16="http://schemas.microsoft.com/office/drawing/2014/main" id="{87F72ED5-601C-427D-AEE5-A19044F5A4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7298" y="3292501"/>
              <a:ext cx="632859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600" dirty="0">
                  <a:solidFill>
                    <a:srgbClr val="000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AF</a:t>
              </a:r>
              <a:endParaRPr kumimoji="1" lang="en-US" altLang="ja-JP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23998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0833E-6 -3.33333E-6 C 0.00339 0.02593 0.00703 0.05209 0.00326 0.07084 C -0.00104 0.08912 -0.01302 0.09977 -0.02487 0.10973 " pathEditMode="relative" rAng="20280000" ptsTypes="AAA">
                                      <p:cBhvr>
                                        <p:cTn id="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54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75E-6 -2.96296E-6 C -0.00078 -0.03171 -0.00026 -0.0625 0.00534 -0.08426 C 0.01146 -0.10578 0.02279 -0.11875 0.03529 -0.13148 " pathEditMode="relative" rAng="21240000" ptsTypes="AAA">
                                      <p:cBhvr>
                                        <p:cTn id="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0"/>
          <p:cNvSpPr>
            <a:spLocks noChangeArrowheads="1"/>
          </p:cNvSpPr>
          <p:nvPr/>
        </p:nvSpPr>
        <p:spPr bwMode="auto">
          <a:xfrm>
            <a:off x="-212052" y="0"/>
            <a:ext cx="12529392" cy="68580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50000">
                <a:srgbClr val="000082"/>
              </a:gs>
              <a:gs pos="100000">
                <a:srgbClr val="000000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0000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ＭＳ Ｐゴシック"/>
              <a:cs typeface="+mn-cs"/>
            </a:endParaRPr>
          </a:p>
        </p:txBody>
      </p:sp>
      <p:sp>
        <p:nvSpPr>
          <p:cNvPr id="404483" name="Rectangle 14"/>
          <p:cNvSpPr>
            <a:spLocks noChangeArrowheads="1"/>
          </p:cNvSpPr>
          <p:nvPr/>
        </p:nvSpPr>
        <p:spPr bwMode="auto">
          <a:xfrm>
            <a:off x="2132939" y="135732"/>
            <a:ext cx="8029576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F5E1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Flat-band SC has 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totally different 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F5E1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dim-dep</a:t>
            </a:r>
          </a:p>
        </p:txBody>
      </p:sp>
      <p:sp>
        <p:nvSpPr>
          <p:cNvPr id="31" name="正方形/長方形 30"/>
          <p:cNvSpPr/>
          <p:nvPr/>
        </p:nvSpPr>
        <p:spPr bwMode="auto">
          <a:xfrm>
            <a:off x="2590801" y="682625"/>
            <a:ext cx="7034213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B8E08C"/>
                </a:solidFill>
                <a:effectLst/>
                <a:uLnTx/>
                <a:uFillTx/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Narrow-wide band system</a:t>
            </a: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B8E08C"/>
                </a:solidFill>
                <a:effectLst/>
                <a:uLnTx/>
                <a:uFillTx/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(Kuroki et al, PRB 2005)</a:t>
            </a:r>
            <a:endParaRPr kumimoji="0" lang="ja-JP" altLang="en-US" sz="1600" b="0" i="0" u="none" strike="noStrike" kern="0" cap="none" spc="0" normalizeH="0" baseline="0" noProof="0" dirty="0">
              <a:ln>
                <a:noFill/>
              </a:ln>
              <a:solidFill>
                <a:srgbClr val="B8E08C"/>
              </a:solidFill>
              <a:effectLst/>
              <a:uLnTx/>
              <a:uFillTx/>
              <a:latin typeface="HGP創英角ｺﾞｼｯｸUB" pitchFamily="50" charset="-128"/>
              <a:ea typeface="HGP創英角ｺﾞｼｯｸUB" pitchFamily="50" charset="-128"/>
              <a:cs typeface="+mn-cs"/>
            </a:endParaRPr>
          </a:p>
        </p:txBody>
      </p:sp>
      <p:pic>
        <p:nvPicPr>
          <p:cNvPr id="404485" name="図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052514"/>
            <a:ext cx="1920875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44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1087438"/>
            <a:ext cx="244475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37"/>
          <p:cNvSpPr txBox="1">
            <a:spLocks noChangeArrowheads="1"/>
          </p:cNvSpPr>
          <p:nvPr/>
        </p:nvSpPr>
        <p:spPr bwMode="auto">
          <a:xfrm>
            <a:off x="4654550" y="1608139"/>
            <a:ext cx="2089150" cy="339725"/>
          </a:xfrm>
          <a:prstGeom prst="rect">
            <a:avLst/>
          </a:prstGeom>
          <a:solidFill>
            <a:srgbClr val="FFF0C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itchFamily="50" charset="-128"/>
                <a:ea typeface="HGP創英角ｺﾞｼｯｸUB" pitchFamily="50" charset="-128"/>
                <a:cs typeface="+mn-cs"/>
                <a:sym typeface="Wingdings" panose="05000000000000000000" pitchFamily="2" charset="2"/>
              </a:rPr>
              <a:t>spin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itchFamily="50" charset="-128"/>
                <a:ea typeface="HGP創英角ｺﾞｼｯｸUB" pitchFamily="50" charset="-128"/>
                <a:cs typeface="+mn-cs"/>
                <a:sym typeface="Wingdings" panose="05000000000000000000" pitchFamily="2" charset="2"/>
              </a:rPr>
              <a:t>susc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itchFamily="50" charset="-128"/>
                <a:ea typeface="HGP創英角ｺﾞｼｯｸUB" pitchFamily="50" charset="-128"/>
                <a:cs typeface="+mn-cs"/>
                <a:sym typeface="Wingdings" panose="05000000000000000000" pitchFamily="2" charset="2"/>
              </a:rPr>
              <a:t>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featureless</a:t>
            </a:r>
          </a:p>
        </p:txBody>
      </p:sp>
      <p:pic>
        <p:nvPicPr>
          <p:cNvPr id="4045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1057536"/>
            <a:ext cx="2687638" cy="1414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直線コネクタ 37"/>
          <p:cNvCxnSpPr/>
          <p:nvPr/>
        </p:nvCxnSpPr>
        <p:spPr bwMode="auto">
          <a:xfrm>
            <a:off x="7386587" y="1651002"/>
            <a:ext cx="2273300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CD7C60E-C142-4BD8-B59A-2350C0FC8B93}"/>
              </a:ext>
            </a:extLst>
          </p:cNvPr>
          <p:cNvGrpSpPr/>
          <p:nvPr/>
        </p:nvGrpSpPr>
        <p:grpSpPr>
          <a:xfrm>
            <a:off x="7271867" y="1052514"/>
            <a:ext cx="3605106" cy="1189038"/>
            <a:chOff x="7248525" y="1052514"/>
            <a:chExt cx="3605106" cy="1189038"/>
          </a:xfrm>
        </p:grpSpPr>
        <p:sp>
          <p:nvSpPr>
            <p:cNvPr id="39" name="正方形/長方形 38"/>
            <p:cNvSpPr/>
            <p:nvPr/>
          </p:nvSpPr>
          <p:spPr bwMode="auto">
            <a:xfrm>
              <a:off x="7369125" y="1052514"/>
              <a:ext cx="2290762" cy="23336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2000">
                  <a:srgbClr val="0000CC">
                    <a:alpha val="48000"/>
                  </a:srgbClr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40" name="正方形/長方形 39"/>
            <p:cNvSpPr/>
            <p:nvPr/>
          </p:nvSpPr>
          <p:spPr bwMode="auto">
            <a:xfrm>
              <a:off x="7381825" y="2008190"/>
              <a:ext cx="2278062" cy="233362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52000">
                  <a:srgbClr val="FF0000">
                    <a:alpha val="43000"/>
                  </a:srgbClr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grpSp>
          <p:nvGrpSpPr>
            <p:cNvPr id="404489" name="グループ化 40"/>
            <p:cNvGrpSpPr>
              <a:grpSpLocks/>
            </p:cNvGrpSpPr>
            <p:nvPr/>
          </p:nvGrpSpPr>
          <p:grpSpPr bwMode="auto">
            <a:xfrm>
              <a:off x="9048329" y="1268784"/>
              <a:ext cx="1805302" cy="750998"/>
              <a:chOff x="6181162" y="3672969"/>
              <a:chExt cx="1805720" cy="752057"/>
            </a:xfrm>
          </p:grpSpPr>
          <p:sp>
            <p:nvSpPr>
              <p:cNvPr id="46" name="Text Box 37"/>
              <p:cNvSpPr txBox="1">
                <a:spLocks noChangeArrowheads="1"/>
              </p:cNvSpPr>
              <p:nvPr/>
            </p:nvSpPr>
            <p:spPr bwMode="auto">
              <a:xfrm>
                <a:off x="6181162" y="3716142"/>
                <a:ext cx="1805720" cy="708884"/>
              </a:xfrm>
              <a:prstGeom prst="rect">
                <a:avLst/>
              </a:prstGeom>
              <a:solidFill>
                <a:srgbClr val="FFF0C1"/>
              </a:solidFill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P創英角ｺﾞｼｯｸUB" pitchFamily="50" charset="-128"/>
                    <a:ea typeface="HGP創英角ｺﾞｼｯｸUB" pitchFamily="50" charset="-128"/>
                    <a:cs typeface="+mn-cs"/>
                  </a:rPr>
                  <a:t>s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P創英角ｺﾞｼｯｸUB" pitchFamily="50" charset="-128"/>
                    <a:ea typeface="HGP創英角ｺﾞｼｯｸUB" pitchFamily="50" charset="-128"/>
                    <a:cs typeface="+mn-cs"/>
                    <a:sym typeface="Symbol" panose="05050102010706020507" pitchFamily="18" charset="2"/>
                  </a:rPr>
                  <a:t>   pairing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2000" dirty="0">
                    <a:solidFill>
                      <a:srgbClr val="000000"/>
                    </a:solidFill>
                    <a:latin typeface="HGP創英角ｺﾞｼｯｸUB" pitchFamily="50" charset="-128"/>
                    <a:ea typeface="HGP創英角ｺﾞｼｯｸUB" pitchFamily="50" charset="-128"/>
                    <a:sym typeface="Symbol" panose="05050102010706020507" pitchFamily="18" charset="2"/>
                  </a:rPr>
                  <a:t>over entire </a:t>
                </a:r>
                <a:r>
                  <a:rPr lang="en-US" altLang="ja-JP" sz="2000" dirty="0" err="1">
                    <a:solidFill>
                      <a:srgbClr val="000000"/>
                    </a:solidFill>
                    <a:latin typeface="HGP創英角ｺﾞｼｯｸUB" pitchFamily="50" charset="-128"/>
                    <a:ea typeface="HGP創英角ｺﾞｼｯｸUB" pitchFamily="50" charset="-128"/>
                    <a:sym typeface="Symbol" panose="05050102010706020507" pitchFamily="18" charset="2"/>
                  </a:rPr>
                  <a:t>Bz</a:t>
                </a:r>
                <a:endPara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P創英角ｺﾞｼｯｸUB" pitchFamily="50" charset="-128"/>
                  <a:ea typeface="HGP創英角ｺﾞｼｯｸUB" pitchFamily="50" charset="-128"/>
                  <a:cs typeface="+mn-cs"/>
                </a:endParaRPr>
              </a:p>
            </p:txBody>
          </p:sp>
          <p:grpSp>
            <p:nvGrpSpPr>
              <p:cNvPr id="404520" name="グループ化 2"/>
              <p:cNvGrpSpPr>
                <a:grpSpLocks/>
              </p:cNvGrpSpPr>
              <p:nvPr/>
            </p:nvGrpSpPr>
            <p:grpSpPr bwMode="auto">
              <a:xfrm>
                <a:off x="6289429" y="3672969"/>
                <a:ext cx="380879" cy="614291"/>
                <a:chOff x="7265531" y="4227659"/>
                <a:chExt cx="381914" cy="614849"/>
              </a:xfrm>
            </p:grpSpPr>
            <p:sp>
              <p:nvSpPr>
                <p:cNvPr id="52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7265531" y="4227659"/>
                  <a:ext cx="380534" cy="4614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prstShdw prst="shdw17" dist="17961" dir="2700000">
                    <a:schemeClr val="accent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HGP創英角ｺﾞｼｯｸUB" pitchFamily="50" charset="-128"/>
                      <a:ea typeface="HGP創英角ｺﾞｼｯｸUB" pitchFamily="50" charset="-128"/>
                      <a:cs typeface="+mn-cs"/>
                      <a:sym typeface="Symbol" panose="05050102010706020507" pitchFamily="18" charset="2"/>
                    </a:rPr>
                    <a:t>+</a:t>
                  </a:r>
                  <a:endPara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HGP創英角ｺﾞｼｯｸUB" pitchFamily="50" charset="-128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5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7266912" y="4381064"/>
                  <a:ext cx="380533" cy="4614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prstShdw prst="shdw17" dist="17961" dir="2700000">
                    <a:schemeClr val="accent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HGP創英角ｺﾞｼｯｸUB" pitchFamily="50" charset="-128"/>
                      <a:ea typeface="HGP創英角ｺﾞｼｯｸUB" pitchFamily="50" charset="-128"/>
                      <a:cs typeface="+mn-cs"/>
                      <a:sym typeface="Symbol" panose="05050102010706020507" pitchFamily="18" charset="2"/>
                    </a:rPr>
                    <a:t>-</a:t>
                  </a:r>
                  <a:endPara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GP創英角ｺﾞｼｯｸUB" pitchFamily="50" charset="-128"/>
                    <a:ea typeface="HGP創英角ｺﾞｼｯｸUB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54" name="Text Box 37"/>
            <p:cNvSpPr txBox="1">
              <a:spLocks noChangeArrowheads="1"/>
            </p:cNvSpPr>
            <p:nvPr/>
          </p:nvSpPr>
          <p:spPr bwMode="auto">
            <a:xfrm>
              <a:off x="7248525" y="1125539"/>
              <a:ext cx="159385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P創英角ｺﾞｼｯｸUB" pitchFamily="50" charset="-128"/>
                  <a:ea typeface="HGP創英角ｺﾞｼｯｸUB" pitchFamily="50" charset="-128"/>
                  <a:cs typeface="+mn-cs"/>
                </a:rPr>
                <a:t>dispersive band</a:t>
              </a:r>
            </a:p>
          </p:txBody>
        </p:sp>
        <p:sp>
          <p:nvSpPr>
            <p:cNvPr id="55" name="Text Box 37"/>
            <p:cNvSpPr txBox="1">
              <a:spLocks noChangeArrowheads="1"/>
            </p:cNvSpPr>
            <p:nvPr/>
          </p:nvSpPr>
          <p:spPr bwMode="auto">
            <a:xfrm>
              <a:off x="7464425" y="1778001"/>
              <a:ext cx="973138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P創英角ｺﾞｼｯｸUB" pitchFamily="50" charset="-128"/>
                  <a:ea typeface="HGP創英角ｺﾞｼｯｸUB" pitchFamily="50" charset="-128"/>
                  <a:cs typeface="+mn-cs"/>
                </a:rPr>
                <a:t>flat band</a:t>
              </a:r>
            </a:p>
          </p:txBody>
        </p:sp>
      </p:grpSp>
      <p:sp>
        <p:nvSpPr>
          <p:cNvPr id="56" name="Text Box 37"/>
          <p:cNvSpPr txBox="1">
            <a:spLocks noChangeArrowheads="1"/>
          </p:cNvSpPr>
          <p:nvPr/>
        </p:nvSpPr>
        <p:spPr bwMode="auto">
          <a:xfrm>
            <a:off x="1917700" y="692151"/>
            <a:ext cx="560388" cy="461963"/>
          </a:xfrm>
          <a:prstGeom prst="rect">
            <a:avLst/>
          </a:prstGeom>
          <a:solidFill>
            <a:srgbClr val="FFE79B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1D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AF5EC3E-185D-4755-A5B2-A183D9DAD1D8}"/>
              </a:ext>
            </a:extLst>
          </p:cNvPr>
          <p:cNvGrpSpPr/>
          <p:nvPr/>
        </p:nvGrpSpPr>
        <p:grpSpPr>
          <a:xfrm>
            <a:off x="983432" y="4916489"/>
            <a:ext cx="8893175" cy="1749425"/>
            <a:chOff x="0" y="4916488"/>
            <a:chExt cx="8893175" cy="1749425"/>
          </a:xfrm>
        </p:grpSpPr>
        <p:grpSp>
          <p:nvGrpSpPr>
            <p:cNvPr id="4" name="グループ化 3"/>
            <p:cNvGrpSpPr>
              <a:grpSpLocks/>
            </p:cNvGrpSpPr>
            <p:nvPr/>
          </p:nvGrpSpPr>
          <p:grpSpPr bwMode="auto">
            <a:xfrm>
              <a:off x="952500" y="4916488"/>
              <a:ext cx="7363916" cy="1749425"/>
              <a:chOff x="239274" y="4915906"/>
              <a:chExt cx="7364438" cy="1750776"/>
            </a:xfrm>
          </p:grpSpPr>
          <p:grpSp>
            <p:nvGrpSpPr>
              <p:cNvPr id="404512" name="グループ化 1"/>
              <p:cNvGrpSpPr>
                <a:grpSpLocks/>
              </p:cNvGrpSpPr>
              <p:nvPr/>
            </p:nvGrpSpPr>
            <p:grpSpPr bwMode="auto">
              <a:xfrm>
                <a:off x="239274" y="5085183"/>
                <a:ext cx="1956462" cy="1581499"/>
                <a:chOff x="-80982" y="5194721"/>
                <a:chExt cx="1956463" cy="1581499"/>
              </a:xfrm>
            </p:grpSpPr>
            <p:sp>
              <p:nvSpPr>
                <p:cNvPr id="14" name="直方体 13"/>
                <p:cNvSpPr/>
                <p:nvPr/>
              </p:nvSpPr>
              <p:spPr>
                <a:xfrm>
                  <a:off x="354024" y="5195438"/>
                  <a:ext cx="1238339" cy="1237618"/>
                </a:xfrm>
                <a:prstGeom prst="cub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404516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648196" y="6376110"/>
                  <a:ext cx="444352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000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FFF0C1"/>
                      </a:solidFill>
                      <a:effectLst/>
                      <a:uLnTx/>
                      <a:uFillTx/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  <a:cs typeface="+mn-cs"/>
                    </a:rPr>
                    <a:t>Q</a:t>
                  </a:r>
                  <a:r>
                    <a:rPr kumimoji="1" lang="en-US" altLang="ja-JP" sz="2000" b="0" i="1" u="none" strike="noStrike" kern="1200" cap="none" spc="0" normalizeH="0" baseline="-25000" noProof="0">
                      <a:ln>
                        <a:noFill/>
                      </a:ln>
                      <a:solidFill>
                        <a:srgbClr val="FFF0C1"/>
                      </a:solidFill>
                      <a:effectLst/>
                      <a:uLnTx/>
                      <a:uFillTx/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  <a:cs typeface="+mn-cs"/>
                    </a:rPr>
                    <a:t>x</a:t>
                  </a:r>
                </a:p>
              </p:txBody>
            </p:sp>
            <p:sp>
              <p:nvSpPr>
                <p:cNvPr id="40451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439143" y="6140819"/>
                  <a:ext cx="436338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000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FFF0C1"/>
                      </a:solidFill>
                      <a:effectLst/>
                      <a:uLnTx/>
                      <a:uFillTx/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  <a:cs typeface="+mn-cs"/>
                    </a:rPr>
                    <a:t>Q</a:t>
                  </a:r>
                  <a:r>
                    <a:rPr kumimoji="1" lang="en-US" altLang="ja-JP" sz="2000" b="0" i="1" u="none" strike="noStrike" kern="1200" cap="none" spc="0" normalizeH="0" baseline="-25000" noProof="0">
                      <a:ln>
                        <a:noFill/>
                      </a:ln>
                      <a:solidFill>
                        <a:srgbClr val="FFF0C1"/>
                      </a:solidFill>
                      <a:effectLst/>
                      <a:uLnTx/>
                      <a:uFillTx/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  <a:cs typeface="+mn-cs"/>
                    </a:rPr>
                    <a:t>y</a:t>
                  </a:r>
                </a:p>
              </p:txBody>
            </p:sp>
            <p:sp>
              <p:nvSpPr>
                <p:cNvPr id="40451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-80982" y="5730716"/>
                  <a:ext cx="441146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000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FFF0C1"/>
                      </a:solidFill>
                      <a:effectLst/>
                      <a:uLnTx/>
                      <a:uFillTx/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  <a:cs typeface="+mn-cs"/>
                    </a:rPr>
                    <a:t>Q</a:t>
                  </a:r>
                  <a:r>
                    <a:rPr kumimoji="1" lang="en-US" altLang="ja-JP" sz="2000" b="0" i="1" u="none" strike="noStrike" kern="1200" cap="none" spc="0" normalizeH="0" baseline="-25000" noProof="0">
                      <a:ln>
                        <a:noFill/>
                      </a:ln>
                      <a:solidFill>
                        <a:srgbClr val="FFF0C1"/>
                      </a:solidFill>
                      <a:effectLst/>
                      <a:uLnTx/>
                      <a:uFillTx/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  <a:cs typeface="+mn-cs"/>
                    </a:rPr>
                    <a:t>z</a:t>
                  </a:r>
                </a:p>
              </p:txBody>
            </p:sp>
          </p:grpSp>
          <p:sp>
            <p:nvSpPr>
              <p:cNvPr id="30" name="テキスト ボックス 1"/>
              <p:cNvSpPr txBox="1">
                <a:spLocks noChangeArrowheads="1"/>
              </p:cNvSpPr>
              <p:nvPr/>
            </p:nvSpPr>
            <p:spPr bwMode="auto">
              <a:xfrm>
                <a:off x="2490781" y="5012668"/>
                <a:ext cx="5112931" cy="147846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Specialty of the flat-band SC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(beyond the nesting physics): 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 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→ </a:t>
                </a:r>
                <a:r>
                  <a:rPr kumimoji="1" lang="en-US" altLang="ja-JP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3D as good as 2D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(evades </a:t>
                </a:r>
                <a:r>
                  <a:rPr kumimoji="1" lang="en-US" altLang="ja-JP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Arita</a:t>
                </a:r>
                <a:r>
                  <a:rPr kumimoji="1" lang="en-US" altLang="ja-JP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's &amp; </a:t>
                </a:r>
                <a:r>
                  <a:rPr kumimoji="1" lang="en-US" altLang="ja-JP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Lonzarich's</a:t>
                </a:r>
                <a:r>
                  <a:rPr kumimoji="1" lang="en-US" altLang="ja-JP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 theorem)</a:t>
                </a:r>
              </a:p>
            </p:txBody>
          </p:sp>
          <p:sp>
            <p:nvSpPr>
              <p:cNvPr id="58" name="Text Box 37"/>
              <p:cNvSpPr txBox="1">
                <a:spLocks noChangeArrowheads="1"/>
              </p:cNvSpPr>
              <p:nvPr/>
            </p:nvSpPr>
            <p:spPr bwMode="auto">
              <a:xfrm>
                <a:off x="278965" y="4915906"/>
                <a:ext cx="562015" cy="462319"/>
              </a:xfrm>
              <a:prstGeom prst="rect">
                <a:avLst/>
              </a:prstGeom>
              <a:solidFill>
                <a:srgbClr val="FFE79B"/>
              </a:solidFill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P創英角ｺﾞｼｯｸUB" pitchFamily="50" charset="-128"/>
                    <a:ea typeface="HGP創英角ｺﾞｼｯｸUB" pitchFamily="50" charset="-128"/>
                    <a:cs typeface="+mn-cs"/>
                  </a:rPr>
                  <a:t>3D</a:t>
                </a:r>
              </a:p>
            </p:txBody>
          </p:sp>
        </p:grpSp>
        <p:cxnSp>
          <p:nvCxnSpPr>
            <p:cNvPr id="47" name="直線コネクタ 46"/>
            <p:cNvCxnSpPr/>
            <p:nvPr/>
          </p:nvCxnSpPr>
          <p:spPr>
            <a:xfrm>
              <a:off x="0" y="4916488"/>
              <a:ext cx="8893175" cy="0"/>
            </a:xfrm>
            <a:prstGeom prst="line">
              <a:avLst/>
            </a:prstGeom>
            <a:ln w="28575">
              <a:solidFill>
                <a:srgbClr val="FFF0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F9B2DF9-FBA1-A927-4067-C4A2C1C3D3F6}"/>
              </a:ext>
            </a:extLst>
          </p:cNvPr>
          <p:cNvGrpSpPr/>
          <p:nvPr/>
        </p:nvGrpSpPr>
        <p:grpSpPr>
          <a:xfrm>
            <a:off x="1343472" y="2636912"/>
            <a:ext cx="9497913" cy="2243733"/>
            <a:chOff x="1343472" y="2632564"/>
            <a:chExt cx="9497913" cy="2243733"/>
          </a:xfrm>
        </p:grpSpPr>
        <p:grpSp>
          <p:nvGrpSpPr>
            <p:cNvPr id="404499" name="グループ化 24"/>
            <p:cNvGrpSpPr>
              <a:grpSpLocks/>
            </p:cNvGrpSpPr>
            <p:nvPr/>
          </p:nvGrpSpPr>
          <p:grpSpPr bwMode="auto">
            <a:xfrm>
              <a:off x="1952411" y="3066271"/>
              <a:ext cx="2113634" cy="1611436"/>
              <a:chOff x="2555875" y="1484313"/>
              <a:chExt cx="4013200" cy="3061116"/>
            </a:xfrm>
          </p:grpSpPr>
          <p:pic>
            <p:nvPicPr>
              <p:cNvPr id="404510" name="Picture 1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5875" y="1484313"/>
                <a:ext cx="4013200" cy="3060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正方形/長方形 26"/>
              <p:cNvSpPr/>
              <p:nvPr/>
            </p:nvSpPr>
            <p:spPr>
              <a:xfrm>
                <a:off x="5797415" y="4184435"/>
                <a:ext cx="575715" cy="361878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404500" name="テキスト ボックス 1"/>
            <p:cNvSpPr txBox="1">
              <a:spLocks noChangeArrowheads="1"/>
            </p:cNvSpPr>
            <p:nvPr/>
          </p:nvSpPr>
          <p:spPr bwMode="auto">
            <a:xfrm>
              <a:off x="2654063" y="2632564"/>
              <a:ext cx="5760329" cy="369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B8E08C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Partially-flat band(Sayyad et al, PRB 2020)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8E08C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endParaRPr>
            </a:p>
          </p:txBody>
        </p:sp>
        <p:pic>
          <p:nvPicPr>
            <p:cNvPr id="404503" name="Picture 3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2104" y="2991125"/>
              <a:ext cx="1893827" cy="1885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Text Box 37"/>
            <p:cNvSpPr txBox="1">
              <a:spLocks noChangeArrowheads="1"/>
            </p:cNvSpPr>
            <p:nvPr/>
          </p:nvSpPr>
          <p:spPr bwMode="auto">
            <a:xfrm>
              <a:off x="1934022" y="2636912"/>
              <a:ext cx="561975" cy="461962"/>
            </a:xfrm>
            <a:prstGeom prst="rect">
              <a:avLst/>
            </a:prstGeom>
            <a:solidFill>
              <a:srgbClr val="FFE79B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P創英角ｺﾞｼｯｸUB" pitchFamily="50" charset="-128"/>
                  <a:ea typeface="HGP創英角ｺﾞｼｯｸUB" pitchFamily="50" charset="-128"/>
                  <a:cs typeface="+mn-cs"/>
                </a:rPr>
                <a:t>2D</a:t>
              </a:r>
            </a:p>
          </p:txBody>
        </p:sp>
        <p:pic>
          <p:nvPicPr>
            <p:cNvPr id="404498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4399" y="2965628"/>
              <a:ext cx="2016841" cy="1901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直線コネクタ 6"/>
            <p:cNvCxnSpPr/>
            <p:nvPr/>
          </p:nvCxnSpPr>
          <p:spPr>
            <a:xfrm>
              <a:off x="1343472" y="2636912"/>
              <a:ext cx="8893175" cy="0"/>
            </a:xfrm>
            <a:prstGeom prst="line">
              <a:avLst/>
            </a:prstGeom>
            <a:ln w="28575">
              <a:solidFill>
                <a:srgbClr val="FFF0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4AC32219-476C-2A63-AE8F-38820EB30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12585" y="3011927"/>
              <a:ext cx="1828800" cy="1809345"/>
            </a:xfrm>
            <a:prstGeom prst="rect">
              <a:avLst/>
            </a:prstGeom>
          </p:spPr>
        </p:pic>
        <p:sp>
          <p:nvSpPr>
            <p:cNvPr id="10" name="Text Box 37"/>
            <p:cNvSpPr txBox="1">
              <a:spLocks noChangeArrowheads="1"/>
            </p:cNvSpPr>
            <p:nvPr/>
          </p:nvSpPr>
          <p:spPr bwMode="auto">
            <a:xfrm>
              <a:off x="4876653" y="3679996"/>
              <a:ext cx="576952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b="1" dirty="0">
                  <a:solidFill>
                    <a:schemeClr val="bg1"/>
                  </a:solidFill>
                  <a:latin typeface="Symbol" panose="05050102010706020507" pitchFamily="18" charset="2"/>
                  <a:ea typeface="HGP創英角ｺﾞｼｯｸUB" pitchFamily="50" charset="-128"/>
                </a:rPr>
                <a:t>c</a:t>
              </a:r>
              <a:r>
                <a:rPr lang="en-US" altLang="ja-JP" sz="2000" baseline="-25000" dirty="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s</a:t>
              </a:r>
              <a:r>
                <a:rPr lang="en-US" altLang="ja-JP" sz="2000" dirty="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 broad in </a:t>
              </a:r>
              <a:r>
                <a:rPr lang="en-US" altLang="ja-JP" sz="2000" b="1" i="1" dirty="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k</a:t>
              </a:r>
              <a:r>
                <a:rPr lang="en-US" altLang="ja-JP" sz="2000" dirty="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              </a:t>
              </a:r>
              <a:r>
                <a:rPr lang="en-US" altLang="ja-JP" sz="2000" dirty="0">
                  <a:solidFill>
                    <a:srgbClr val="000000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gap f              </a:t>
              </a:r>
              <a:r>
                <a:rPr lang="en-US" altLang="ja-JP" sz="2000" dirty="0">
                  <a:latin typeface="HGP創英角ｺﾞｼｯｸUB" pitchFamily="50" charset="-128"/>
                  <a:ea typeface="HGP創英角ｺﾞｼｯｸUB" pitchFamily="50" charset="-128"/>
                </a:rPr>
                <a:t>mom </a:t>
              </a:r>
              <a:r>
                <a:rPr lang="en-US" altLang="ja-JP" sz="2000" dirty="0" err="1">
                  <a:latin typeface="HGP創英角ｺﾞｼｯｸUB" pitchFamily="50" charset="-128"/>
                  <a:ea typeface="HGP創英角ｺﾞｼｯｸUB" pitchFamily="50" charset="-128"/>
                </a:rPr>
                <a:t>distr</a:t>
              </a: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itchFamily="50" charset="-128"/>
                <a:ea typeface="HGP創英角ｺﾞｼｯｸUB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10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2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820" y="-126656"/>
            <a:ext cx="12515640" cy="698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43" name="Text Box 3"/>
          <p:cNvSpPr txBox="1">
            <a:spLocks noChangeArrowheads="1"/>
          </p:cNvSpPr>
          <p:nvPr/>
        </p:nvSpPr>
        <p:spPr bwMode="auto">
          <a:xfrm>
            <a:off x="2014539" y="188640"/>
            <a:ext cx="83596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v</a:t>
            </a:r>
            <a:r>
              <a:rPr kumimoji="1" lang="en-US" altLang="ja-JP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group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= 0 at a point: </a:t>
            </a: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van Hove sing.</a:t>
            </a:r>
            <a:r>
              <a:rPr kumimoji="1" lang="en-US" altLang="ja-JP" sz="2000" b="0" i="0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 topological SC (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d+id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,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etc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)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F0C1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7A44E27-253F-47CF-BE46-4FB9E9837D15}"/>
              </a:ext>
            </a:extLst>
          </p:cNvPr>
          <p:cNvGrpSpPr/>
          <p:nvPr/>
        </p:nvGrpSpPr>
        <p:grpSpPr>
          <a:xfrm>
            <a:off x="4399916" y="1330571"/>
            <a:ext cx="3603167" cy="1448774"/>
            <a:chOff x="3725864" y="1111250"/>
            <a:chExt cx="3810000" cy="1531938"/>
          </a:xfrm>
        </p:grpSpPr>
        <p:grpSp>
          <p:nvGrpSpPr>
            <p:cNvPr id="394246" name="グループ化 8"/>
            <p:cNvGrpSpPr>
              <a:grpSpLocks/>
            </p:cNvGrpSpPr>
            <p:nvPr/>
          </p:nvGrpSpPr>
          <p:grpSpPr bwMode="auto">
            <a:xfrm>
              <a:off x="3725864" y="1143000"/>
              <a:ext cx="1577975" cy="1500188"/>
              <a:chOff x="1579707" y="1630505"/>
              <a:chExt cx="1577756" cy="1500235"/>
            </a:xfrm>
          </p:grpSpPr>
          <p:pic>
            <p:nvPicPr>
              <p:cNvPr id="394264" name="図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9707" y="1674496"/>
                <a:ext cx="1577756" cy="1394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94265" name="グループ化 7"/>
              <p:cNvGrpSpPr>
                <a:grpSpLocks/>
              </p:cNvGrpSpPr>
              <p:nvPr/>
            </p:nvGrpSpPr>
            <p:grpSpPr bwMode="auto">
              <a:xfrm>
                <a:off x="1691679" y="1630505"/>
                <a:ext cx="1333910" cy="1500235"/>
                <a:chOff x="1691679" y="1630505"/>
                <a:chExt cx="1333910" cy="1500235"/>
              </a:xfrm>
            </p:grpSpPr>
            <p:sp>
              <p:nvSpPr>
                <p:cNvPr id="7" name="十字形 6"/>
                <p:cNvSpPr/>
                <p:nvPr/>
              </p:nvSpPr>
              <p:spPr>
                <a:xfrm>
                  <a:off x="1692403" y="1916264"/>
                  <a:ext cx="199997" cy="201619"/>
                </a:xfrm>
                <a:prstGeom prst="plus">
                  <a:avLst>
                    <a:gd name="adj" fmla="val 37870"/>
                  </a:avLst>
                </a:prstGeom>
                <a:solidFill>
                  <a:srgbClr val="CC66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" name="十字形 10"/>
                <p:cNvSpPr/>
                <p:nvPr/>
              </p:nvSpPr>
              <p:spPr>
                <a:xfrm>
                  <a:off x="1692403" y="2622724"/>
                  <a:ext cx="199997" cy="200031"/>
                </a:xfrm>
                <a:prstGeom prst="plus">
                  <a:avLst>
                    <a:gd name="adj" fmla="val 37870"/>
                  </a:avLst>
                </a:prstGeom>
                <a:solidFill>
                  <a:srgbClr val="CC66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" name="十字形 11"/>
                <p:cNvSpPr/>
                <p:nvPr/>
              </p:nvSpPr>
              <p:spPr>
                <a:xfrm>
                  <a:off x="2825721" y="1916264"/>
                  <a:ext cx="199997" cy="201619"/>
                </a:xfrm>
                <a:prstGeom prst="plus">
                  <a:avLst>
                    <a:gd name="adj" fmla="val 37870"/>
                  </a:avLst>
                </a:prstGeom>
                <a:solidFill>
                  <a:srgbClr val="CC66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" name="十字形 12"/>
                <p:cNvSpPr/>
                <p:nvPr/>
              </p:nvSpPr>
              <p:spPr>
                <a:xfrm>
                  <a:off x="2825721" y="2622724"/>
                  <a:ext cx="199997" cy="200031"/>
                </a:xfrm>
                <a:prstGeom prst="plus">
                  <a:avLst>
                    <a:gd name="adj" fmla="val 37870"/>
                  </a:avLst>
                </a:prstGeom>
                <a:solidFill>
                  <a:srgbClr val="CC66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" name="十字形 13"/>
                <p:cNvSpPr/>
                <p:nvPr/>
              </p:nvSpPr>
              <p:spPr>
                <a:xfrm>
                  <a:off x="2252713" y="1630505"/>
                  <a:ext cx="199997" cy="200031"/>
                </a:xfrm>
                <a:prstGeom prst="plus">
                  <a:avLst>
                    <a:gd name="adj" fmla="val 37870"/>
                  </a:avLst>
                </a:prstGeom>
                <a:solidFill>
                  <a:srgbClr val="CC66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5" name="十字形 14"/>
                <p:cNvSpPr/>
                <p:nvPr/>
              </p:nvSpPr>
              <p:spPr>
                <a:xfrm>
                  <a:off x="2252713" y="2930709"/>
                  <a:ext cx="199997" cy="200031"/>
                </a:xfrm>
                <a:prstGeom prst="plus">
                  <a:avLst>
                    <a:gd name="adj" fmla="val 37870"/>
                  </a:avLst>
                </a:prstGeom>
                <a:solidFill>
                  <a:srgbClr val="CC66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grpSp>
          <p:nvGrpSpPr>
            <p:cNvPr id="394247" name="グループ化 9"/>
            <p:cNvGrpSpPr>
              <a:grpSpLocks/>
            </p:cNvGrpSpPr>
            <p:nvPr/>
          </p:nvGrpSpPr>
          <p:grpSpPr bwMode="auto">
            <a:xfrm>
              <a:off x="5957889" y="1111250"/>
              <a:ext cx="1577975" cy="1500188"/>
              <a:chOff x="4342510" y="1598799"/>
              <a:chExt cx="1577756" cy="1500235"/>
            </a:xfrm>
          </p:grpSpPr>
          <p:pic>
            <p:nvPicPr>
              <p:cNvPr id="394256" name="図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2510" y="1700808"/>
                <a:ext cx="1577756" cy="1368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94257" name="グループ化 16"/>
              <p:cNvGrpSpPr>
                <a:grpSpLocks/>
              </p:cNvGrpSpPr>
              <p:nvPr/>
            </p:nvGrpSpPr>
            <p:grpSpPr bwMode="auto">
              <a:xfrm>
                <a:off x="4490385" y="1598799"/>
                <a:ext cx="1333910" cy="1500235"/>
                <a:chOff x="1691679" y="1630505"/>
                <a:chExt cx="1333910" cy="1500235"/>
              </a:xfrm>
            </p:grpSpPr>
            <p:sp>
              <p:nvSpPr>
                <p:cNvPr id="18" name="十字形 17"/>
                <p:cNvSpPr/>
                <p:nvPr/>
              </p:nvSpPr>
              <p:spPr>
                <a:xfrm>
                  <a:off x="1691420" y="1916264"/>
                  <a:ext cx="199997" cy="201619"/>
                </a:xfrm>
                <a:prstGeom prst="plus">
                  <a:avLst>
                    <a:gd name="adj" fmla="val 37870"/>
                  </a:avLst>
                </a:prstGeom>
                <a:solidFill>
                  <a:srgbClr val="CC66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9" name="十字形 18"/>
                <p:cNvSpPr/>
                <p:nvPr/>
              </p:nvSpPr>
              <p:spPr>
                <a:xfrm>
                  <a:off x="1691420" y="2622724"/>
                  <a:ext cx="199997" cy="200031"/>
                </a:xfrm>
                <a:prstGeom prst="plus">
                  <a:avLst>
                    <a:gd name="adj" fmla="val 37870"/>
                  </a:avLst>
                </a:prstGeom>
                <a:solidFill>
                  <a:srgbClr val="CC66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0" name="十字形 19"/>
                <p:cNvSpPr/>
                <p:nvPr/>
              </p:nvSpPr>
              <p:spPr>
                <a:xfrm>
                  <a:off x="2826326" y="1916264"/>
                  <a:ext cx="199997" cy="201619"/>
                </a:xfrm>
                <a:prstGeom prst="plus">
                  <a:avLst>
                    <a:gd name="adj" fmla="val 37870"/>
                  </a:avLst>
                </a:prstGeom>
                <a:solidFill>
                  <a:srgbClr val="CC66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1" name="十字形 20"/>
                <p:cNvSpPr/>
                <p:nvPr/>
              </p:nvSpPr>
              <p:spPr>
                <a:xfrm>
                  <a:off x="2826326" y="2622724"/>
                  <a:ext cx="199997" cy="200031"/>
                </a:xfrm>
                <a:prstGeom prst="plus">
                  <a:avLst>
                    <a:gd name="adj" fmla="val 37870"/>
                  </a:avLst>
                </a:prstGeom>
                <a:solidFill>
                  <a:srgbClr val="CC66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2" name="十字形 21"/>
                <p:cNvSpPr/>
                <p:nvPr/>
              </p:nvSpPr>
              <p:spPr>
                <a:xfrm>
                  <a:off x="2251730" y="1630505"/>
                  <a:ext cx="201584" cy="200031"/>
                </a:xfrm>
                <a:prstGeom prst="plus">
                  <a:avLst>
                    <a:gd name="adj" fmla="val 37870"/>
                  </a:avLst>
                </a:prstGeom>
                <a:solidFill>
                  <a:srgbClr val="CC66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3" name="十字形 22"/>
                <p:cNvSpPr/>
                <p:nvPr/>
              </p:nvSpPr>
              <p:spPr>
                <a:xfrm>
                  <a:off x="2251730" y="2930709"/>
                  <a:ext cx="201584" cy="200031"/>
                </a:xfrm>
                <a:prstGeom prst="plus">
                  <a:avLst>
                    <a:gd name="adj" fmla="val 37870"/>
                  </a:avLst>
                </a:prstGeom>
                <a:solidFill>
                  <a:srgbClr val="CC66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394248" name="Text Box 3"/>
            <p:cNvSpPr txBox="1">
              <a:spLocks noChangeArrowheads="1"/>
            </p:cNvSpPr>
            <p:nvPr/>
          </p:nvSpPr>
          <p:spPr bwMode="auto">
            <a:xfrm>
              <a:off x="5303616" y="1654176"/>
              <a:ext cx="663575" cy="460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>
                  <a:ln>
                    <a:noFill/>
                  </a:ln>
                  <a:solidFill>
                    <a:srgbClr val="FFF0C1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+ i</a:t>
              </a: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A1A0EB3-9B06-4346-BD94-60942A4C2B33}"/>
              </a:ext>
            </a:extLst>
          </p:cNvPr>
          <p:cNvGrpSpPr/>
          <p:nvPr/>
        </p:nvGrpSpPr>
        <p:grpSpPr>
          <a:xfrm>
            <a:off x="2567608" y="3459092"/>
            <a:ext cx="6768801" cy="3282276"/>
            <a:chOff x="3431654" y="3387084"/>
            <a:chExt cx="6768801" cy="3282276"/>
          </a:xfrm>
        </p:grpSpPr>
        <p:sp>
          <p:nvSpPr>
            <p:cNvPr id="394244" name="Text Box 3"/>
            <p:cNvSpPr txBox="1">
              <a:spLocks noChangeArrowheads="1"/>
            </p:cNvSpPr>
            <p:nvPr/>
          </p:nvSpPr>
          <p:spPr bwMode="auto">
            <a:xfrm>
              <a:off x="3431654" y="4006225"/>
              <a:ext cx="676880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F0C1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v</a:t>
              </a:r>
              <a:r>
                <a:rPr kumimoji="1" lang="en-US" altLang="ja-JP" sz="22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F0C1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group</a:t>
              </a:r>
              <a:r>
                <a:rPr kumimoji="1" lang="en-US" altLang="ja-JP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0C1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= 0 in </a:t>
              </a:r>
              <a:r>
                <a:rPr kumimoji="1" lang="en-US" altLang="ja-JP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finite areas in flat bands</a:t>
              </a:r>
              <a:endPara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endParaRPr>
            </a:p>
          </p:txBody>
        </p:sp>
        <p:sp>
          <p:nvSpPr>
            <p:cNvPr id="2" name="下矢印 1"/>
            <p:cNvSpPr/>
            <p:nvPr/>
          </p:nvSpPr>
          <p:spPr>
            <a:xfrm>
              <a:off x="5963348" y="3387084"/>
              <a:ext cx="594120" cy="580485"/>
            </a:xfrm>
            <a:prstGeom prst="down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grpSp>
          <p:nvGrpSpPr>
            <p:cNvPr id="394249" name="グループ化 24"/>
            <p:cNvGrpSpPr>
              <a:grpSpLocks/>
            </p:cNvGrpSpPr>
            <p:nvPr/>
          </p:nvGrpSpPr>
          <p:grpSpPr bwMode="auto">
            <a:xfrm>
              <a:off x="3431654" y="4477321"/>
              <a:ext cx="2871788" cy="2192039"/>
              <a:chOff x="2107018" y="1484729"/>
              <a:chExt cx="4013200" cy="3060700"/>
            </a:xfrm>
          </p:grpSpPr>
          <p:pic>
            <p:nvPicPr>
              <p:cNvPr id="394254" name="Picture 1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7018" y="1484729"/>
                <a:ext cx="4013200" cy="3060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正方形/長方形 27"/>
              <p:cNvSpPr/>
              <p:nvPr/>
            </p:nvSpPr>
            <p:spPr>
              <a:xfrm>
                <a:off x="5293840" y="4184125"/>
                <a:ext cx="574581" cy="361304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</p:grpSp>
      </p:grpSp>
      <p:sp>
        <p:nvSpPr>
          <p:cNvPr id="32" name="Text Box 3">
            <a:extLst>
              <a:ext uri="{FF2B5EF4-FFF2-40B4-BE49-F238E27FC236}">
                <a16:creationId xmlns:a16="http://schemas.microsoft.com/office/drawing/2014/main" id="{FC49870E-2423-4B52-9BCB-B9F1A8B9A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679722"/>
            <a:ext cx="126127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sz="2000" dirty="0">
                <a:solidFill>
                  <a:srgbClr val="B9FFB9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H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B9FF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oneycomb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B9FF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with E</a:t>
            </a:r>
            <a:r>
              <a:rPr kumimoji="1" lang="en-US" altLang="ja-JP" sz="2000" b="0" i="0" u="none" strike="noStrike" kern="1200" cap="none" spc="0" normalizeH="0" baseline="-25000" noProof="0" dirty="0">
                <a:ln>
                  <a:noFill/>
                </a:ln>
                <a:solidFill>
                  <a:srgbClr val="B9FF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F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B9FFB9"/>
                </a:solidFill>
                <a:effectLst/>
                <a:uLnTx/>
                <a:uFillTx/>
                <a:latin typeface="Symbol" panose="05050102010706020507" pitchFamily="18" charset="2"/>
                <a:ea typeface="HGS創英角ｺﾞｼｯｸUB" panose="020B0900000000000000" pitchFamily="50" charset="-128"/>
                <a:cs typeface="+mn-cs"/>
              </a:rPr>
              <a:t>~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B9FF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v Hove             TBG (Liu et al, PRL 2018)</a:t>
            </a:r>
            <a:r>
              <a:rPr lang="ja-JP" altLang="en-US" sz="2000" dirty="0">
                <a:solidFill>
                  <a:srgbClr val="B9FFB9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          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B9FF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kagome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B9FF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(Wu et al, PRL 2021)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da-DK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B9FF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(Nandkishore et al, nat phy 2012)                                                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E8D2870-595C-76A6-ADFE-73EC01E3FC0B}"/>
              </a:ext>
            </a:extLst>
          </p:cNvPr>
          <p:cNvGrpSpPr/>
          <p:nvPr/>
        </p:nvGrpSpPr>
        <p:grpSpPr>
          <a:xfrm>
            <a:off x="4119409" y="4520405"/>
            <a:ext cx="8434175" cy="2076947"/>
            <a:chOff x="4119409" y="4520405"/>
            <a:chExt cx="8434175" cy="2076947"/>
          </a:xfrm>
        </p:grpSpPr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98ADB6D3-3176-69A1-3E4E-5CAF7DAC7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961" y="4564553"/>
              <a:ext cx="2965372" cy="2032799"/>
            </a:xfrm>
            <a:prstGeom prst="rect">
              <a:avLst/>
            </a:prstGeom>
          </p:spPr>
        </p:pic>
        <p:sp>
          <p:nvSpPr>
            <p:cNvPr id="34" name="テキスト ボックス 3">
              <a:extLst>
                <a:ext uri="{FF2B5EF4-FFF2-40B4-BE49-F238E27FC236}">
                  <a16:creationId xmlns:a16="http://schemas.microsoft.com/office/drawing/2014/main" id="{78FC08C6-D6DC-FC55-31E3-1299352007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9409" y="4520405"/>
              <a:ext cx="4184159" cy="369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rPr>
                <a:t>Square                             Triangular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endParaRPr>
            </a:p>
          </p:txBody>
        </p:sp>
        <p:sp>
          <p:nvSpPr>
            <p:cNvPr id="35" name="テキスト ボックス 36">
              <a:extLst>
                <a:ext uri="{FF2B5EF4-FFF2-40B4-BE49-F238E27FC236}">
                  <a16:creationId xmlns:a16="http://schemas.microsoft.com/office/drawing/2014/main" id="{D50FE3AA-0F90-28A9-AF7C-9B131434C7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66418" y="5014999"/>
              <a:ext cx="3887166" cy="984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  <a:sym typeface="Wingdings" panose="05000000000000000000" pitchFamily="2" charset="2"/>
                </a:rPr>
                <a:t>Electronic nematicity</a:t>
              </a: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  <a:sym typeface="Wingdings" panose="05000000000000000000" pitchFamily="2" charset="2"/>
                </a:rPr>
                <a:t>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  <a:sym typeface="Wingdings" panose="05000000000000000000" pitchFamily="2" charset="2"/>
                </a:rPr>
                <a:t> enhances SC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BFFAB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(Sayyad et al, arXiv:2110.14268)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BFFAB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endParaRPr>
            </a:p>
          </p:txBody>
        </p:sp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id="{31F5E17A-B7CE-E514-74FB-38EBABAC60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913" y="1360597"/>
            <a:ext cx="3147575" cy="2500451"/>
          </a:xfrm>
          <a:prstGeom prst="rect">
            <a:avLst/>
          </a:prstGeom>
        </p:spPr>
      </p:pic>
      <p:sp>
        <p:nvSpPr>
          <p:cNvPr id="40" name="Text Box 3">
            <a:extLst>
              <a:ext uri="{FF2B5EF4-FFF2-40B4-BE49-F238E27FC236}">
                <a16:creationId xmlns:a16="http://schemas.microsoft.com/office/drawing/2014/main" id="{C3A9D5B0-E8B5-07EC-4724-C06FC0211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448" y="1464173"/>
            <a:ext cx="8157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d+id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0AEEDECA-2A4F-DC4F-73BF-6B34BBDB4845}"/>
              </a:ext>
            </a:extLst>
          </p:cNvPr>
          <p:cNvGrpSpPr/>
          <p:nvPr/>
        </p:nvGrpSpPr>
        <p:grpSpPr>
          <a:xfrm>
            <a:off x="8509681" y="1387608"/>
            <a:ext cx="3247017" cy="2093871"/>
            <a:chOff x="6621156" y="1166290"/>
            <a:chExt cx="3461199" cy="2231988"/>
          </a:xfrm>
        </p:grpSpPr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F41CAF1B-C625-4BC1-4DE2-B6A54EE80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21156" y="1166290"/>
              <a:ext cx="3461199" cy="2231988"/>
            </a:xfrm>
            <a:prstGeom prst="rect">
              <a:avLst/>
            </a:prstGeom>
          </p:spPr>
        </p:pic>
        <p:sp>
          <p:nvSpPr>
            <p:cNvPr id="47" name="Text Box 3">
              <a:extLst>
                <a:ext uri="{FF2B5EF4-FFF2-40B4-BE49-F238E27FC236}">
                  <a16:creationId xmlns:a16="http://schemas.microsoft.com/office/drawing/2014/main" id="{016F3936-A6A1-40F6-F93C-D22F41AE7A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39670" y="1346634"/>
              <a:ext cx="81571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d+id</a:t>
              </a: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endParaRPr>
            </a:p>
          </p:txBody>
        </p:sp>
      </p:grpSp>
      <p:sp>
        <p:nvSpPr>
          <p:cNvPr id="41" name="十字形 40">
            <a:extLst>
              <a:ext uri="{FF2B5EF4-FFF2-40B4-BE49-F238E27FC236}">
                <a16:creationId xmlns:a16="http://schemas.microsoft.com/office/drawing/2014/main" id="{CB2F1B0F-C720-8689-27A2-50A6C810E5FB}"/>
              </a:ext>
            </a:extLst>
          </p:cNvPr>
          <p:cNvSpPr/>
          <p:nvPr/>
        </p:nvSpPr>
        <p:spPr bwMode="auto">
          <a:xfrm>
            <a:off x="10511069" y="1948984"/>
            <a:ext cx="189166" cy="190668"/>
          </a:xfrm>
          <a:prstGeom prst="plus">
            <a:avLst>
              <a:gd name="adj" fmla="val 37870"/>
            </a:avLst>
          </a:prstGeom>
          <a:solidFill>
            <a:srgbClr val="CC66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FE40FF64-ABDA-97CD-B78B-9AD72D08A40F}"/>
              </a:ext>
            </a:extLst>
          </p:cNvPr>
          <p:cNvCxnSpPr/>
          <p:nvPr/>
        </p:nvCxnSpPr>
        <p:spPr>
          <a:xfrm>
            <a:off x="943370" y="2458062"/>
            <a:ext cx="1336206" cy="466882"/>
          </a:xfrm>
          <a:prstGeom prst="line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E941B3B4-5B29-DC8D-F3E7-DB2E49103599}"/>
              </a:ext>
            </a:extLst>
          </p:cNvPr>
          <p:cNvCxnSpPr/>
          <p:nvPr/>
        </p:nvCxnSpPr>
        <p:spPr>
          <a:xfrm>
            <a:off x="1491765" y="2030922"/>
            <a:ext cx="1336206" cy="466882"/>
          </a:xfrm>
          <a:prstGeom prst="line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F631F699-42A4-849D-3800-E9C92D9D0660}"/>
              </a:ext>
            </a:extLst>
          </p:cNvPr>
          <p:cNvCxnSpPr>
            <a:cxnSpLocks/>
          </p:cNvCxnSpPr>
          <p:nvPr/>
        </p:nvCxnSpPr>
        <p:spPr>
          <a:xfrm flipH="1">
            <a:off x="1326635" y="1931136"/>
            <a:ext cx="154475" cy="773130"/>
          </a:xfrm>
          <a:prstGeom prst="line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7B173C7D-D238-A3EE-E54E-74B9015EFF32}"/>
              </a:ext>
            </a:extLst>
          </p:cNvPr>
          <p:cNvCxnSpPr>
            <a:cxnSpLocks/>
          </p:cNvCxnSpPr>
          <p:nvPr/>
        </p:nvCxnSpPr>
        <p:spPr>
          <a:xfrm flipH="1">
            <a:off x="2268594" y="2229230"/>
            <a:ext cx="154475" cy="773130"/>
          </a:xfrm>
          <a:prstGeom prst="line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37920E9C-E2DA-57C1-B55F-4163CE5E7312}"/>
              </a:ext>
            </a:extLst>
          </p:cNvPr>
          <p:cNvCxnSpPr>
            <a:cxnSpLocks/>
          </p:cNvCxnSpPr>
          <p:nvPr/>
        </p:nvCxnSpPr>
        <p:spPr>
          <a:xfrm flipH="1">
            <a:off x="1054831" y="2090761"/>
            <a:ext cx="1208436" cy="310850"/>
          </a:xfrm>
          <a:prstGeom prst="line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FE0A8262-2903-4F1D-F438-966853E6945B}"/>
              </a:ext>
            </a:extLst>
          </p:cNvPr>
          <p:cNvCxnSpPr>
            <a:cxnSpLocks/>
          </p:cNvCxnSpPr>
          <p:nvPr/>
        </p:nvCxnSpPr>
        <p:spPr>
          <a:xfrm flipH="1">
            <a:off x="1577978" y="2516570"/>
            <a:ext cx="1208436" cy="310850"/>
          </a:xfrm>
          <a:prstGeom prst="line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44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9659F1D-6B14-428A-AC60-5C5F89B74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4700" y="-56803"/>
            <a:ext cx="12601400" cy="697160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000082"/>
              </a:gs>
              <a:gs pos="100000">
                <a:schemeClr val="tx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ＭＳ Ｐゴシック" pitchFamily="50" charset="-128"/>
                <a:cs typeface="+mn-cs"/>
              </a:rPr>
              <a:t>                     </a:t>
            </a:r>
            <a:endParaRPr kumimoji="1" lang="ja-JP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テキスト ボックス 36">
            <a:extLst>
              <a:ext uri="{FF2B5EF4-FFF2-40B4-BE49-F238E27FC236}">
                <a16:creationId xmlns:a16="http://schemas.microsoft.com/office/drawing/2014/main" id="{A269CD50-1A76-48A7-A561-80A9C2C19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560" y="1124744"/>
            <a:ext cx="8928992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srgbClr val="FFFFF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●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Usually, no, or only small (</a:t>
            </a:r>
            <a:r>
              <a:rPr lang="en-US" altLang="ja-JP" sz="2400" dirty="0">
                <a:solidFill>
                  <a:srgbClr val="FFFFF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2nd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-order) effects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                                  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(e.g., Kitatani, Tsuji &amp; Aoki,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PRB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2017)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●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In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triangular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lattice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          * frustration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>
                <a:solidFill>
                  <a:srgbClr val="FFFFF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       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    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 enhances nematicity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                 concomitantly enhances SC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                         (almost doubles Tc, a </a:t>
            </a:r>
            <a:r>
              <a:rPr lang="en-US" altLang="ja-JP" sz="2400" dirty="0">
                <a:solidFill>
                  <a:srgbClr val="FFFFF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1st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-order effect)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>
                <a:solidFill>
                  <a:srgbClr val="FFFFF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                           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ABFFAB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(Sayyad et al,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ABFFAB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arXiv</a:t>
            </a:r>
            <a:r>
              <a:rPr kumimoji="1" lang="en-US" altLang="ja-JP" sz="2000" b="0" i="0" u="none" strike="noStrike" kern="1200" cap="none" spc="0" normalizeH="0" baseline="0" noProof="0" err="1">
                <a:ln>
                  <a:noFill/>
                </a:ln>
                <a:solidFill>
                  <a:srgbClr val="ABFFAB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: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ABFFAB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2110.14268, now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>
                <a:solidFill>
                  <a:srgbClr val="ABFFAB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                                   published in J Phys Condensed Matter 2023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ABFFAB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ABFFAB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6" name="テキスト ボックス 36">
            <a:extLst>
              <a:ext uri="{FF2B5EF4-FFF2-40B4-BE49-F238E27FC236}">
                <a16:creationId xmlns:a16="http://schemas.microsoft.com/office/drawing/2014/main" id="{16D11F7E-DA3A-4C06-8E10-515192697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12" y="476672"/>
            <a:ext cx="7776864" cy="46166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sym typeface="Wingdings" panose="05000000000000000000" pitchFamily="2" charset="2"/>
              </a:rPr>
              <a:t>A question: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sym typeface="Wingdings" panose="05000000000000000000" pitchFamily="2" charset="2"/>
              </a:rPr>
              <a:t>Can electronic nematicity enhance SC?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6083F5A-4570-08DB-DF74-3BBE1BB2FA96}"/>
              </a:ext>
            </a:extLst>
          </p:cNvPr>
          <p:cNvGrpSpPr/>
          <p:nvPr/>
        </p:nvGrpSpPr>
        <p:grpSpPr>
          <a:xfrm>
            <a:off x="229159" y="2708920"/>
            <a:ext cx="2948705" cy="2004695"/>
            <a:chOff x="4096453" y="1640328"/>
            <a:chExt cx="2948705" cy="2004695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C0CFBF03-213D-580D-743C-1910EDAEF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453" y="1640328"/>
              <a:ext cx="2948705" cy="2004695"/>
            </a:xfrm>
            <a:prstGeom prst="rect">
              <a:avLst/>
            </a:prstGeom>
          </p:spPr>
        </p:pic>
        <p:sp>
          <p:nvSpPr>
            <p:cNvPr id="13" name="テキスト ボックス 3">
              <a:extLst>
                <a:ext uri="{FF2B5EF4-FFF2-40B4-BE49-F238E27FC236}">
                  <a16:creationId xmlns:a16="http://schemas.microsoft.com/office/drawing/2014/main" id="{D14F2616-BE2F-D906-E92A-40F50D0596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1862" y="1640328"/>
              <a:ext cx="1877437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rPr>
                <a:t>t' = 0.15        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576842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">
            <a:extLst>
              <a:ext uri="{FF2B5EF4-FFF2-40B4-BE49-F238E27FC236}">
                <a16:creationId xmlns:a16="http://schemas.microsoft.com/office/drawing/2014/main" id="{9745A52E-3B5C-4662-B04D-7ACAE9424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1982" y="-56803"/>
            <a:ext cx="12601400" cy="697160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000082"/>
              </a:gs>
              <a:gs pos="100000">
                <a:schemeClr val="tx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ＭＳ Ｐゴシック" pitchFamily="50" charset="-128"/>
                <a:cs typeface="+mn-cs"/>
              </a:rPr>
              <a:t>                     </a:t>
            </a:r>
            <a:endParaRPr kumimoji="1" lang="ja-JP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638980" name="テキスト ボックス 36"/>
          <p:cNvSpPr txBox="1">
            <a:spLocks noChangeArrowheads="1"/>
          </p:cNvSpPr>
          <p:nvPr/>
        </p:nvSpPr>
        <p:spPr bwMode="auto">
          <a:xfrm>
            <a:off x="3454643" y="692696"/>
            <a:ext cx="6385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Superconductivity             Topological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     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(from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repulsion)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77D74806-CE94-41FE-A30A-A596A77EA2D9}"/>
              </a:ext>
            </a:extLst>
          </p:cNvPr>
          <p:cNvCxnSpPr>
            <a:cxnSpLocks/>
          </p:cNvCxnSpPr>
          <p:nvPr/>
        </p:nvCxnSpPr>
        <p:spPr>
          <a:xfrm>
            <a:off x="1063199" y="1534829"/>
            <a:ext cx="9137257" cy="0"/>
          </a:xfrm>
          <a:prstGeom prst="line">
            <a:avLst/>
          </a:prstGeom>
          <a:ln w="28575">
            <a:solidFill>
              <a:srgbClr val="FFD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5FBB5710-2ADA-44A4-BAFE-0363D3BD5B8B}"/>
              </a:ext>
            </a:extLst>
          </p:cNvPr>
          <p:cNvCxnSpPr>
            <a:cxnSpLocks/>
          </p:cNvCxnSpPr>
          <p:nvPr/>
        </p:nvCxnSpPr>
        <p:spPr>
          <a:xfrm>
            <a:off x="2935407" y="836712"/>
            <a:ext cx="0" cy="3647709"/>
          </a:xfrm>
          <a:prstGeom prst="line">
            <a:avLst/>
          </a:prstGeom>
          <a:ln w="28575">
            <a:solidFill>
              <a:srgbClr val="FFD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D39FF963-DED3-4C48-A09A-BBC1EF7E144D}"/>
              </a:ext>
            </a:extLst>
          </p:cNvPr>
          <p:cNvCxnSpPr>
            <a:cxnSpLocks/>
          </p:cNvCxnSpPr>
          <p:nvPr/>
        </p:nvCxnSpPr>
        <p:spPr>
          <a:xfrm>
            <a:off x="7032104" y="836712"/>
            <a:ext cx="0" cy="3528392"/>
          </a:xfrm>
          <a:prstGeom prst="line">
            <a:avLst/>
          </a:prstGeom>
          <a:ln w="28575">
            <a:solidFill>
              <a:srgbClr val="FFD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8984" name="テキスト ボックス 36"/>
          <p:cNvSpPr txBox="1">
            <a:spLocks noChangeArrowheads="1"/>
          </p:cNvSpPr>
          <p:nvPr/>
        </p:nvSpPr>
        <p:spPr bwMode="auto">
          <a:xfrm>
            <a:off x="3071664" y="1740304"/>
            <a:ext cx="82089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Incipient-band SC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* a new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cuprate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* flat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bands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                                                 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Floquet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topological insulator</a:t>
            </a:r>
          </a:p>
        </p:txBody>
      </p:sp>
      <p:sp>
        <p:nvSpPr>
          <p:cNvPr id="13" name="テキスト ボックス 36"/>
          <p:cNvSpPr txBox="1">
            <a:spLocks noChangeArrowheads="1"/>
          </p:cNvSpPr>
          <p:nvPr/>
        </p:nvSpPr>
        <p:spPr bwMode="auto">
          <a:xfrm>
            <a:off x="1136928" y="3327375"/>
            <a:ext cx="15326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Non-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equil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52" name="テキスト ボックス 36">
            <a:extLst>
              <a:ext uri="{FF2B5EF4-FFF2-40B4-BE49-F238E27FC236}">
                <a16:creationId xmlns:a16="http://schemas.microsoft.com/office/drawing/2014/main" id="{3E3D6416-87FD-4144-BED5-5699398B5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011" y="1729835"/>
            <a:ext cx="1816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E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quilibrium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D8F24AF0-A494-4912-B9EE-86A7D241331F}"/>
              </a:ext>
            </a:extLst>
          </p:cNvPr>
          <p:cNvCxnSpPr>
            <a:cxnSpLocks/>
          </p:cNvCxnSpPr>
          <p:nvPr/>
        </p:nvCxnSpPr>
        <p:spPr>
          <a:xfrm>
            <a:off x="1063199" y="3068960"/>
            <a:ext cx="9209265" cy="0"/>
          </a:xfrm>
          <a:prstGeom prst="line">
            <a:avLst/>
          </a:prstGeom>
          <a:ln w="28575">
            <a:solidFill>
              <a:srgbClr val="FFD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5">
            <a:extLst>
              <a:ext uri="{FF2B5EF4-FFF2-40B4-BE49-F238E27FC236}">
                <a16:creationId xmlns:a16="http://schemas.microsoft.com/office/drawing/2014/main" id="{2F4CA11B-5859-4284-99F3-A163D9AEA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7925" y="116632"/>
            <a:ext cx="5342411" cy="46165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EDC9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         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DC9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Plan of the talk</a:t>
            </a: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9F31582A-2201-4077-AD89-0D311EBCAC92}"/>
              </a:ext>
            </a:extLst>
          </p:cNvPr>
          <p:cNvSpPr/>
          <p:nvPr/>
        </p:nvSpPr>
        <p:spPr>
          <a:xfrm>
            <a:off x="2495600" y="1700808"/>
            <a:ext cx="634190" cy="484632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9CF411B8-5C81-6954-DF0A-4D16E98A5639}"/>
              </a:ext>
            </a:extLst>
          </p:cNvPr>
          <p:cNvGrpSpPr/>
          <p:nvPr/>
        </p:nvGrpSpPr>
        <p:grpSpPr>
          <a:xfrm>
            <a:off x="3071664" y="3344942"/>
            <a:ext cx="4248472" cy="412160"/>
            <a:chOff x="3071664" y="3344942"/>
            <a:chExt cx="4248472" cy="412160"/>
          </a:xfrm>
        </p:grpSpPr>
        <p:sp>
          <p:nvSpPr>
            <p:cNvPr id="23" name="テキスト ボックス 36">
              <a:extLst>
                <a:ext uri="{FF2B5EF4-FFF2-40B4-BE49-F238E27FC236}">
                  <a16:creationId xmlns:a16="http://schemas.microsoft.com/office/drawing/2014/main" id="{C3234ABC-F986-4CFA-ADA0-D0B78D6F89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1664" y="3356992"/>
              <a:ext cx="391565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E593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* </a:t>
              </a:r>
              <a:r>
                <a:rPr kumimoji="1" lang="en-US" altLang="ja-JP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  <a:sym typeface="Wingdings" panose="05000000000000000000" pitchFamily="2" charset="2"/>
                </a:rPr>
                <a:t>Floquet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  <a:sym typeface="Wingdings" panose="05000000000000000000" pitchFamily="2" charset="2"/>
                </a:rPr>
                <a:t> topological </a:t>
              </a:r>
              <a:r>
                <a:rPr kumimoji="1" lang="es-E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  <a:sym typeface="Wingdings" panose="05000000000000000000" pitchFamily="2" charset="2"/>
                </a:rPr>
                <a:t>d</a:t>
              </a:r>
              <a:r>
                <a:rPr kumimoji="1" lang="es-ES" altLang="ja-JP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  <a:sym typeface="Wingdings" panose="05000000000000000000" pitchFamily="2" charset="2"/>
                </a:rPr>
                <a:t> </a:t>
              </a:r>
              <a:r>
                <a:rPr kumimoji="1" lang="es-E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  <a:sym typeface="Wingdings" panose="05000000000000000000" pitchFamily="2" charset="2"/>
                </a:rPr>
                <a:t>+ id 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  <a:sym typeface="Wingdings" panose="05000000000000000000" pitchFamily="2" charset="2"/>
                </a:rPr>
                <a:t>SC </a:t>
              </a:r>
            </a:p>
          </p:txBody>
        </p:sp>
        <p:sp>
          <p:nvSpPr>
            <p:cNvPr id="5" name="矢印: 右 4">
              <a:extLst>
                <a:ext uri="{FF2B5EF4-FFF2-40B4-BE49-F238E27FC236}">
                  <a16:creationId xmlns:a16="http://schemas.microsoft.com/office/drawing/2014/main" id="{5FA57129-7B5D-F61F-AE6F-CCDCD08E57C0}"/>
                </a:ext>
              </a:extLst>
            </p:cNvPr>
            <p:cNvSpPr/>
            <p:nvPr/>
          </p:nvSpPr>
          <p:spPr>
            <a:xfrm flipH="1">
              <a:off x="6658105" y="3344942"/>
              <a:ext cx="662031" cy="372090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83434429-2DB8-4A9A-9500-5C46A4E9730B}"/>
              </a:ext>
            </a:extLst>
          </p:cNvPr>
          <p:cNvGrpSpPr/>
          <p:nvPr/>
        </p:nvGrpSpPr>
        <p:grpSpPr>
          <a:xfrm>
            <a:off x="4091722" y="2331605"/>
            <a:ext cx="3354821" cy="2055565"/>
            <a:chOff x="4550235" y="2411311"/>
            <a:chExt cx="3354821" cy="2055565"/>
          </a:xfrm>
        </p:grpSpPr>
        <p:sp>
          <p:nvSpPr>
            <p:cNvPr id="19" name="テキスト ボックス 31">
              <a:extLst>
                <a:ext uri="{FF2B5EF4-FFF2-40B4-BE49-F238E27FC236}">
                  <a16:creationId xmlns:a16="http://schemas.microsoft.com/office/drawing/2014/main" id="{E7F912AE-05A0-2B1B-AF5B-497782F36E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188248">
              <a:off x="5249407" y="2411311"/>
              <a:ext cx="2655649" cy="40011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  <a:sym typeface="Wingdings" pitchFamily="2" charset="2"/>
                </a:rPr>
                <a:t>Incipient-band SC</a:t>
              </a:r>
            </a:p>
          </p:txBody>
        </p:sp>
        <p:sp>
          <p:nvSpPr>
            <p:cNvPr id="20" name="テキスト ボックス 31">
              <a:extLst>
                <a:ext uri="{FF2B5EF4-FFF2-40B4-BE49-F238E27FC236}">
                  <a16:creationId xmlns:a16="http://schemas.microsoft.com/office/drawing/2014/main" id="{35A0FBFF-64EB-8B1A-6AB2-5E5F1FF2B7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188248">
              <a:off x="4550235" y="4066766"/>
              <a:ext cx="3338470" cy="40011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  <a:sym typeface="Wingdings" pitchFamily="2" charset="2"/>
                </a:rPr>
                <a:t>Floquet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  <a:sym typeface="Wingdings" pitchFamily="2" charset="2"/>
                </a:rPr>
                <a:t>-engineered SC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4386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DEE6035-CB1C-42B0-8CAD-3517F1A12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6941" y="-56803"/>
            <a:ext cx="12601400" cy="697160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000082"/>
              </a:gs>
              <a:gs pos="100000">
                <a:schemeClr val="tx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ＭＳ Ｐゴシック" pitchFamily="50" charset="-128"/>
                <a:cs typeface="+mn-cs"/>
              </a:rPr>
              <a:t>                     </a:t>
            </a:r>
            <a:endParaRPr kumimoji="1" lang="ja-JP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テキスト ボックス 1">
            <a:extLst>
              <a:ext uri="{FF2B5EF4-FFF2-40B4-BE49-F238E27FC236}">
                <a16:creationId xmlns:a16="http://schemas.microsoft.com/office/drawing/2014/main" id="{8B21A9C3-EFC3-47C4-95B0-BF860FF0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4624"/>
            <a:ext cx="52565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(FLEX+DMFT, Sayyad et al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, </a:t>
            </a:r>
            <a:r>
              <a:rPr lang="en-US" altLang="ja-JP" sz="180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JPCM 2023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8FFF8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A465DCE-0D51-4EE4-A02B-5DCCA9A12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06" y="157044"/>
            <a:ext cx="2377426" cy="1656184"/>
          </a:xfrm>
          <a:prstGeom prst="rect">
            <a:avLst/>
          </a:prstGeom>
        </p:spPr>
      </p:pic>
      <p:sp>
        <p:nvSpPr>
          <p:cNvPr id="13" name="テキスト ボックス 1">
            <a:extLst>
              <a:ext uri="{FF2B5EF4-FFF2-40B4-BE49-F238E27FC236}">
                <a16:creationId xmlns:a16="http://schemas.microsoft.com/office/drawing/2014/main" id="{63451676-7161-4B4A-9BEC-0F9DA3AFD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77833"/>
            <a:ext cx="568863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n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= 0.9             </a:t>
            </a:r>
            <a:r>
              <a:rPr kumimoji="1" lang="en-US" altLang="ja-JP" sz="2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n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= 1.0              </a:t>
            </a:r>
            <a:r>
              <a:rPr kumimoji="1" lang="en-US" altLang="ja-JP" sz="2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n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= 1.1 </a:t>
            </a:r>
            <a:endParaRPr kumimoji="1" lang="ja-JP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F9798D06-1885-453E-ABF5-2150AA8D0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0" y="928244"/>
            <a:ext cx="7548664" cy="5612860"/>
          </a:xfrm>
          <a:prstGeom prst="rect">
            <a:avLst/>
          </a:prstGeom>
        </p:spPr>
      </p:pic>
      <p:sp>
        <p:nvSpPr>
          <p:cNvPr id="10" name="テキスト ボックス 3">
            <a:extLst>
              <a:ext uri="{FF2B5EF4-FFF2-40B4-BE49-F238E27FC236}">
                <a16:creationId xmlns:a16="http://schemas.microsoft.com/office/drawing/2014/main" id="{8E40D0AE-9A98-4D77-8018-F2C373868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313" y="3224277"/>
            <a:ext cx="1938351" cy="400110"/>
          </a:xfrm>
          <a:prstGeom prst="rect">
            <a:avLst/>
          </a:prstGeom>
          <a:solidFill>
            <a:srgbClr val="FFE5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Momentum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distr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anose="05050102010706020507" pitchFamily="18" charset="2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11" name="テキスト ボックス 3">
            <a:extLst>
              <a:ext uri="{FF2B5EF4-FFF2-40B4-BE49-F238E27FC236}">
                <a16:creationId xmlns:a16="http://schemas.microsoft.com/office/drawing/2014/main" id="{0C0C822C-77BF-442F-B478-0D1EC7DC8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182" y="4807929"/>
            <a:ext cx="718466" cy="461665"/>
          </a:xfrm>
          <a:prstGeom prst="rect">
            <a:avLst/>
          </a:prstGeom>
          <a:solidFill>
            <a:srgbClr val="FFE5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HGS創英角ｺﾞｼｯｸUB" panose="020B0900000000000000" pitchFamily="50" charset="-128"/>
                <a:cs typeface="+mn-cs"/>
              </a:rPr>
              <a:t>c</a:t>
            </a:r>
            <a:r>
              <a:rPr kumimoji="1" lang="en-US" altLang="ja-JP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spin</a:t>
            </a:r>
            <a:endParaRPr kumimoji="1" lang="ja-JP" altLang="en-US" sz="2400" b="1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anose="05050102010706020507" pitchFamily="18" charset="2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12" name="テキスト ボックス 3">
            <a:extLst>
              <a:ext uri="{FF2B5EF4-FFF2-40B4-BE49-F238E27FC236}">
                <a16:creationId xmlns:a16="http://schemas.microsoft.com/office/drawing/2014/main" id="{5F357B5B-255A-4F11-8AB7-B0A55703E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605" y="1907497"/>
            <a:ext cx="1996059" cy="400110"/>
          </a:xfrm>
          <a:prstGeom prst="rect">
            <a:avLst/>
          </a:prstGeom>
          <a:solidFill>
            <a:srgbClr val="FFE5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G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reen's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function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anose="05050102010706020507" pitchFamily="18" charset="2"/>
              <a:ea typeface="HGS創英角ｺﾞｼｯｸUB" panose="020B0900000000000000" pitchFamily="50" charset="-128"/>
              <a:cs typeface="+mn-cs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E1A60BD-692E-4BD5-9864-7C0107CDE15B}"/>
              </a:ext>
            </a:extLst>
          </p:cNvPr>
          <p:cNvGrpSpPr/>
          <p:nvPr/>
        </p:nvGrpSpPr>
        <p:grpSpPr>
          <a:xfrm>
            <a:off x="2816223" y="554546"/>
            <a:ext cx="4936107" cy="5986558"/>
            <a:chOff x="2816223" y="554546"/>
            <a:chExt cx="5223994" cy="5986558"/>
          </a:xfrm>
        </p:grpSpPr>
        <p:sp>
          <p:nvSpPr>
            <p:cNvPr id="15" name="四角形: 角を丸くする 14">
              <a:extLst>
                <a:ext uri="{FF2B5EF4-FFF2-40B4-BE49-F238E27FC236}">
                  <a16:creationId xmlns:a16="http://schemas.microsoft.com/office/drawing/2014/main" id="{0558C899-30B3-4535-96D2-4E4D52E29021}"/>
                </a:ext>
              </a:extLst>
            </p:cNvPr>
            <p:cNvSpPr/>
            <p:nvPr/>
          </p:nvSpPr>
          <p:spPr>
            <a:xfrm>
              <a:off x="2816223" y="554546"/>
              <a:ext cx="5223994" cy="5986558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">
              <a:extLst>
                <a:ext uri="{FF2B5EF4-FFF2-40B4-BE49-F238E27FC236}">
                  <a16:creationId xmlns:a16="http://schemas.microsoft.com/office/drawing/2014/main" id="{C48E5BC7-4DAF-4F21-B615-98AD199887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5760" y="2379553"/>
              <a:ext cx="3570848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800" dirty="0">
                  <a:solidFill>
                    <a:srgbClr val="FF0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Nematic (C6 symmetry </a:t>
              </a:r>
              <a:r>
                <a:rPr lang="en-US" altLang="ja-JP" sz="1800" dirty="0">
                  <a:solidFill>
                    <a:srgbClr val="FF0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sym typeface="Wingdings" panose="05000000000000000000" pitchFamily="2" charset="2"/>
                </a:rPr>
                <a:t> C2)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endParaRPr>
            </a:p>
          </p:txBody>
        </p: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9B2552F8-3B88-ED85-9A84-FF1804FFFA1F}"/>
              </a:ext>
            </a:extLst>
          </p:cNvPr>
          <p:cNvGrpSpPr/>
          <p:nvPr/>
        </p:nvGrpSpPr>
        <p:grpSpPr>
          <a:xfrm>
            <a:off x="839416" y="4188326"/>
            <a:ext cx="6887604" cy="2642349"/>
            <a:chOff x="839416" y="4188326"/>
            <a:chExt cx="6887604" cy="2642349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93CC4C6E-A8E3-4975-BD0C-54CF2C87AF27}"/>
                </a:ext>
              </a:extLst>
            </p:cNvPr>
            <p:cNvGrpSpPr/>
            <p:nvPr/>
          </p:nvGrpSpPr>
          <p:grpSpPr>
            <a:xfrm>
              <a:off x="839416" y="4188326"/>
              <a:ext cx="5097819" cy="2642349"/>
              <a:chOff x="839416" y="4188326"/>
              <a:chExt cx="5097819" cy="2642349"/>
            </a:xfrm>
          </p:grpSpPr>
          <p:pic>
            <p:nvPicPr>
              <p:cNvPr id="7" name="図 6">
                <a:extLst>
                  <a:ext uri="{FF2B5EF4-FFF2-40B4-BE49-F238E27FC236}">
                    <a16:creationId xmlns:a16="http://schemas.microsoft.com/office/drawing/2014/main" id="{38DB9F26-BCC4-4A26-97C3-1E56145A22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18154" y="4194479"/>
                <a:ext cx="4319081" cy="2636196"/>
              </a:xfrm>
              <a:prstGeom prst="rect">
                <a:avLst/>
              </a:prstGeom>
            </p:spPr>
          </p:pic>
          <p:sp>
            <p:nvSpPr>
              <p:cNvPr id="17" name="テキスト ボックス 3">
                <a:extLst>
                  <a:ext uri="{FF2B5EF4-FFF2-40B4-BE49-F238E27FC236}">
                    <a16:creationId xmlns:a16="http://schemas.microsoft.com/office/drawing/2014/main" id="{6C0DA915-E8BD-47AC-BB9A-9ABF8B02CB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416" y="4188326"/>
                <a:ext cx="2268570" cy="461665"/>
              </a:xfrm>
              <a:prstGeom prst="rect">
                <a:avLst/>
              </a:prstGeom>
              <a:solidFill>
                <a:srgbClr val="FFE59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2000" dirty="0">
                    <a:solidFill>
                      <a:srgbClr val="000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Spectral f 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A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(</a:t>
                </a:r>
                <a:r>
                  <a:rPr lang="en-US" altLang="ja-JP" sz="2000" b="1" i="1" dirty="0">
                    <a:solidFill>
                      <a:srgbClr val="000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k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, </a:t>
                </a:r>
                <a:r>
                  <a:rPr lang="en-US" altLang="ja-JP" sz="2400" dirty="0">
                    <a:solidFill>
                      <a:srgbClr val="000000"/>
                    </a:solidFill>
                    <a:latin typeface="Symbol" panose="05050102010706020507" pitchFamily="18" charset="2"/>
                    <a:ea typeface="HGS創英角ｺﾞｼｯｸUB" panose="020B0900000000000000" pitchFamily="50" charset="-128"/>
                  </a:rPr>
                  <a:t>w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)</a:t>
                </a:r>
                <a:endPara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ea typeface="HGS創英角ｺﾞｼｯｸUB" panose="020B0900000000000000" pitchFamily="50" charset="-128"/>
                  <a:cs typeface="+mn-cs"/>
                </a:endParaRPr>
              </a:p>
            </p:txBody>
          </p:sp>
        </p:grpSp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F42FD3F7-258A-DA17-63AB-420F94574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66031" y="4365104"/>
              <a:ext cx="1960989" cy="1921452"/>
            </a:xfrm>
            <a:prstGeom prst="rect">
              <a:avLst/>
            </a:prstGeom>
          </p:spPr>
        </p:pic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F8B87267-BDDA-BCF8-1D20-A4AA1306061A}"/>
                </a:ext>
              </a:extLst>
            </p:cNvPr>
            <p:cNvCxnSpPr/>
            <p:nvPr/>
          </p:nvCxnSpPr>
          <p:spPr>
            <a:xfrm flipH="1" flipV="1">
              <a:off x="5766031" y="4782795"/>
              <a:ext cx="1770203" cy="1054535"/>
            </a:xfrm>
            <a:prstGeom prst="line">
              <a:avLst/>
            </a:prstGeom>
            <a:ln w="38100">
              <a:solidFill>
                <a:srgbClr val="0099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E02FDF76-72F2-B6AD-1895-836D258E3233}"/>
              </a:ext>
            </a:extLst>
          </p:cNvPr>
          <p:cNvGrpSpPr/>
          <p:nvPr/>
        </p:nvGrpSpPr>
        <p:grpSpPr>
          <a:xfrm>
            <a:off x="3485871" y="4592427"/>
            <a:ext cx="3960591" cy="1731858"/>
            <a:chOff x="3485871" y="4592427"/>
            <a:chExt cx="3960591" cy="1731858"/>
          </a:xfrm>
        </p:grpSpPr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F06DC82F-208D-DD39-D290-8E9B863AEC6D}"/>
                </a:ext>
              </a:extLst>
            </p:cNvPr>
            <p:cNvCxnSpPr/>
            <p:nvPr/>
          </p:nvCxnSpPr>
          <p:spPr>
            <a:xfrm flipH="1">
              <a:off x="7014414" y="5269594"/>
              <a:ext cx="432048" cy="751694"/>
            </a:xfrm>
            <a:prstGeom prst="line">
              <a:avLst/>
            </a:prstGeom>
            <a:ln w="76200">
              <a:solidFill>
                <a:srgbClr val="7030A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51CA6DF2-FD49-88F3-A85D-E130C13F310A}"/>
                </a:ext>
              </a:extLst>
            </p:cNvPr>
            <p:cNvCxnSpPr/>
            <p:nvPr/>
          </p:nvCxnSpPr>
          <p:spPr>
            <a:xfrm flipH="1">
              <a:off x="5809987" y="4592427"/>
              <a:ext cx="432048" cy="751694"/>
            </a:xfrm>
            <a:prstGeom prst="line">
              <a:avLst/>
            </a:prstGeom>
            <a:ln w="76200">
              <a:solidFill>
                <a:srgbClr val="7030A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楕円 17">
              <a:extLst>
                <a:ext uri="{FF2B5EF4-FFF2-40B4-BE49-F238E27FC236}">
                  <a16:creationId xmlns:a16="http://schemas.microsoft.com/office/drawing/2014/main" id="{6C6A6B28-2185-7157-F815-3BDE2070B9CD}"/>
                </a:ext>
              </a:extLst>
            </p:cNvPr>
            <p:cNvSpPr/>
            <p:nvPr/>
          </p:nvSpPr>
          <p:spPr>
            <a:xfrm>
              <a:off x="3485871" y="5682079"/>
              <a:ext cx="390568" cy="642206"/>
            </a:xfrm>
            <a:prstGeom prst="ellipse">
              <a:avLst/>
            </a:prstGeom>
            <a:noFill/>
            <a:ln w="28575">
              <a:solidFill>
                <a:srgbClr val="7030A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609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図 50">
            <a:extLst>
              <a:ext uri="{FF2B5EF4-FFF2-40B4-BE49-F238E27FC236}">
                <a16:creationId xmlns:a16="http://schemas.microsoft.com/office/drawing/2014/main" id="{E940B6D4-A4DA-4062-B418-618BD1008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820" y="-27384"/>
            <a:ext cx="12305500" cy="7029400"/>
          </a:xfrm>
          <a:prstGeom prst="rect">
            <a:avLst/>
          </a:prstGeom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05180C18-7669-49C6-A432-8300A1A0B367}"/>
              </a:ext>
            </a:extLst>
          </p:cNvPr>
          <p:cNvCxnSpPr>
            <a:cxnSpLocks/>
          </p:cNvCxnSpPr>
          <p:nvPr/>
        </p:nvCxnSpPr>
        <p:spPr>
          <a:xfrm flipH="1">
            <a:off x="5849768" y="3691929"/>
            <a:ext cx="657806" cy="86432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3A9E4138-F4A6-429E-A8CB-2E3E15A2B18F}"/>
              </a:ext>
            </a:extLst>
          </p:cNvPr>
          <p:cNvCxnSpPr>
            <a:cxnSpLocks/>
          </p:cNvCxnSpPr>
          <p:nvPr/>
        </p:nvCxnSpPr>
        <p:spPr>
          <a:xfrm>
            <a:off x="8837581" y="3795006"/>
            <a:ext cx="2448166" cy="7612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0B95834-84A7-47F3-B5D7-CCDE47F348B0}"/>
              </a:ext>
            </a:extLst>
          </p:cNvPr>
          <p:cNvSpPr/>
          <p:nvPr/>
        </p:nvSpPr>
        <p:spPr>
          <a:xfrm>
            <a:off x="5162156" y="-171400"/>
            <a:ext cx="6838500" cy="954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C2FA7B0-83F0-40E6-9BDB-E88C422F3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156" y="744073"/>
            <a:ext cx="6838500" cy="3752736"/>
          </a:xfrm>
          <a:prstGeom prst="rect">
            <a:avLst/>
          </a:prstGeom>
        </p:spPr>
      </p:pic>
      <p:sp>
        <p:nvSpPr>
          <p:cNvPr id="46" name="テキスト ボックス 1">
            <a:extLst>
              <a:ext uri="{FF2B5EF4-FFF2-40B4-BE49-F238E27FC236}">
                <a16:creationId xmlns:a16="http://schemas.microsoft.com/office/drawing/2014/main" id="{52A5E514-52F7-41DC-BD3A-46F1906D6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6234" y="466824"/>
            <a:ext cx="381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(Sayyad et al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, </a:t>
            </a:r>
            <a:r>
              <a:rPr lang="en-US" altLang="ja-JP" sz="1800">
                <a:solidFill>
                  <a:srgbClr val="008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JPCM 2023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pic>
        <p:nvPicPr>
          <p:cNvPr id="52" name="図 51">
            <a:extLst>
              <a:ext uri="{FF2B5EF4-FFF2-40B4-BE49-F238E27FC236}">
                <a16:creationId xmlns:a16="http://schemas.microsoft.com/office/drawing/2014/main" id="{B1126CBD-4889-4BDD-B261-B19E68418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753" y="383805"/>
            <a:ext cx="1529399" cy="10289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テキスト ボックス 3">
            <a:extLst>
              <a:ext uri="{FF2B5EF4-FFF2-40B4-BE49-F238E27FC236}">
                <a16:creationId xmlns:a16="http://schemas.microsoft.com/office/drawing/2014/main" id="{F88731F8-7514-4AFF-952E-A0BDCE866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0156" y="188640"/>
            <a:ext cx="3332964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(Triangular)  t'=0.15        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S創英角ｺﾞｼｯｸUB" pitchFamily="50" charset="-128"/>
              <a:ea typeface="HGS創英角ｺﾞｼｯｸUB" pitchFamily="50" charset="-128"/>
              <a:cs typeface="+mn-cs"/>
            </a:endParaRPr>
          </a:p>
        </p:txBody>
      </p:sp>
      <p:sp>
        <p:nvSpPr>
          <p:cNvPr id="55" name="テキスト ボックス 3">
            <a:extLst>
              <a:ext uri="{FF2B5EF4-FFF2-40B4-BE49-F238E27FC236}">
                <a16:creationId xmlns:a16="http://schemas.microsoft.com/office/drawing/2014/main" id="{4CBBE26B-C5E5-4D1A-9E40-6410B6D6057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502616" y="2253842"/>
            <a:ext cx="1580882" cy="461665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Eliashberg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HGS創英角ｺﾞｼｯｸUB" panose="020B0900000000000000" pitchFamily="50" charset="-128"/>
                <a:cs typeface="+mn-cs"/>
              </a:rPr>
              <a:t>l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anose="05050102010706020507" pitchFamily="18" charset="2"/>
              <a:ea typeface="HGS創英角ｺﾞｼｯｸUB" panose="020B0900000000000000" pitchFamily="50" charset="-128"/>
              <a:cs typeface="+mn-cs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621AA8D-542D-409D-89EE-B3A16F154234}"/>
              </a:ext>
            </a:extLst>
          </p:cNvPr>
          <p:cNvGrpSpPr/>
          <p:nvPr/>
        </p:nvGrpSpPr>
        <p:grpSpPr>
          <a:xfrm>
            <a:off x="7490504" y="910703"/>
            <a:ext cx="3575242" cy="2539302"/>
            <a:chOff x="7490504" y="910703"/>
            <a:chExt cx="3575242" cy="2539302"/>
          </a:xfrm>
        </p:grpSpPr>
        <p:sp>
          <p:nvSpPr>
            <p:cNvPr id="57" name="テキスト ボックス 3">
              <a:extLst>
                <a:ext uri="{FF2B5EF4-FFF2-40B4-BE49-F238E27FC236}">
                  <a16:creationId xmlns:a16="http://schemas.microsoft.com/office/drawing/2014/main" id="{34302C09-BFA2-4924-B288-1E229AD54B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304709">
              <a:off x="7490504" y="3049895"/>
              <a:ext cx="2558714" cy="400110"/>
            </a:xfrm>
            <a:prstGeom prst="rect">
              <a:avLst/>
            </a:prstGeom>
            <a:solidFill>
              <a:srgbClr val="FFE593"/>
            </a:solidFill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Nematicity forbidden </a:t>
              </a:r>
              <a:endPara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ymbol" panose="05050102010706020507" pitchFamily="18" charset="2"/>
                <a:ea typeface="HGS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58" name="テキスト ボックス 3">
              <a:extLst>
                <a:ext uri="{FF2B5EF4-FFF2-40B4-BE49-F238E27FC236}">
                  <a16:creationId xmlns:a16="http://schemas.microsoft.com/office/drawing/2014/main" id="{7FAADD50-F8A1-4643-A968-C0BFBFC973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304709">
              <a:off x="8715423" y="910703"/>
              <a:ext cx="2350323" cy="400110"/>
            </a:xfrm>
            <a:prstGeom prst="rect">
              <a:avLst/>
            </a:prstGeom>
            <a:solidFill>
              <a:srgbClr val="FFE593"/>
            </a:solidFill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Nematicity allowed </a:t>
              </a:r>
              <a:endPara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anose="05050102010706020507" pitchFamily="18" charset="2"/>
                <a:ea typeface="HGS創英角ｺﾞｼｯｸUB" panose="020B0900000000000000" pitchFamily="50" charset="-128"/>
                <a:cs typeface="+mn-cs"/>
              </a:endParaRPr>
            </a:p>
          </p:txBody>
        </p:sp>
      </p:grp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A2460C21-2265-426E-8916-BA56D3A1C6FB}"/>
              </a:ext>
            </a:extLst>
          </p:cNvPr>
          <p:cNvGrpSpPr/>
          <p:nvPr/>
        </p:nvGrpSpPr>
        <p:grpSpPr>
          <a:xfrm>
            <a:off x="12742" y="-459432"/>
            <a:ext cx="5003138" cy="5583853"/>
            <a:chOff x="12742" y="-459432"/>
            <a:chExt cx="5003138" cy="5583853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4705DF2B-ED33-4C41-A412-EE9A980D2B78}"/>
                </a:ext>
              </a:extLst>
            </p:cNvPr>
            <p:cNvGrpSpPr/>
            <p:nvPr/>
          </p:nvGrpSpPr>
          <p:grpSpPr>
            <a:xfrm>
              <a:off x="12742" y="-459432"/>
              <a:ext cx="5003138" cy="5583853"/>
              <a:chOff x="1703388" y="476672"/>
              <a:chExt cx="8602294" cy="3950601"/>
            </a:xfrm>
          </p:grpSpPr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7A494C74-6EA9-48DD-8E40-EB878FA7C8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03388" y="476672"/>
                <a:ext cx="8602294" cy="3950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テキスト ボックス 3">
                <a:extLst>
                  <a:ext uri="{FF2B5EF4-FFF2-40B4-BE49-F238E27FC236}">
                    <a16:creationId xmlns:a16="http://schemas.microsoft.com/office/drawing/2014/main" id="{C43C80C0-4456-4840-804B-04FB54F457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19514" y="2641682"/>
                <a:ext cx="1435099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t-t', singlet</a:t>
                </a:r>
                <a:endParaRPr kumimoji="1" lang="ja-JP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endParaRPr>
              </a:p>
            </p:txBody>
          </p:sp>
          <p:grpSp>
            <p:nvGrpSpPr>
              <p:cNvPr id="17" name="グループ化 16">
                <a:extLst>
                  <a:ext uri="{FF2B5EF4-FFF2-40B4-BE49-F238E27FC236}">
                    <a16:creationId xmlns:a16="http://schemas.microsoft.com/office/drawing/2014/main" id="{17309DCC-CBCD-4169-8F73-E6EF62BD68B5}"/>
                  </a:ext>
                </a:extLst>
              </p:cNvPr>
              <p:cNvGrpSpPr/>
              <p:nvPr/>
            </p:nvGrpSpPr>
            <p:grpSpPr>
              <a:xfrm>
                <a:off x="2681515" y="2877060"/>
                <a:ext cx="7423150" cy="673100"/>
                <a:chOff x="1143000" y="2898775"/>
                <a:chExt cx="7423150" cy="673100"/>
              </a:xfrm>
              <a:solidFill>
                <a:srgbClr val="C00000"/>
              </a:solidFill>
            </p:grpSpPr>
            <p:sp>
              <p:nvSpPr>
                <p:cNvPr id="21" name="円/楕円 56">
                  <a:extLst>
                    <a:ext uri="{FF2B5EF4-FFF2-40B4-BE49-F238E27FC236}">
                      <a16:creationId xmlns:a16="http://schemas.microsoft.com/office/drawing/2014/main" id="{2233DCD2-BC4C-401D-8FC7-1A353ED122F0}"/>
                    </a:ext>
                  </a:extLst>
                </p:cNvPr>
                <p:cNvSpPr/>
                <p:nvPr/>
              </p:nvSpPr>
              <p:spPr>
                <a:xfrm>
                  <a:off x="1143000" y="3436938"/>
                  <a:ext cx="136525" cy="134937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" name="円/楕円 57">
                  <a:extLst>
                    <a:ext uri="{FF2B5EF4-FFF2-40B4-BE49-F238E27FC236}">
                      <a16:creationId xmlns:a16="http://schemas.microsoft.com/office/drawing/2014/main" id="{8EB1BD8C-9668-4079-8FC4-DBCB4122A43E}"/>
                    </a:ext>
                  </a:extLst>
                </p:cNvPr>
                <p:cNvSpPr/>
                <p:nvPr/>
              </p:nvSpPr>
              <p:spPr>
                <a:xfrm>
                  <a:off x="2974975" y="3103563"/>
                  <a:ext cx="136525" cy="136525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3" name="円/楕円 58">
                  <a:extLst>
                    <a:ext uri="{FF2B5EF4-FFF2-40B4-BE49-F238E27FC236}">
                      <a16:creationId xmlns:a16="http://schemas.microsoft.com/office/drawing/2014/main" id="{0CEE3734-0110-4ED5-B2C1-ACE6CC433DB9}"/>
                    </a:ext>
                  </a:extLst>
                </p:cNvPr>
                <p:cNvSpPr/>
                <p:nvPr/>
              </p:nvSpPr>
              <p:spPr>
                <a:xfrm>
                  <a:off x="3351213" y="3014663"/>
                  <a:ext cx="136525" cy="136525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4" name="円/楕円 59">
                  <a:extLst>
                    <a:ext uri="{FF2B5EF4-FFF2-40B4-BE49-F238E27FC236}">
                      <a16:creationId xmlns:a16="http://schemas.microsoft.com/office/drawing/2014/main" id="{C51DC4BD-9DBA-47DE-8E5F-D7D8DFA128A6}"/>
                    </a:ext>
                  </a:extLst>
                </p:cNvPr>
                <p:cNvSpPr/>
                <p:nvPr/>
              </p:nvSpPr>
              <p:spPr>
                <a:xfrm>
                  <a:off x="4049713" y="2924175"/>
                  <a:ext cx="136525" cy="136525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5" name="円/楕円 60">
                  <a:extLst>
                    <a:ext uri="{FF2B5EF4-FFF2-40B4-BE49-F238E27FC236}">
                      <a16:creationId xmlns:a16="http://schemas.microsoft.com/office/drawing/2014/main" id="{E91383EB-96E1-42CA-8D2A-DA0F19A9F389}"/>
                    </a:ext>
                  </a:extLst>
                </p:cNvPr>
                <p:cNvSpPr/>
                <p:nvPr/>
              </p:nvSpPr>
              <p:spPr>
                <a:xfrm>
                  <a:off x="4438650" y="2898775"/>
                  <a:ext cx="136525" cy="134938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6" name="円/楕円 61">
                  <a:extLst>
                    <a:ext uri="{FF2B5EF4-FFF2-40B4-BE49-F238E27FC236}">
                      <a16:creationId xmlns:a16="http://schemas.microsoft.com/office/drawing/2014/main" id="{73350CEA-BC32-4218-9A41-D7A97CEACC3C}"/>
                    </a:ext>
                  </a:extLst>
                </p:cNvPr>
                <p:cNvSpPr/>
                <p:nvPr/>
              </p:nvSpPr>
              <p:spPr>
                <a:xfrm>
                  <a:off x="4784725" y="2973388"/>
                  <a:ext cx="136525" cy="136525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7" name="円/楕円 62">
                  <a:extLst>
                    <a:ext uri="{FF2B5EF4-FFF2-40B4-BE49-F238E27FC236}">
                      <a16:creationId xmlns:a16="http://schemas.microsoft.com/office/drawing/2014/main" id="{2288D101-2E6A-4056-8F88-4B0727AE44FA}"/>
                    </a:ext>
                  </a:extLst>
                </p:cNvPr>
                <p:cNvSpPr/>
                <p:nvPr/>
              </p:nvSpPr>
              <p:spPr>
                <a:xfrm>
                  <a:off x="4918075" y="3005138"/>
                  <a:ext cx="136525" cy="136525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8" name="円/楕円 63">
                  <a:extLst>
                    <a:ext uri="{FF2B5EF4-FFF2-40B4-BE49-F238E27FC236}">
                      <a16:creationId xmlns:a16="http://schemas.microsoft.com/office/drawing/2014/main" id="{BD2F3F06-FCEA-406C-A7CB-39ACA40A2BB6}"/>
                    </a:ext>
                  </a:extLst>
                </p:cNvPr>
                <p:cNvSpPr/>
                <p:nvPr/>
              </p:nvSpPr>
              <p:spPr>
                <a:xfrm>
                  <a:off x="5160963" y="3084513"/>
                  <a:ext cx="136525" cy="136525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9" name="円/楕円 64">
                  <a:extLst>
                    <a:ext uri="{FF2B5EF4-FFF2-40B4-BE49-F238E27FC236}">
                      <a16:creationId xmlns:a16="http://schemas.microsoft.com/office/drawing/2014/main" id="{140BDC19-A28A-41B9-A229-775CF096704D}"/>
                    </a:ext>
                  </a:extLst>
                </p:cNvPr>
                <p:cNvSpPr/>
                <p:nvPr/>
              </p:nvSpPr>
              <p:spPr>
                <a:xfrm>
                  <a:off x="5275263" y="3116263"/>
                  <a:ext cx="134937" cy="134937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30" name="円/楕円 65">
                  <a:extLst>
                    <a:ext uri="{FF2B5EF4-FFF2-40B4-BE49-F238E27FC236}">
                      <a16:creationId xmlns:a16="http://schemas.microsoft.com/office/drawing/2014/main" id="{4E980CE4-32E4-496F-97B3-B4FD4D48139E}"/>
                    </a:ext>
                  </a:extLst>
                </p:cNvPr>
                <p:cNvSpPr/>
                <p:nvPr/>
              </p:nvSpPr>
              <p:spPr>
                <a:xfrm>
                  <a:off x="5432425" y="3159125"/>
                  <a:ext cx="136525" cy="136525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31" name="円/楕円 66">
                  <a:extLst>
                    <a:ext uri="{FF2B5EF4-FFF2-40B4-BE49-F238E27FC236}">
                      <a16:creationId xmlns:a16="http://schemas.microsoft.com/office/drawing/2014/main" id="{97FC2FF1-9569-47DA-9184-C92B09A620E0}"/>
                    </a:ext>
                  </a:extLst>
                </p:cNvPr>
                <p:cNvSpPr/>
                <p:nvPr/>
              </p:nvSpPr>
              <p:spPr>
                <a:xfrm>
                  <a:off x="5624513" y="3246438"/>
                  <a:ext cx="136525" cy="136525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32" name="円/楕円 67">
                  <a:extLst>
                    <a:ext uri="{FF2B5EF4-FFF2-40B4-BE49-F238E27FC236}">
                      <a16:creationId xmlns:a16="http://schemas.microsoft.com/office/drawing/2014/main" id="{F3EB5463-E64B-44A6-9AAC-FB7362F0CDD7}"/>
                    </a:ext>
                  </a:extLst>
                </p:cNvPr>
                <p:cNvSpPr/>
                <p:nvPr/>
              </p:nvSpPr>
              <p:spPr>
                <a:xfrm>
                  <a:off x="5761038" y="3275013"/>
                  <a:ext cx="136525" cy="136525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33" name="円/楕円 68">
                  <a:extLst>
                    <a:ext uri="{FF2B5EF4-FFF2-40B4-BE49-F238E27FC236}">
                      <a16:creationId xmlns:a16="http://schemas.microsoft.com/office/drawing/2014/main" id="{DC19D68B-2821-43ED-B72F-89C5E9730E67}"/>
                    </a:ext>
                  </a:extLst>
                </p:cNvPr>
                <p:cNvSpPr/>
                <p:nvPr/>
              </p:nvSpPr>
              <p:spPr>
                <a:xfrm>
                  <a:off x="5902325" y="3300413"/>
                  <a:ext cx="136525" cy="136525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34" name="円/楕円 69">
                  <a:extLst>
                    <a:ext uri="{FF2B5EF4-FFF2-40B4-BE49-F238E27FC236}">
                      <a16:creationId xmlns:a16="http://schemas.microsoft.com/office/drawing/2014/main" id="{8F6F8AE3-F484-4477-9876-7F3CFE66A7ED}"/>
                    </a:ext>
                  </a:extLst>
                </p:cNvPr>
                <p:cNvSpPr/>
                <p:nvPr/>
              </p:nvSpPr>
              <p:spPr>
                <a:xfrm>
                  <a:off x="6248400" y="3306763"/>
                  <a:ext cx="136525" cy="136525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35" name="円/楕円 70">
                  <a:extLst>
                    <a:ext uri="{FF2B5EF4-FFF2-40B4-BE49-F238E27FC236}">
                      <a16:creationId xmlns:a16="http://schemas.microsoft.com/office/drawing/2014/main" id="{0CB54588-D7D2-474E-868E-B202E783C0FE}"/>
                    </a:ext>
                  </a:extLst>
                </p:cNvPr>
                <p:cNvSpPr/>
                <p:nvPr/>
              </p:nvSpPr>
              <p:spPr>
                <a:xfrm>
                  <a:off x="6662738" y="3221038"/>
                  <a:ext cx="134937" cy="134937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36" name="円/楕円 71">
                  <a:extLst>
                    <a:ext uri="{FF2B5EF4-FFF2-40B4-BE49-F238E27FC236}">
                      <a16:creationId xmlns:a16="http://schemas.microsoft.com/office/drawing/2014/main" id="{A9202349-A422-4221-AD2E-33D7E309FEB9}"/>
                    </a:ext>
                  </a:extLst>
                </p:cNvPr>
                <p:cNvSpPr/>
                <p:nvPr/>
              </p:nvSpPr>
              <p:spPr>
                <a:xfrm>
                  <a:off x="6996113" y="3152775"/>
                  <a:ext cx="136525" cy="136525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37" name="円/楕円 72">
                  <a:extLst>
                    <a:ext uri="{FF2B5EF4-FFF2-40B4-BE49-F238E27FC236}">
                      <a16:creationId xmlns:a16="http://schemas.microsoft.com/office/drawing/2014/main" id="{B35F065A-D03E-4966-9C5B-A27C3178ABAD}"/>
                    </a:ext>
                  </a:extLst>
                </p:cNvPr>
                <p:cNvSpPr/>
                <p:nvPr/>
              </p:nvSpPr>
              <p:spPr>
                <a:xfrm>
                  <a:off x="7373938" y="3122613"/>
                  <a:ext cx="136525" cy="136525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38" name="円/楕円 73">
                  <a:extLst>
                    <a:ext uri="{FF2B5EF4-FFF2-40B4-BE49-F238E27FC236}">
                      <a16:creationId xmlns:a16="http://schemas.microsoft.com/office/drawing/2014/main" id="{FFA4ED61-EC51-4B52-9C9B-7944D8FB9C25}"/>
                    </a:ext>
                  </a:extLst>
                </p:cNvPr>
                <p:cNvSpPr/>
                <p:nvPr/>
              </p:nvSpPr>
              <p:spPr>
                <a:xfrm>
                  <a:off x="7712075" y="3097213"/>
                  <a:ext cx="136525" cy="136525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39" name="円/楕円 74">
                  <a:extLst>
                    <a:ext uri="{FF2B5EF4-FFF2-40B4-BE49-F238E27FC236}">
                      <a16:creationId xmlns:a16="http://schemas.microsoft.com/office/drawing/2014/main" id="{696D6054-ADFD-4D9A-A428-0E859A1CE1AE}"/>
                    </a:ext>
                  </a:extLst>
                </p:cNvPr>
                <p:cNvSpPr/>
                <p:nvPr/>
              </p:nvSpPr>
              <p:spPr>
                <a:xfrm>
                  <a:off x="8120063" y="3086100"/>
                  <a:ext cx="136525" cy="134938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40" name="円/楕円 75">
                  <a:extLst>
                    <a:ext uri="{FF2B5EF4-FFF2-40B4-BE49-F238E27FC236}">
                      <a16:creationId xmlns:a16="http://schemas.microsoft.com/office/drawing/2014/main" id="{12EBCFBC-3130-44A7-AB26-B2FED04CA9F7}"/>
                    </a:ext>
                  </a:extLst>
                </p:cNvPr>
                <p:cNvSpPr/>
                <p:nvPr/>
              </p:nvSpPr>
              <p:spPr>
                <a:xfrm>
                  <a:off x="8429625" y="3122613"/>
                  <a:ext cx="136525" cy="134937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A9558A42-AE82-49FE-BA37-0965B960FD73}"/>
                  </a:ext>
                </a:extLst>
              </p:cNvPr>
              <p:cNvSpPr/>
              <p:nvPr/>
            </p:nvSpPr>
            <p:spPr bwMode="auto">
              <a:xfrm rot="346239">
                <a:off x="6325538" y="2725458"/>
                <a:ext cx="1426646" cy="271691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</p:grpSp>
        <p:pic>
          <p:nvPicPr>
            <p:cNvPr id="42" name="Picture 12">
              <a:extLst>
                <a:ext uri="{FF2B5EF4-FFF2-40B4-BE49-F238E27FC236}">
                  <a16:creationId xmlns:a16="http://schemas.microsoft.com/office/drawing/2014/main" id="{D76EAD8A-A921-466C-9CD9-3137BF2550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094" y="266248"/>
              <a:ext cx="1571625" cy="119856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9E4AE075-A2BB-4E6A-8E69-BB569A974E3D}"/>
                </a:ext>
              </a:extLst>
            </p:cNvPr>
            <p:cNvSpPr/>
            <p:nvPr/>
          </p:nvSpPr>
          <p:spPr>
            <a:xfrm>
              <a:off x="264484" y="3923244"/>
              <a:ext cx="4642892" cy="1149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03ABC6F8-67AE-430C-9B11-0E485CC7A3D7}"/>
                </a:ext>
              </a:extLst>
            </p:cNvPr>
            <p:cNvCxnSpPr/>
            <p:nvPr/>
          </p:nvCxnSpPr>
          <p:spPr>
            <a:xfrm>
              <a:off x="553585" y="3923244"/>
              <a:ext cx="423232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id="{34200C14-13D4-4D39-801F-8E6A6C2942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752" y="3997179"/>
              <a:ext cx="4372925" cy="374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テキスト ボックス 1">
              <a:extLst>
                <a:ext uri="{FF2B5EF4-FFF2-40B4-BE49-F238E27FC236}">
                  <a16:creationId xmlns:a16="http://schemas.microsoft.com/office/drawing/2014/main" id="{2992F404-F6F0-4A2D-87CB-2E6B27D3CE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2157" y="4509120"/>
              <a:ext cx="311584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(Sayyad et al, PRB 2020)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53" name="テキスト ボックス 3">
              <a:extLst>
                <a:ext uri="{FF2B5EF4-FFF2-40B4-BE49-F238E27FC236}">
                  <a16:creationId xmlns:a16="http://schemas.microsoft.com/office/drawing/2014/main" id="{A1DBB66A-394B-4144-B6B2-C85F731486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0710" y="249341"/>
              <a:ext cx="2005677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rPr>
                <a:t>(Square) t'=0.5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FC93DDB9-8112-4426-9618-6029552C2E02}"/>
                </a:ext>
              </a:extLst>
            </p:cNvPr>
            <p:cNvSpPr/>
            <p:nvPr/>
          </p:nvSpPr>
          <p:spPr>
            <a:xfrm>
              <a:off x="2498393" y="1284312"/>
              <a:ext cx="2178228" cy="15317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C7773FC8-F02B-40C9-BD70-65972F1E11C5}"/>
                </a:ext>
              </a:extLst>
            </p:cNvPr>
            <p:cNvCxnSpPr/>
            <p:nvPr/>
          </p:nvCxnSpPr>
          <p:spPr>
            <a:xfrm>
              <a:off x="621328" y="1765070"/>
              <a:ext cx="421494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B8CB04B-58D4-405D-8412-310CC61FE07E}"/>
              </a:ext>
            </a:extLst>
          </p:cNvPr>
          <p:cNvGrpSpPr/>
          <p:nvPr/>
        </p:nvGrpSpPr>
        <p:grpSpPr>
          <a:xfrm>
            <a:off x="4867677" y="4009695"/>
            <a:ext cx="7012681" cy="2657814"/>
            <a:chOff x="4817487" y="4083554"/>
            <a:chExt cx="7012681" cy="2657814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10D89263-0B57-4057-B2F4-4C6B3B7F5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71864" y="4083554"/>
              <a:ext cx="6958304" cy="2657814"/>
            </a:xfrm>
            <a:prstGeom prst="rect">
              <a:avLst/>
            </a:prstGeom>
          </p:spPr>
        </p:pic>
        <p:sp>
          <p:nvSpPr>
            <p:cNvPr id="56" name="テキスト ボックス 3">
              <a:extLst>
                <a:ext uri="{FF2B5EF4-FFF2-40B4-BE49-F238E27FC236}">
                  <a16:creationId xmlns:a16="http://schemas.microsoft.com/office/drawing/2014/main" id="{FD50E036-6221-4DB6-9972-F242A90AC5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259482" y="4945677"/>
              <a:ext cx="1577676" cy="461665"/>
            </a:xfrm>
            <a:prstGeom prst="rect">
              <a:avLst/>
            </a:prstGeom>
            <a:solidFill>
              <a:srgbClr val="FFE593"/>
            </a:solidFill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Nematicity 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ea typeface="HGS創英角ｺﾞｼｯｸUB" panose="020B0900000000000000" pitchFamily="50" charset="-128"/>
                  <a:cs typeface="+mn-cs"/>
                </a:rPr>
                <a:t>x</a:t>
              </a:r>
              <a:endPara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HGS創英角ｺﾞｼｯｸUB" panose="020B0900000000000000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520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>
            <a:extLst>
              <a:ext uri="{FF2B5EF4-FFF2-40B4-BE49-F238E27FC236}">
                <a16:creationId xmlns:a16="http://schemas.microsoft.com/office/drawing/2014/main" id="{0F280939-EE1D-4043-9C10-0482F9E55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688" y="-99392"/>
            <a:ext cx="12385376" cy="6984776"/>
          </a:xfrm>
          <a:prstGeom prst="rect">
            <a:avLst/>
          </a:prstGeom>
        </p:spPr>
      </p:pic>
      <p:sp>
        <p:nvSpPr>
          <p:cNvPr id="18" name="テキスト ボックス 1">
            <a:extLst>
              <a:ext uri="{FF2B5EF4-FFF2-40B4-BE49-F238E27FC236}">
                <a16:creationId xmlns:a16="http://schemas.microsoft.com/office/drawing/2014/main" id="{2E54CA4E-7D66-4688-9B56-431024744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6234" y="466824"/>
            <a:ext cx="381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(Sayyad et al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, </a:t>
            </a:r>
            <a:r>
              <a:rPr lang="en-US" altLang="ja-JP" sz="180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JPCM 2023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8FFF8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5CD8140-B8F0-417F-9258-15DEF126F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31" y="73690"/>
            <a:ext cx="3816350" cy="209525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C20522D-7B71-4DB5-A144-01AA39296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586" y="2162196"/>
            <a:ext cx="6807343" cy="2535026"/>
          </a:xfrm>
          <a:prstGeom prst="rect">
            <a:avLst/>
          </a:prstGeom>
        </p:spPr>
      </p:pic>
      <p:sp>
        <p:nvSpPr>
          <p:cNvPr id="14" name="テキスト ボックス 1">
            <a:extLst>
              <a:ext uri="{FF2B5EF4-FFF2-40B4-BE49-F238E27FC236}">
                <a16:creationId xmlns:a16="http://schemas.microsoft.com/office/drawing/2014/main" id="{AC2590ED-1E59-4396-A429-16B7CA025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632" y="2247836"/>
            <a:ext cx="56886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n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=0.9                </a:t>
            </a:r>
            <a:r>
              <a:rPr kumimoji="1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n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= 1.0                 </a:t>
            </a:r>
            <a:r>
              <a:rPr kumimoji="1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n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= 1.1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                                                    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dirty="0">
                <a:solidFill>
                  <a:prstClr val="black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                                                   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dx</a:t>
            </a:r>
            <a:r>
              <a:rPr kumimoji="1" lang="en-US" altLang="ja-JP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2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-y</a:t>
            </a:r>
            <a:r>
              <a:rPr kumimoji="1" lang="en-US" altLang="ja-JP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2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CFA71741-D27E-494F-8078-5B816D864B3A}"/>
              </a:ext>
            </a:extLst>
          </p:cNvPr>
          <p:cNvCxnSpPr>
            <a:cxnSpLocks/>
          </p:cNvCxnSpPr>
          <p:nvPr/>
        </p:nvCxnSpPr>
        <p:spPr>
          <a:xfrm flipV="1">
            <a:off x="3287688" y="548680"/>
            <a:ext cx="1022431" cy="1745026"/>
          </a:xfrm>
          <a:prstGeom prst="straightConnector1">
            <a:avLst/>
          </a:prstGeom>
          <a:ln w="28575">
            <a:solidFill>
              <a:srgbClr val="FF0000"/>
            </a:solidFill>
            <a:prstDash val="soli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47F70058-7158-40A8-BD2F-BF9AE4E4F427}"/>
              </a:ext>
            </a:extLst>
          </p:cNvPr>
          <p:cNvCxnSpPr>
            <a:cxnSpLocks/>
          </p:cNvCxnSpPr>
          <p:nvPr/>
        </p:nvCxnSpPr>
        <p:spPr>
          <a:xfrm flipH="1" flipV="1">
            <a:off x="4883507" y="260648"/>
            <a:ext cx="132373" cy="2061628"/>
          </a:xfrm>
          <a:prstGeom prst="straightConnector1">
            <a:avLst/>
          </a:prstGeom>
          <a:ln w="28575">
            <a:solidFill>
              <a:srgbClr val="FF0000"/>
            </a:solidFill>
            <a:prstDash val="soli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CAE50472-AD00-4678-ACA8-C1D0B0B10024}"/>
              </a:ext>
            </a:extLst>
          </p:cNvPr>
          <p:cNvCxnSpPr>
            <a:cxnSpLocks/>
          </p:cNvCxnSpPr>
          <p:nvPr/>
        </p:nvCxnSpPr>
        <p:spPr>
          <a:xfrm flipH="1" flipV="1">
            <a:off x="5519936" y="1052736"/>
            <a:ext cx="1521211" cy="1236787"/>
          </a:xfrm>
          <a:prstGeom prst="straightConnector1">
            <a:avLst/>
          </a:prstGeom>
          <a:ln w="28575">
            <a:solidFill>
              <a:srgbClr val="FF0000"/>
            </a:solidFill>
            <a:prstDash val="soli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8BC54E1C-8633-4DFA-913E-782518392EC2}"/>
              </a:ext>
            </a:extLst>
          </p:cNvPr>
          <p:cNvGrpSpPr/>
          <p:nvPr/>
        </p:nvGrpSpPr>
        <p:grpSpPr>
          <a:xfrm>
            <a:off x="47328" y="2206993"/>
            <a:ext cx="11161240" cy="5117292"/>
            <a:chOff x="47328" y="2206993"/>
            <a:chExt cx="11161240" cy="5117292"/>
          </a:xfrm>
        </p:grpSpPr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CAEFB784-4280-4EE5-8C31-DD00F4A6251A}"/>
                </a:ext>
              </a:extLst>
            </p:cNvPr>
            <p:cNvGrpSpPr/>
            <p:nvPr/>
          </p:nvGrpSpPr>
          <p:grpSpPr>
            <a:xfrm>
              <a:off x="47328" y="4727276"/>
              <a:ext cx="11161240" cy="2597009"/>
              <a:chOff x="47328" y="4727276"/>
              <a:chExt cx="11161240" cy="2597009"/>
            </a:xfrm>
          </p:grpSpPr>
          <p:pic>
            <p:nvPicPr>
              <p:cNvPr id="7" name="図 6">
                <a:extLst>
                  <a:ext uri="{FF2B5EF4-FFF2-40B4-BE49-F238E27FC236}">
                    <a16:creationId xmlns:a16="http://schemas.microsoft.com/office/drawing/2014/main" id="{428A6490-3E7D-414F-B26D-74D6DF436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328" y="4757468"/>
                <a:ext cx="6490015" cy="2566817"/>
              </a:xfrm>
              <a:prstGeom prst="rect">
                <a:avLst/>
              </a:prstGeom>
            </p:spPr>
          </p:pic>
          <p:sp>
            <p:nvSpPr>
              <p:cNvPr id="19" name="テキスト ボックス 1">
                <a:extLst>
                  <a:ext uri="{FF2B5EF4-FFF2-40B4-BE49-F238E27FC236}">
                    <a16:creationId xmlns:a16="http://schemas.microsoft.com/office/drawing/2014/main" id="{E609936F-75F3-47C2-9A61-7628A3B889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26440" y="5248731"/>
                <a:ext cx="41821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in </a:t>
                </a:r>
                <a:r>
                  <a:rPr kumimoji="1" lang="en-US" altLang="ja-JP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C</a:t>
                </a:r>
                <a:r>
                  <a:rPr kumimoji="1" lang="en-US" altLang="ja-JP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6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 point-group </a:t>
                </a:r>
                <a:r>
                  <a:rPr kumimoji="1" lang="en-US" altLang="ja-JP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irred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 rep </a:t>
                </a:r>
                <a:endPara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GS創英角ｺﾞｼｯｸUB" panose="020B0900000000000000" pitchFamily="50" charset="-128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EA718C11-C28C-4A6D-B749-DE87CAF76F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35893" y="4727276"/>
                <a:ext cx="5408579" cy="573932"/>
              </a:xfrm>
              <a:prstGeom prst="rect">
                <a:avLst/>
              </a:prstGeom>
              <a:ln w="38100">
                <a:solidFill>
                  <a:srgbClr val="7030A0"/>
                </a:solidFill>
              </a:ln>
            </p:spPr>
          </p:pic>
        </p:grp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40551DC4-3380-4763-AD3D-D41C030DD5B9}"/>
                </a:ext>
              </a:extLst>
            </p:cNvPr>
            <p:cNvSpPr/>
            <p:nvPr/>
          </p:nvSpPr>
          <p:spPr>
            <a:xfrm>
              <a:off x="2121260" y="2206993"/>
              <a:ext cx="4118756" cy="1984078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33" name="直線矢印コネクタ 32">
              <a:extLst>
                <a:ext uri="{FF2B5EF4-FFF2-40B4-BE49-F238E27FC236}">
                  <a16:creationId xmlns:a16="http://schemas.microsoft.com/office/drawing/2014/main" id="{CBA40C57-C267-4CAF-8E39-5A4857C4113B}"/>
                </a:ext>
              </a:extLst>
            </p:cNvPr>
            <p:cNvCxnSpPr>
              <a:endCxn id="31" idx="2"/>
            </p:cNvCxnSpPr>
            <p:nvPr/>
          </p:nvCxnSpPr>
          <p:spPr>
            <a:xfrm flipH="1" flipV="1">
              <a:off x="4180638" y="4191071"/>
              <a:ext cx="755255" cy="50615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4FB06F6D-7AA3-4719-8183-09AE963AA2B7}"/>
              </a:ext>
            </a:extLst>
          </p:cNvPr>
          <p:cNvGrpSpPr/>
          <p:nvPr/>
        </p:nvGrpSpPr>
        <p:grpSpPr>
          <a:xfrm>
            <a:off x="4994306" y="4780004"/>
            <a:ext cx="6761354" cy="1745340"/>
            <a:chOff x="4994306" y="4780004"/>
            <a:chExt cx="6761354" cy="1745340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04E05B7E-AA53-4C2B-AEAB-5EA6D4B30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75098" y="5692553"/>
              <a:ext cx="4980562" cy="447472"/>
            </a:xfrm>
            <a:prstGeom prst="rect">
              <a:avLst/>
            </a:prstGeom>
          </p:spPr>
        </p:pic>
        <p:sp>
          <p:nvSpPr>
            <p:cNvPr id="20" name="テキスト ボックス 1">
              <a:extLst>
                <a:ext uri="{FF2B5EF4-FFF2-40B4-BE49-F238E27FC236}">
                  <a16:creationId xmlns:a16="http://schemas.microsoft.com/office/drawing/2014/main" id="{A518A91A-EDAD-40DF-B381-0E68B66BD8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94604" y="6063679"/>
              <a:ext cx="461802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GS創英角ｺﾞｼｯｸUB" panose="020B0900000000000000" pitchFamily="50" charset="-128"/>
                  <a:cs typeface="Times New Roman" panose="02020603050405020304" pitchFamily="18" charset="0"/>
                </a:rPr>
                <a:t>(</a:t>
              </a:r>
              <a:r>
                <a:rPr kumimoji="1" lang="en-US" altLang="ja-JP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GS創英角ｺﾞｼｯｸUB" panose="020B0900000000000000" pitchFamily="50" charset="-128"/>
                  <a:cs typeface="Times New Roman" panose="02020603050405020304" pitchFamily="18" charset="0"/>
                </a:rPr>
                <a:t>y</a:t>
              </a:r>
              <a:r>
                <a:rPr kumimoji="1" lang="en-US" altLang="ja-JP" sz="2400" b="0" i="0" u="none" strike="noStrike" kern="1200" cap="none" spc="0" normalizeH="0" baseline="3000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GS創英角ｺﾞｼｯｸUB" panose="020B0900000000000000" pitchFamily="50" charset="-128"/>
                  <a:cs typeface="Times New Roman" panose="02020603050405020304" pitchFamily="18" charset="0"/>
                </a:rPr>
                <a:t>2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GS創英角ｺﾞｼｯｸUB" panose="020B0900000000000000" pitchFamily="50" charset="-128"/>
                  <a:cs typeface="Times New Roman" panose="02020603050405020304" pitchFamily="18" charset="0"/>
                </a:rPr>
                <a:t> in </a:t>
              </a:r>
              <a:r>
                <a:rPr kumimoji="1" lang="en-US" altLang="ja-JP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GS創英角ｺﾞｼｯｸUB" panose="020B0900000000000000" pitchFamily="50" charset="-128"/>
                  <a:cs typeface="Times New Roman" panose="02020603050405020304" pitchFamily="18" charset="0"/>
                </a:rPr>
                <a:t>C</a:t>
              </a:r>
              <a:r>
                <a:rPr kumimoji="1" lang="en-US" altLang="ja-JP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GS創英角ｺﾞｼｯｸUB" panose="020B0900000000000000" pitchFamily="50" charset="-128"/>
                  <a:cs typeface="Times New Roman" panose="02020603050405020304" pitchFamily="18" charset="0"/>
                </a:rPr>
                <a:t>2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GS創英角ｺﾞｼｯｸUB" panose="020B0900000000000000" pitchFamily="50" charset="-128"/>
                  <a:cs typeface="Times New Roman" panose="02020603050405020304" pitchFamily="18" charset="0"/>
                </a:rPr>
                <a:t> (nematic phase) point-gr)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25" name="四角形: 角を丸くする 24">
              <a:extLst>
                <a:ext uri="{FF2B5EF4-FFF2-40B4-BE49-F238E27FC236}">
                  <a16:creationId xmlns:a16="http://schemas.microsoft.com/office/drawing/2014/main" id="{681677DA-183C-4250-A7DA-2C915CF372D4}"/>
                </a:ext>
              </a:extLst>
            </p:cNvPr>
            <p:cNvSpPr/>
            <p:nvPr/>
          </p:nvSpPr>
          <p:spPr>
            <a:xfrm>
              <a:off x="4994306" y="4780004"/>
              <a:ext cx="3117918" cy="461666"/>
            </a:xfrm>
            <a:prstGeom prst="roundRect">
              <a:avLst/>
            </a:prstGeom>
            <a:noFill/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27" name="直線矢印コネクタ 26">
              <a:extLst>
                <a:ext uri="{FF2B5EF4-FFF2-40B4-BE49-F238E27FC236}">
                  <a16:creationId xmlns:a16="http://schemas.microsoft.com/office/drawing/2014/main" id="{A60BA1BD-5526-4330-8EEA-15789823883D}"/>
                </a:ext>
              </a:extLst>
            </p:cNvPr>
            <p:cNvCxnSpPr>
              <a:stCxn id="13" idx="1"/>
              <a:endCxn id="25" idx="2"/>
            </p:cNvCxnSpPr>
            <p:nvPr/>
          </p:nvCxnSpPr>
          <p:spPr>
            <a:xfrm flipH="1" flipV="1">
              <a:off x="6553265" y="5241670"/>
              <a:ext cx="221833" cy="674619"/>
            </a:xfrm>
            <a:prstGeom prst="straightConnector1">
              <a:avLst/>
            </a:prstGeom>
            <a:ln w="28575">
              <a:solidFill>
                <a:srgbClr val="8FFF8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テキスト ボックス 3">
            <a:extLst>
              <a:ext uri="{FF2B5EF4-FFF2-40B4-BE49-F238E27FC236}">
                <a16:creationId xmlns:a16="http://schemas.microsoft.com/office/drawing/2014/main" id="{EDDAFD0C-5B52-4C7E-BE1C-AE64E8982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652" y="1768831"/>
            <a:ext cx="1598515" cy="400110"/>
          </a:xfrm>
          <a:prstGeom prst="rect">
            <a:avLst/>
          </a:prstGeom>
          <a:solidFill>
            <a:srgbClr val="FFE5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Gap function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anose="05050102010706020507" pitchFamily="18" charset="2"/>
              <a:ea typeface="HGS創英角ｺﾞｼｯｸUB" panose="020B0900000000000000" pitchFamily="50" charset="-128"/>
              <a:cs typeface="+mn-cs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A2DD9E0-ECC7-43E0-B1C4-AA0A23D1C184}"/>
              </a:ext>
            </a:extLst>
          </p:cNvPr>
          <p:cNvGrpSpPr/>
          <p:nvPr/>
        </p:nvGrpSpPr>
        <p:grpSpPr>
          <a:xfrm>
            <a:off x="4504267" y="1734432"/>
            <a:ext cx="7759885" cy="1478544"/>
            <a:chOff x="4504267" y="1740531"/>
            <a:chExt cx="7759885" cy="1478544"/>
          </a:xfrm>
        </p:grpSpPr>
        <p:sp>
          <p:nvSpPr>
            <p:cNvPr id="26" name="テキスト ボックス 36">
              <a:extLst>
                <a:ext uri="{FF2B5EF4-FFF2-40B4-BE49-F238E27FC236}">
                  <a16:creationId xmlns:a16="http://schemas.microsoft.com/office/drawing/2014/main" id="{742E44D9-2FBF-4AE9-AB97-D543BC0D7D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4267" y="1740531"/>
              <a:ext cx="7588076" cy="5232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  <a:sym typeface="Wingdings" panose="05000000000000000000" pitchFamily="2" charset="2"/>
                </a:rPr>
                <a:t>Pairing interaction, hence </a:t>
              </a:r>
              <a:r>
                <a:rPr kumimoji="1" lang="en-US" altLang="ja-JP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ea typeface="HGS創英角ﾎﾟｯﾌﾟ体" panose="040B0A00000000000000" pitchFamily="50" charset="-128"/>
                  <a:sym typeface="Wingdings" panose="05000000000000000000" pitchFamily="2" charset="2"/>
                </a:rPr>
                <a:t>l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  <a:sym typeface="Wingdings" panose="05000000000000000000" pitchFamily="2" charset="2"/>
                </a:rPr>
                <a:t>, </a:t>
              </a:r>
              <a:r>
                <a:rPr lang="en-US" altLang="ja-JP" sz="2400" dirty="0" err="1">
                  <a:solidFill>
                    <a:srgbClr val="000000"/>
                  </a:solidFill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sym typeface="Wingdings" panose="05000000000000000000" pitchFamily="2" charset="2"/>
                </a:rPr>
                <a:t>significantl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  <a:sym typeface="Wingdings" panose="05000000000000000000" pitchFamily="2" charset="2"/>
                </a:rPr>
                <a:t>y enhanced</a:t>
              </a: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DDB56F3F-81C6-4565-80B8-A6EB754813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54213" y="2295745"/>
              <a:ext cx="3909939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Cf. </a:t>
              </a:r>
              <a:r>
                <a:rPr kumimoji="1" lang="en-US" altLang="ja-JP" sz="1800" b="0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tetragonal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lattice, 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800" dirty="0">
                  <a:solidFill>
                    <a:prstClr val="white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w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here</a:t>
              </a:r>
              <a:r>
                <a:rPr kumimoji="1" lang="ja-JP" altLang="en-US" sz="1800" b="0" i="0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  <a:sym typeface="Wingdings" panose="05000000000000000000" pitchFamily="2" charset="2"/>
                </a:rPr>
                <a:t>1</a:t>
              </a:r>
              <a:r>
                <a:rPr kumimoji="1" lang="en-US" altLang="ja-JP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  <a:sym typeface="Wingdings" panose="05000000000000000000" pitchFamily="2" charset="2"/>
                </a:rPr>
                <a:t>st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  <a:sym typeface="Wingdings" panose="05000000000000000000" pitchFamily="2" charset="2"/>
                </a:rPr>
                <a:t>-order effect of nematicity 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800" dirty="0">
                  <a:solidFill>
                    <a:prstClr val="white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sym typeface="Wingdings" panose="05000000000000000000" pitchFamily="2" charset="2"/>
                </a:rPr>
                <a:t>on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  <a:sym typeface="Wingdings" panose="05000000000000000000" pitchFamily="2" charset="2"/>
                </a:rPr>
                <a:t> 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ymbol" panose="05050102010706020507" pitchFamily="18" charset="2"/>
                  <a:ea typeface="HGS創英角ｺﾞｼｯｸUB" panose="020B0900000000000000" pitchFamily="50" charset="-128"/>
                  <a:cs typeface="+mn-cs"/>
                  <a:sym typeface="Wingdings" panose="05000000000000000000" pitchFamily="2" charset="2"/>
                </a:rPr>
                <a:t>l 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  <a:sym typeface="Wingdings" panose="05000000000000000000" pitchFamily="2" charset="2"/>
                </a:rPr>
                <a:t>identically vanishes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422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">
            <a:extLst>
              <a:ext uri="{FF2B5EF4-FFF2-40B4-BE49-F238E27FC236}">
                <a16:creationId xmlns:a16="http://schemas.microsoft.com/office/drawing/2014/main" id="{9745A52E-3B5C-4662-B04D-7ACAE9424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1982" y="-56803"/>
            <a:ext cx="12601400" cy="697160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000082"/>
              </a:gs>
              <a:gs pos="100000">
                <a:schemeClr val="tx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ＭＳ Ｐゴシック" pitchFamily="50" charset="-128"/>
                <a:cs typeface="+mn-cs"/>
              </a:rPr>
              <a:t>                     </a:t>
            </a:r>
            <a:endParaRPr kumimoji="1" lang="ja-JP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638980" name="テキスト ボックス 36"/>
          <p:cNvSpPr txBox="1">
            <a:spLocks noChangeArrowheads="1"/>
          </p:cNvSpPr>
          <p:nvPr/>
        </p:nvSpPr>
        <p:spPr bwMode="auto">
          <a:xfrm>
            <a:off x="3454643" y="692696"/>
            <a:ext cx="6385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Superconductivity             Topological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     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(from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repulsion)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77D74806-CE94-41FE-A30A-A596A77EA2D9}"/>
              </a:ext>
            </a:extLst>
          </p:cNvPr>
          <p:cNvCxnSpPr>
            <a:cxnSpLocks/>
          </p:cNvCxnSpPr>
          <p:nvPr/>
        </p:nvCxnSpPr>
        <p:spPr>
          <a:xfrm>
            <a:off x="1063199" y="1534829"/>
            <a:ext cx="9137257" cy="0"/>
          </a:xfrm>
          <a:prstGeom prst="line">
            <a:avLst/>
          </a:prstGeom>
          <a:ln w="28575">
            <a:solidFill>
              <a:srgbClr val="FFD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5FBB5710-2ADA-44A4-BAFE-0363D3BD5B8B}"/>
              </a:ext>
            </a:extLst>
          </p:cNvPr>
          <p:cNvCxnSpPr>
            <a:cxnSpLocks/>
          </p:cNvCxnSpPr>
          <p:nvPr/>
        </p:nvCxnSpPr>
        <p:spPr>
          <a:xfrm>
            <a:off x="2935407" y="836712"/>
            <a:ext cx="0" cy="3647709"/>
          </a:xfrm>
          <a:prstGeom prst="line">
            <a:avLst/>
          </a:prstGeom>
          <a:ln w="28575">
            <a:solidFill>
              <a:srgbClr val="FFD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D39FF963-DED3-4C48-A09A-BBC1EF7E144D}"/>
              </a:ext>
            </a:extLst>
          </p:cNvPr>
          <p:cNvCxnSpPr>
            <a:cxnSpLocks/>
          </p:cNvCxnSpPr>
          <p:nvPr/>
        </p:nvCxnSpPr>
        <p:spPr>
          <a:xfrm>
            <a:off x="7104112" y="836712"/>
            <a:ext cx="0" cy="3528392"/>
          </a:xfrm>
          <a:prstGeom prst="line">
            <a:avLst/>
          </a:prstGeom>
          <a:ln w="28575">
            <a:solidFill>
              <a:srgbClr val="FFD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8984" name="テキスト ボックス 36"/>
          <p:cNvSpPr txBox="1">
            <a:spLocks noChangeArrowheads="1"/>
          </p:cNvSpPr>
          <p:nvPr/>
        </p:nvSpPr>
        <p:spPr bwMode="auto">
          <a:xfrm>
            <a:off x="3071664" y="1740304"/>
            <a:ext cx="82089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Incipient-band SC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* a new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cuprate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* flat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bands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                                                 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Floquet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topological insulator</a:t>
            </a:r>
          </a:p>
        </p:txBody>
      </p:sp>
      <p:sp>
        <p:nvSpPr>
          <p:cNvPr id="13" name="テキスト ボックス 36"/>
          <p:cNvSpPr txBox="1">
            <a:spLocks noChangeArrowheads="1"/>
          </p:cNvSpPr>
          <p:nvPr/>
        </p:nvSpPr>
        <p:spPr bwMode="auto">
          <a:xfrm>
            <a:off x="1219520" y="3687415"/>
            <a:ext cx="15326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Non-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equil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52" name="テキスト ボックス 36">
            <a:extLst>
              <a:ext uri="{FF2B5EF4-FFF2-40B4-BE49-F238E27FC236}">
                <a16:creationId xmlns:a16="http://schemas.microsoft.com/office/drawing/2014/main" id="{3E3D6416-87FD-4144-BED5-5699398B5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011" y="1729835"/>
            <a:ext cx="1816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E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quilibrium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D8F24AF0-A494-4912-B9EE-86A7D241331F}"/>
              </a:ext>
            </a:extLst>
          </p:cNvPr>
          <p:cNvCxnSpPr>
            <a:cxnSpLocks/>
          </p:cNvCxnSpPr>
          <p:nvPr/>
        </p:nvCxnSpPr>
        <p:spPr>
          <a:xfrm>
            <a:off x="1063199" y="3068960"/>
            <a:ext cx="9209265" cy="0"/>
          </a:xfrm>
          <a:prstGeom prst="line">
            <a:avLst/>
          </a:prstGeom>
          <a:ln w="28575">
            <a:solidFill>
              <a:srgbClr val="FFD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5">
            <a:extLst>
              <a:ext uri="{FF2B5EF4-FFF2-40B4-BE49-F238E27FC236}">
                <a16:creationId xmlns:a16="http://schemas.microsoft.com/office/drawing/2014/main" id="{2F4CA11B-5859-4284-99F3-A163D9AEA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7925" y="116632"/>
            <a:ext cx="5342411" cy="46165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EDC9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         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DC9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Plan of the talk</a:t>
            </a: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9F31582A-2201-4077-AD89-0D311EBCAC92}"/>
              </a:ext>
            </a:extLst>
          </p:cNvPr>
          <p:cNvSpPr/>
          <p:nvPr/>
        </p:nvSpPr>
        <p:spPr>
          <a:xfrm>
            <a:off x="6787017" y="3226063"/>
            <a:ext cx="634190" cy="484632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10648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-128242" y="-21436"/>
            <a:ext cx="12673408" cy="697882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000082"/>
              </a:gs>
              <a:gs pos="100000">
                <a:schemeClr val="tx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5" tIns="45713" rIns="91425" bIns="45713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ＭＳ Ｐゴシック"/>
                <a:cs typeface="+mn-cs"/>
              </a:rPr>
              <a:t>　</a:t>
            </a:r>
          </a:p>
        </p:txBody>
      </p:sp>
      <p:sp>
        <p:nvSpPr>
          <p:cNvPr id="21" name="平行四辺形 20"/>
          <p:cNvSpPr/>
          <p:nvPr/>
        </p:nvSpPr>
        <p:spPr>
          <a:xfrm rot="20389607" flipH="1">
            <a:off x="4698597" y="2062287"/>
            <a:ext cx="279478" cy="2998338"/>
          </a:xfrm>
          <a:prstGeom prst="parallelogram">
            <a:avLst>
              <a:gd name="adj" fmla="val 28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1651" name="テキスト ボックス 5"/>
          <p:cNvSpPr txBox="1">
            <a:spLocks noChangeArrowheads="1"/>
          </p:cNvSpPr>
          <p:nvPr/>
        </p:nvSpPr>
        <p:spPr bwMode="auto">
          <a:xfrm>
            <a:off x="4197221" y="158750"/>
            <a:ext cx="4419059" cy="46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73" tIns="45552" rIns="91073" bIns="4555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FFF2D9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Floquet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F2D9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 topological insulator</a:t>
            </a:r>
          </a:p>
        </p:txBody>
      </p:sp>
      <p:sp>
        <p:nvSpPr>
          <p:cNvPr id="411652" name="正方形/長方形 6"/>
          <p:cNvSpPr>
            <a:spLocks noChangeArrowheads="1"/>
          </p:cNvSpPr>
          <p:nvPr/>
        </p:nvSpPr>
        <p:spPr bwMode="auto">
          <a:xfrm>
            <a:off x="3444511" y="795478"/>
            <a:ext cx="2787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(Oka &amp; Aoki, PRB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Arial" charset="0"/>
              </a:rPr>
              <a:t>2009)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8FFF8F"/>
              </a:solidFill>
              <a:effectLst/>
              <a:uLnTx/>
              <a:uFillTx/>
              <a:latin typeface="HGS創英角ｺﾞｼｯｸUB" pitchFamily="50" charset="-128"/>
              <a:ea typeface="HGS創英角ｺﾞｼｯｸUB" pitchFamily="50" charset="-128"/>
              <a:cs typeface="+mn-cs"/>
            </a:endParaRPr>
          </a:p>
        </p:txBody>
      </p:sp>
      <p:grpSp>
        <p:nvGrpSpPr>
          <p:cNvPr id="411653" name="グループ化 1"/>
          <p:cNvGrpSpPr>
            <a:grpSpLocks/>
          </p:cNvGrpSpPr>
          <p:nvPr/>
        </p:nvGrpSpPr>
        <p:grpSpPr bwMode="auto">
          <a:xfrm>
            <a:off x="593431" y="404813"/>
            <a:ext cx="4537075" cy="5224462"/>
            <a:chOff x="539750" y="1128713"/>
            <a:chExt cx="4537075" cy="5224462"/>
          </a:xfrm>
        </p:grpSpPr>
        <p:grpSp>
          <p:nvGrpSpPr>
            <p:cNvPr id="411655" name="グループ化 5"/>
            <p:cNvGrpSpPr>
              <a:grpSpLocks/>
            </p:cNvGrpSpPr>
            <p:nvPr/>
          </p:nvGrpSpPr>
          <p:grpSpPr bwMode="auto">
            <a:xfrm>
              <a:off x="539750" y="1128713"/>
              <a:ext cx="4537075" cy="5224462"/>
              <a:chOff x="4519612" y="1307502"/>
              <a:chExt cx="4536504" cy="5225388"/>
            </a:xfrm>
          </p:grpSpPr>
          <p:pic>
            <p:nvPicPr>
              <p:cNvPr id="411657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9612" y="3141663"/>
                <a:ext cx="4536504" cy="33912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2F4D71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33" descr="3D animation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4740481">
                <a:off x="4891227" y="1765860"/>
                <a:ext cx="3076955" cy="2160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317500"/>
              </a:effectLst>
            </p:spPr>
          </p:pic>
          <p:sp>
            <p:nvSpPr>
              <p:cNvPr id="20" name="Text Box 17"/>
              <p:cNvSpPr txBox="1">
                <a:spLocks noChangeArrowheads="1"/>
              </p:cNvSpPr>
              <p:nvPr/>
            </p:nvSpPr>
            <p:spPr bwMode="auto">
              <a:xfrm>
                <a:off x="4643421" y="2566612"/>
                <a:ext cx="1344443" cy="6414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3600" b="0" i="1" u="none" strike="noStrike" kern="1200" cap="none" spc="0" normalizeH="0" baseline="0" noProof="0">
                    <a:ln>
                      <a:noFill/>
                    </a:ln>
                    <a:solidFill>
                      <a:srgbClr val="99FF99"/>
                    </a:solidFill>
                    <a:effectLst/>
                    <a:uLnTx/>
                    <a:uFillTx/>
                    <a:latin typeface="HGS創英角ｺﾞｼｯｸUB" pitchFamily="50" charset="-128"/>
                    <a:ea typeface="HGS創英角ｺﾞｼｯｸUB" pitchFamily="50" charset="-128"/>
                    <a:cs typeface="+mn-cs"/>
                  </a:rPr>
                  <a:t>B </a:t>
                </a:r>
                <a:r>
                  <a:rPr kumimoji="1" lang="en-US" altLang="ja-JP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99FF99"/>
                    </a:solidFill>
                    <a:effectLst/>
                    <a:uLnTx/>
                    <a:uFillTx/>
                    <a:latin typeface="HGS創英角ｺﾞｼｯｸUB" pitchFamily="50" charset="-128"/>
                    <a:ea typeface="HGS創英角ｺﾞｼｯｸUB" pitchFamily="50" charset="-128"/>
                    <a:cs typeface="+mn-cs"/>
                  </a:rPr>
                  <a:t>= 0</a:t>
                </a:r>
              </a:p>
            </p:txBody>
          </p:sp>
        </p:grpSp>
        <p:sp>
          <p:nvSpPr>
            <p:cNvPr id="22" name="右矢印 21"/>
            <p:cNvSpPr/>
            <p:nvPr/>
          </p:nvSpPr>
          <p:spPr bwMode="auto">
            <a:xfrm rot="4166529">
              <a:off x="281781" y="4622007"/>
              <a:ext cx="2644775" cy="496887"/>
            </a:xfrm>
            <a:prstGeom prst="rightArrow">
              <a:avLst/>
            </a:prstGeom>
            <a:solidFill>
              <a:srgbClr val="FFB9B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12" name="グループ化 11"/>
          <p:cNvGrpSpPr>
            <a:grpSpLocks/>
          </p:cNvGrpSpPr>
          <p:nvPr/>
        </p:nvGrpSpPr>
        <p:grpSpPr bwMode="auto">
          <a:xfrm>
            <a:off x="5087888" y="1340768"/>
            <a:ext cx="3903821" cy="4784725"/>
            <a:chOff x="5781144" y="244124"/>
            <a:chExt cx="3903821" cy="4786312"/>
          </a:xfrm>
          <a:solidFill>
            <a:schemeClr val="bg1"/>
          </a:solidFill>
        </p:grpSpPr>
        <p:grpSp>
          <p:nvGrpSpPr>
            <p:cNvPr id="14" name="グループ化 2"/>
            <p:cNvGrpSpPr>
              <a:grpSpLocks/>
            </p:cNvGrpSpPr>
            <p:nvPr/>
          </p:nvGrpSpPr>
          <p:grpSpPr bwMode="auto">
            <a:xfrm>
              <a:off x="5795963" y="244124"/>
              <a:ext cx="3481387" cy="4786312"/>
              <a:chOff x="5795963" y="244124"/>
              <a:chExt cx="3481387" cy="4786312"/>
            </a:xfrm>
            <a:grpFill/>
          </p:grpSpPr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5963" y="244124"/>
                <a:ext cx="3481387" cy="478631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2F4D71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正方形/長方形 18"/>
              <p:cNvSpPr/>
              <p:nvPr/>
            </p:nvSpPr>
            <p:spPr>
              <a:xfrm>
                <a:off x="5796533" y="532252"/>
                <a:ext cx="360363" cy="410663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15" name="テキスト ボックス 5"/>
            <p:cNvSpPr txBox="1">
              <a:spLocks noChangeArrowheads="1"/>
            </p:cNvSpPr>
            <p:nvPr/>
          </p:nvSpPr>
          <p:spPr bwMode="auto">
            <a:xfrm>
              <a:off x="6345287" y="1192751"/>
              <a:ext cx="3339678" cy="70810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91425" tIns="45713" rIns="91425" bIns="45713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rPr>
                <a:t>topological gap opens  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rPr>
                <a:t>     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rPr>
                <a:t>dynamically</a:t>
              </a:r>
            </a:p>
          </p:txBody>
        </p:sp>
        <p:sp>
          <p:nvSpPr>
            <p:cNvPr id="16" name="テキスト ボックス 5"/>
            <p:cNvSpPr txBox="1">
              <a:spLocks noChangeArrowheads="1"/>
            </p:cNvSpPr>
            <p:nvPr/>
          </p:nvSpPr>
          <p:spPr bwMode="auto">
            <a:xfrm rot="16200000">
              <a:off x="5055518" y="3634929"/>
              <a:ext cx="1851347" cy="400095"/>
            </a:xfrm>
            <a:prstGeom prst="rect">
              <a:avLst/>
            </a:prstGeom>
            <a:grpFill/>
            <a:ln>
              <a:noFill/>
            </a:ln>
          </p:spPr>
          <p:txBody>
            <a:bodyPr lIns="91425" tIns="45713" rIns="91425" bIns="45713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rPr>
                <a:t>Chern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rPr>
                <a:t> density</a:t>
              </a:r>
            </a:p>
          </p:txBody>
        </p:sp>
      </p:grpSp>
      <p:sp>
        <p:nvSpPr>
          <p:cNvPr id="2" name="平行四辺形 1"/>
          <p:cNvSpPr/>
          <p:nvPr/>
        </p:nvSpPr>
        <p:spPr>
          <a:xfrm rot="20475811" flipH="1">
            <a:off x="881520" y="2814531"/>
            <a:ext cx="279478" cy="2998338"/>
          </a:xfrm>
          <a:prstGeom prst="parallelogram">
            <a:avLst>
              <a:gd name="adj" fmla="val 28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 rot="4100482">
            <a:off x="1003188" y="391320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Hall current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40C395F-77AF-4419-94B3-3B675B506247}"/>
              </a:ext>
            </a:extLst>
          </p:cNvPr>
          <p:cNvGrpSpPr/>
          <p:nvPr/>
        </p:nvGrpSpPr>
        <p:grpSpPr>
          <a:xfrm>
            <a:off x="8650519" y="1052736"/>
            <a:ext cx="3894647" cy="5793449"/>
            <a:chOff x="8650519" y="1052736"/>
            <a:chExt cx="3894647" cy="5793449"/>
          </a:xfrm>
        </p:grpSpPr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FB659300-6557-4F84-A602-14B812B00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0519" y="1653322"/>
              <a:ext cx="3894647" cy="51928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正方形/長方形 6">
              <a:extLst>
                <a:ext uri="{FF2B5EF4-FFF2-40B4-BE49-F238E27FC236}">
                  <a16:creationId xmlns:a16="http://schemas.microsoft.com/office/drawing/2014/main" id="{23D8827C-E323-4F6A-8C0E-CF6E7B819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23325" y="1052736"/>
              <a:ext cx="2545283" cy="923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5" tIns="45713" rIns="91425" bIns="45713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8FFF8F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rPr>
                <a:t>Experimental detection of FTI in graphene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8FFF8F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rPr>
                <a:t>(McIver et al, 2020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8FFF8F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Arial" charset="0"/>
                </a:rPr>
                <a:t>)</a:t>
              </a: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endParaRPr>
            </a:p>
          </p:txBody>
        </p:sp>
      </p:grpSp>
      <p:sp>
        <p:nvSpPr>
          <p:cNvPr id="23" name="Text Box 8">
            <a:extLst>
              <a:ext uri="{FF2B5EF4-FFF2-40B4-BE49-F238E27FC236}">
                <a16:creationId xmlns:a16="http://schemas.microsoft.com/office/drawing/2014/main" id="{3919E834-DDBF-418A-A6E6-286FB7C86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150" y="5878021"/>
            <a:ext cx="5616624" cy="40009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Quantum anomalous Hall effect (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QHE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 in B=0)</a:t>
            </a:r>
          </a:p>
        </p:txBody>
      </p:sp>
    </p:spTree>
    <p:extLst>
      <p:ext uri="{BB962C8B-B14F-4D97-AF65-F5344CB8AC3E}">
        <p14:creationId xmlns:p14="http://schemas.microsoft.com/office/powerpoint/2010/main" val="362930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0B20E1AE-3B3A-4DC5-BA3D-966AA9EE4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8696" y="-315913"/>
            <a:ext cx="12457384" cy="7286626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000082"/>
              </a:gs>
              <a:gs pos="100000">
                <a:schemeClr val="tx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5" tIns="45713" rIns="91425" bIns="45713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ＭＳ Ｐゴシック" pitchFamily="50" charset="-128"/>
                <a:cs typeface="+mn-cs"/>
              </a:rPr>
              <a:t>　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F4E8753-705A-4DB9-94DB-23FB8778A1FB}"/>
              </a:ext>
            </a:extLst>
          </p:cNvPr>
          <p:cNvSpPr/>
          <p:nvPr/>
        </p:nvSpPr>
        <p:spPr>
          <a:xfrm>
            <a:off x="2767013" y="2814638"/>
            <a:ext cx="5632450" cy="4070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702468" name="グループ化 1"/>
          <p:cNvGrpSpPr>
            <a:grpSpLocks/>
          </p:cNvGrpSpPr>
          <p:nvPr/>
        </p:nvGrpSpPr>
        <p:grpSpPr bwMode="auto">
          <a:xfrm>
            <a:off x="3935413" y="3052764"/>
            <a:ext cx="4019550" cy="3832225"/>
            <a:chOff x="1187996" y="2924944"/>
            <a:chExt cx="4019550" cy="3830910"/>
          </a:xfrm>
        </p:grpSpPr>
        <p:pic>
          <p:nvPicPr>
            <p:cNvPr id="70248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2924944"/>
              <a:ext cx="3371850" cy="350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248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6165304"/>
              <a:ext cx="2152650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248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6374854"/>
              <a:ext cx="790575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2483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996" y="3069679"/>
              <a:ext cx="647700" cy="309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0246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39" y="2803525"/>
            <a:ext cx="56102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2470" name="グループ化 3"/>
          <p:cNvGrpSpPr>
            <a:grpSpLocks/>
          </p:cNvGrpSpPr>
          <p:nvPr/>
        </p:nvGrpSpPr>
        <p:grpSpPr bwMode="auto">
          <a:xfrm>
            <a:off x="2782889" y="819151"/>
            <a:ext cx="4752975" cy="1993623"/>
            <a:chOff x="1449388" y="620713"/>
            <a:chExt cx="5232400" cy="2195243"/>
          </a:xfrm>
        </p:grpSpPr>
        <p:pic>
          <p:nvPicPr>
            <p:cNvPr id="702476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388" y="620713"/>
              <a:ext cx="4360862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02477" name="グループ化 1"/>
            <p:cNvGrpSpPr>
              <a:grpSpLocks/>
            </p:cNvGrpSpPr>
            <p:nvPr/>
          </p:nvGrpSpPr>
          <p:grpSpPr bwMode="auto">
            <a:xfrm>
              <a:off x="1458126" y="893408"/>
              <a:ext cx="5223662" cy="1922548"/>
              <a:chOff x="234163" y="893408"/>
              <a:chExt cx="5222075" cy="1922548"/>
            </a:xfrm>
          </p:grpSpPr>
          <p:pic>
            <p:nvPicPr>
              <p:cNvPr id="342018" name="Picture 2">
                <a:extLst>
                  <a:ext uri="{FF2B5EF4-FFF2-40B4-BE49-F238E27FC236}">
                    <a16:creationId xmlns:a16="http://schemas.microsoft.com/office/drawing/2014/main" id="{8195BB4D-4714-452E-A504-1D28870D1D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34163" y="893408"/>
                <a:ext cx="5222075" cy="18721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02479" name="テキスト ボックス 1"/>
              <p:cNvSpPr txBox="1">
                <a:spLocks noChangeArrowheads="1"/>
              </p:cNvSpPr>
              <p:nvPr/>
            </p:nvSpPr>
            <p:spPr bwMode="auto">
              <a:xfrm>
                <a:off x="4284663" y="2443163"/>
                <a:ext cx="744828" cy="3727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50" charset="-128"/>
                    <a:cs typeface="+mn-cs"/>
                  </a:rPr>
                  <a:t>(MIT)</a:t>
                </a:r>
                <a:endPara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50" charset="-128"/>
                  <a:cs typeface="+mn-cs"/>
                </a:endParaRPr>
              </a:p>
            </p:txBody>
          </p:sp>
        </p:grpSp>
      </p:grpSp>
      <p:sp>
        <p:nvSpPr>
          <p:cNvPr id="702471" name="Text Box 32"/>
          <p:cNvSpPr txBox="1">
            <a:spLocks noChangeArrowheads="1"/>
          </p:cNvSpPr>
          <p:nvPr/>
        </p:nvSpPr>
        <p:spPr bwMode="auto">
          <a:xfrm>
            <a:off x="1630363" y="-100013"/>
            <a:ext cx="9002712" cy="58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EAC1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 </a:t>
            </a:r>
            <a:r>
              <a:rPr lang="en-US" altLang="ja-JP" sz="2400" u="sng" dirty="0">
                <a:solidFill>
                  <a:srgbClr val="FFEAC1"/>
                </a:solidFill>
                <a:latin typeface="HGP創英角ﾎﾟｯﾌﾟ体" pitchFamily="50" charset="-128"/>
                <a:ea typeface="HGP創英角ﾎﾟｯﾌﾟ体" pitchFamily="50" charset="-128"/>
              </a:rPr>
              <a:t>First d</a:t>
            </a:r>
            <a:r>
              <a:rPr kumimoji="1" lang="en-US" altLang="ja-JP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FFEAC1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etection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AC1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 of FTI: surface of 3D TI </a:t>
            </a: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9E8A49DE-7473-45EC-B19F-BA2443D00EFF}"/>
              </a:ext>
            </a:extLst>
          </p:cNvPr>
          <p:cNvCxnSpPr/>
          <p:nvPr/>
        </p:nvCxnSpPr>
        <p:spPr>
          <a:xfrm>
            <a:off x="2897189" y="2338388"/>
            <a:ext cx="33115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5">
            <a:extLst>
              <a:ext uri="{FF2B5EF4-FFF2-40B4-BE49-F238E27FC236}">
                <a16:creationId xmlns:a16="http://schemas.microsoft.com/office/drawing/2014/main" id="{40862DFE-5719-45AC-A776-B03303D32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176" y="1116048"/>
            <a:ext cx="2987824" cy="58476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91425" tIns="45713" rIns="91425" bIns="4571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B7FFB7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  <a:sym typeface="Wingdings" panose="05000000000000000000" pitchFamily="2" charset="2"/>
              </a:rPr>
              <a:t>(</a:t>
            </a:r>
            <a:r>
              <a:rPr lang="en-US" altLang="ja-JP" sz="1600" dirty="0">
                <a:solidFill>
                  <a:srgbClr val="B7FFB7"/>
                </a:solidFill>
                <a:latin typeface="HGS創英角ｺﾞｼｯｸUB" pitchFamily="50" charset="-128"/>
                <a:ea typeface="HGS創英角ｺﾞｼｯｸUB" pitchFamily="50" charset="-128"/>
                <a:sym typeface="Wingdings" panose="05000000000000000000" pitchFamily="2" charset="2"/>
              </a:rPr>
              <a:t>see also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B7FFB7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  <a:sym typeface="Wingdings" panose="05000000000000000000" pitchFamily="2" charset="2"/>
              </a:rPr>
              <a:t>: Mahmood, …,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B7FFB7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  <a:sym typeface="Wingdings" panose="05000000000000000000" pitchFamily="2" charset="2"/>
              </a:rPr>
              <a:t>  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B7FFB7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  <a:sym typeface="Wingdings" panose="05000000000000000000" pitchFamily="2" charset="2"/>
              </a:rPr>
              <a:t>Gedik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B7FFB7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  <a:sym typeface="Wingdings" panose="05000000000000000000" pitchFamily="2" charset="2"/>
              </a:rPr>
              <a:t>, nature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B7FFB7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  <a:sym typeface="Wingdings" panose="05000000000000000000" pitchFamily="2" charset="2"/>
              </a:rPr>
              <a:t>phys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B7FFB7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  <a:sym typeface="Wingdings" panose="05000000000000000000" pitchFamily="2" charset="2"/>
              </a:rPr>
              <a:t> 2016)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srgbClr val="B7FFB7"/>
              </a:solidFill>
              <a:effectLst/>
              <a:uLnTx/>
              <a:uFillTx/>
              <a:latin typeface="HGS創英角ｺﾞｼｯｸUB" pitchFamily="50" charset="-128"/>
              <a:ea typeface="HGS創英角ｺﾞｼｯｸUB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639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">
            <a:extLst>
              <a:ext uri="{FF2B5EF4-FFF2-40B4-BE49-F238E27FC236}">
                <a16:creationId xmlns:a16="http://schemas.microsoft.com/office/drawing/2014/main" id="{9745A52E-3B5C-4662-B04D-7ACAE9424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1982" y="-56803"/>
            <a:ext cx="12601400" cy="697160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000082"/>
              </a:gs>
              <a:gs pos="100000">
                <a:schemeClr val="tx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ＭＳ Ｐゴシック" pitchFamily="50" charset="-128"/>
                <a:cs typeface="+mn-cs"/>
              </a:rPr>
              <a:t>                     </a:t>
            </a:r>
            <a:endParaRPr kumimoji="1" lang="ja-JP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638980" name="テキスト ボックス 36"/>
          <p:cNvSpPr txBox="1">
            <a:spLocks noChangeArrowheads="1"/>
          </p:cNvSpPr>
          <p:nvPr/>
        </p:nvSpPr>
        <p:spPr bwMode="auto">
          <a:xfrm>
            <a:off x="3454643" y="692696"/>
            <a:ext cx="6385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Superconductivity             Topological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     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(from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repulsion)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77D74806-CE94-41FE-A30A-A596A77EA2D9}"/>
              </a:ext>
            </a:extLst>
          </p:cNvPr>
          <p:cNvCxnSpPr>
            <a:cxnSpLocks/>
          </p:cNvCxnSpPr>
          <p:nvPr/>
        </p:nvCxnSpPr>
        <p:spPr>
          <a:xfrm>
            <a:off x="1063199" y="1534829"/>
            <a:ext cx="9137257" cy="0"/>
          </a:xfrm>
          <a:prstGeom prst="line">
            <a:avLst/>
          </a:prstGeom>
          <a:ln w="28575">
            <a:solidFill>
              <a:srgbClr val="FFD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5FBB5710-2ADA-44A4-BAFE-0363D3BD5B8B}"/>
              </a:ext>
            </a:extLst>
          </p:cNvPr>
          <p:cNvCxnSpPr>
            <a:cxnSpLocks/>
          </p:cNvCxnSpPr>
          <p:nvPr/>
        </p:nvCxnSpPr>
        <p:spPr>
          <a:xfrm>
            <a:off x="2935407" y="836712"/>
            <a:ext cx="0" cy="3647709"/>
          </a:xfrm>
          <a:prstGeom prst="line">
            <a:avLst/>
          </a:prstGeom>
          <a:ln w="28575">
            <a:solidFill>
              <a:srgbClr val="FFD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D39FF963-DED3-4C48-A09A-BBC1EF7E144D}"/>
              </a:ext>
            </a:extLst>
          </p:cNvPr>
          <p:cNvCxnSpPr>
            <a:cxnSpLocks/>
          </p:cNvCxnSpPr>
          <p:nvPr/>
        </p:nvCxnSpPr>
        <p:spPr>
          <a:xfrm>
            <a:off x="7104112" y="836712"/>
            <a:ext cx="0" cy="3528392"/>
          </a:xfrm>
          <a:prstGeom prst="line">
            <a:avLst/>
          </a:prstGeom>
          <a:ln w="28575">
            <a:solidFill>
              <a:srgbClr val="FFD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8984" name="テキスト ボックス 36"/>
          <p:cNvSpPr txBox="1">
            <a:spLocks noChangeArrowheads="1"/>
          </p:cNvSpPr>
          <p:nvPr/>
        </p:nvSpPr>
        <p:spPr bwMode="auto">
          <a:xfrm>
            <a:off x="3071664" y="1740304"/>
            <a:ext cx="82089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Incipient-band SC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* a new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cuprate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* flat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bands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                                                 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Floquet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topological insulator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                                                  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13" name="テキスト ボックス 36"/>
          <p:cNvSpPr txBox="1">
            <a:spLocks noChangeArrowheads="1"/>
          </p:cNvSpPr>
          <p:nvPr/>
        </p:nvSpPr>
        <p:spPr bwMode="auto">
          <a:xfrm>
            <a:off x="1219520" y="3687415"/>
            <a:ext cx="15326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Non-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equil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52" name="テキスト ボックス 36">
            <a:extLst>
              <a:ext uri="{FF2B5EF4-FFF2-40B4-BE49-F238E27FC236}">
                <a16:creationId xmlns:a16="http://schemas.microsoft.com/office/drawing/2014/main" id="{3E3D6416-87FD-4144-BED5-5699398B5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011" y="1729835"/>
            <a:ext cx="1816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E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quilibrium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D8F24AF0-A494-4912-B9EE-86A7D241331F}"/>
              </a:ext>
            </a:extLst>
          </p:cNvPr>
          <p:cNvCxnSpPr>
            <a:cxnSpLocks/>
          </p:cNvCxnSpPr>
          <p:nvPr/>
        </p:nvCxnSpPr>
        <p:spPr>
          <a:xfrm>
            <a:off x="1063199" y="3068960"/>
            <a:ext cx="9209265" cy="0"/>
          </a:xfrm>
          <a:prstGeom prst="line">
            <a:avLst/>
          </a:prstGeom>
          <a:ln w="28575">
            <a:solidFill>
              <a:srgbClr val="FFD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5">
            <a:extLst>
              <a:ext uri="{FF2B5EF4-FFF2-40B4-BE49-F238E27FC236}">
                <a16:creationId xmlns:a16="http://schemas.microsoft.com/office/drawing/2014/main" id="{2F4CA11B-5859-4284-99F3-A163D9AEA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7925" y="116632"/>
            <a:ext cx="5342411" cy="46165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EDC9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         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DC9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Plan of the talk</a:t>
            </a: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9F31582A-2201-4077-AD89-0D311EBCAC92}"/>
              </a:ext>
            </a:extLst>
          </p:cNvPr>
          <p:cNvSpPr/>
          <p:nvPr/>
        </p:nvSpPr>
        <p:spPr>
          <a:xfrm flipH="1">
            <a:off x="6731162" y="3274435"/>
            <a:ext cx="634190" cy="484632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23" name="テキスト ボックス 36">
            <a:extLst>
              <a:ext uri="{FF2B5EF4-FFF2-40B4-BE49-F238E27FC236}">
                <a16:creationId xmlns:a16="http://schemas.microsoft.com/office/drawing/2014/main" id="{C3234ABC-F986-4CFA-ADA0-D0B78D6F8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664" y="3284984"/>
            <a:ext cx="39156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*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Floquet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 topological </a:t>
            </a:r>
            <a:r>
              <a:rPr kumimoji="1" lang="es-E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d</a:t>
            </a:r>
            <a:r>
              <a:rPr kumimoji="1" lang="es-ES" altLang="ja-JP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 </a:t>
            </a:r>
            <a:r>
              <a:rPr kumimoji="1" lang="es-E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+ id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SC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   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(in a t-t' model)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86058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754" name="図 5">
            <a:extLst>
              <a:ext uri="{FF2B5EF4-FFF2-40B4-BE49-F238E27FC236}">
                <a16:creationId xmlns:a16="http://schemas.microsoft.com/office/drawing/2014/main" id="{BA5431B7-2A09-4155-B080-0FED2B6BC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8" y="-85726"/>
            <a:ext cx="12554072" cy="70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4755" name="テキスト ボックス 10">
            <a:extLst>
              <a:ext uri="{FF2B5EF4-FFF2-40B4-BE49-F238E27FC236}">
                <a16:creationId xmlns:a16="http://schemas.microsoft.com/office/drawing/2014/main" id="{96F5D771-B1FA-4B28-951D-A890D4483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576" y="36514"/>
            <a:ext cx="9324976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CC5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T-broken SC  usually from c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CC5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oexisting pairing symmetries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CC5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in equilibrium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ECC5"/>
              </a:solidFill>
              <a:effectLst/>
              <a:uLnTx/>
              <a:uFillTx/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CC5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-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ECC5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eg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CC5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, proposed for iron-based SCs</a:t>
            </a:r>
          </a:p>
        </p:txBody>
      </p:sp>
      <p:pic>
        <p:nvPicPr>
          <p:cNvPr id="714756" name="図 32">
            <a:extLst>
              <a:ext uri="{FF2B5EF4-FFF2-40B4-BE49-F238E27FC236}">
                <a16:creationId xmlns:a16="http://schemas.microsoft.com/office/drawing/2014/main" id="{7F492AAB-E4E2-424C-BFB5-DC0870198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2663826"/>
            <a:ext cx="3144838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4757" name="Text Box 8">
            <a:extLst>
              <a:ext uri="{FF2B5EF4-FFF2-40B4-BE49-F238E27FC236}">
                <a16:creationId xmlns:a16="http://schemas.microsoft.com/office/drawing/2014/main" id="{79FE8773-A3E5-42D6-A7B6-5F16F76CA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5878513"/>
            <a:ext cx="4375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B7FFB7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Lee, Zhang &amp; Wu, PRL 2009 for "1111";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B7FFB7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Fernandes &amp; Millis, PRL 2013</a:t>
            </a: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B7FFB7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B7FFB7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for</a:t>
            </a: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B7FFB7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B7FFB7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"122"</a:t>
            </a: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93BD4A28-55C1-431A-B38E-9E0D7CC2461C}"/>
              </a:ext>
            </a:extLst>
          </p:cNvPr>
          <p:cNvCxnSpPr>
            <a:cxnSpLocks/>
          </p:cNvCxnSpPr>
          <p:nvPr/>
        </p:nvCxnSpPr>
        <p:spPr>
          <a:xfrm flipH="1">
            <a:off x="3486151" y="3127376"/>
            <a:ext cx="239713" cy="1343025"/>
          </a:xfrm>
          <a:prstGeom prst="straightConnector1">
            <a:avLst/>
          </a:prstGeom>
          <a:ln w="5715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746352B2-9B16-4210-B57B-A44AA0D74264}"/>
              </a:ext>
            </a:extLst>
          </p:cNvPr>
          <p:cNvCxnSpPr/>
          <p:nvPr/>
        </p:nvCxnSpPr>
        <p:spPr>
          <a:xfrm>
            <a:off x="4681538" y="3170239"/>
            <a:ext cx="0" cy="1411287"/>
          </a:xfrm>
          <a:prstGeom prst="straightConnector1">
            <a:avLst/>
          </a:prstGeom>
          <a:ln w="5715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4760" name="Picture 4">
            <a:extLst>
              <a:ext uri="{FF2B5EF4-FFF2-40B4-BE49-F238E27FC236}">
                <a16:creationId xmlns:a16="http://schemas.microsoft.com/office/drawing/2014/main" id="{E2DA6D3A-3569-4472-8771-D36E395E5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13" y="3240089"/>
            <a:ext cx="35941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4761" name="Text Box 8">
            <a:extLst>
              <a:ext uri="{FF2B5EF4-FFF2-40B4-BE49-F238E27FC236}">
                <a16:creationId xmlns:a16="http://schemas.microsoft.com/office/drawing/2014/main" id="{A99B65E9-DFEB-4F11-9646-E536134EC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3864" y="5938839"/>
            <a:ext cx="3512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7FFB7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Ahn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B7FFB7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 et al, PRB 2014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7FFB7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B7FFB7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for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7FFB7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7FFB7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LiFeAs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B7FFB7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pic>
        <p:nvPicPr>
          <p:cNvPr id="714762" name="Picture 2" descr="G:\AIST2016_dec18\hu@NIMS\crestconf_jun19\ppt\LiFe_a.png">
            <a:extLst>
              <a:ext uri="{FF2B5EF4-FFF2-40B4-BE49-F238E27FC236}">
                <a16:creationId xmlns:a16="http://schemas.microsoft.com/office/drawing/2014/main" id="{D35508E2-52F5-4113-A1EC-10B5827F0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239964"/>
            <a:ext cx="1524000" cy="1660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4763" name="Picture 3" descr="G:\AIST2016_dec18\hu@NIMS\crestconf_jun19\ppt\LiFe_b.png">
            <a:extLst>
              <a:ext uri="{FF2B5EF4-FFF2-40B4-BE49-F238E27FC236}">
                <a16:creationId xmlns:a16="http://schemas.microsoft.com/office/drawing/2014/main" id="{FAB0F3E4-4C64-4E5D-B8FB-53857CED6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0" y="2225675"/>
            <a:ext cx="1466850" cy="16573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F601CC43-B325-4267-82FD-98739ECE4732}"/>
              </a:ext>
            </a:extLst>
          </p:cNvPr>
          <p:cNvCxnSpPr/>
          <p:nvPr/>
        </p:nvCxnSpPr>
        <p:spPr>
          <a:xfrm flipH="1">
            <a:off x="7953375" y="3881439"/>
            <a:ext cx="44450" cy="833437"/>
          </a:xfrm>
          <a:prstGeom prst="straightConnector1">
            <a:avLst/>
          </a:prstGeom>
          <a:ln w="5715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E8EF59B8-19D5-4DF6-A910-E735E36D749B}"/>
              </a:ext>
            </a:extLst>
          </p:cNvPr>
          <p:cNvCxnSpPr/>
          <p:nvPr/>
        </p:nvCxnSpPr>
        <p:spPr>
          <a:xfrm>
            <a:off x="9366251" y="3881439"/>
            <a:ext cx="73025" cy="833437"/>
          </a:xfrm>
          <a:prstGeom prst="straightConnector1">
            <a:avLst/>
          </a:prstGeom>
          <a:ln w="5715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4766" name="Text Box 8">
            <a:extLst>
              <a:ext uri="{FF2B5EF4-FFF2-40B4-BE49-F238E27FC236}">
                <a16:creationId xmlns:a16="http://schemas.microsoft.com/office/drawing/2014/main" id="{2F69D401-DCC4-4B2D-BD99-23B857179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3588" y="3514726"/>
            <a:ext cx="28178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s+-(A)             s+-(B)</a:t>
            </a:r>
          </a:p>
        </p:txBody>
      </p:sp>
      <p:grpSp>
        <p:nvGrpSpPr>
          <p:cNvPr id="714767" name="グループ化 8">
            <a:extLst>
              <a:ext uri="{FF2B5EF4-FFF2-40B4-BE49-F238E27FC236}">
                <a16:creationId xmlns:a16="http://schemas.microsoft.com/office/drawing/2014/main" id="{9539CA04-A263-46DF-AB4F-6C9DB19D3DB9}"/>
              </a:ext>
            </a:extLst>
          </p:cNvPr>
          <p:cNvGrpSpPr>
            <a:grpSpLocks/>
          </p:cNvGrpSpPr>
          <p:nvPr/>
        </p:nvGrpSpPr>
        <p:grpSpPr bwMode="auto">
          <a:xfrm>
            <a:off x="1949058" y="1092200"/>
            <a:ext cx="4593030" cy="2387600"/>
            <a:chOff x="425186" y="1092565"/>
            <a:chExt cx="4593067" cy="2387480"/>
          </a:xfrm>
        </p:grpSpPr>
        <p:grpSp>
          <p:nvGrpSpPr>
            <p:cNvPr id="714770" name="グループ化 7">
              <a:extLst>
                <a:ext uri="{FF2B5EF4-FFF2-40B4-BE49-F238E27FC236}">
                  <a16:creationId xmlns:a16="http://schemas.microsoft.com/office/drawing/2014/main" id="{C1747031-D4CD-4A09-99AE-66CCAB5F3D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5186" y="1092565"/>
              <a:ext cx="4593067" cy="2372902"/>
              <a:chOff x="4495509" y="490626"/>
              <a:chExt cx="4593067" cy="2372902"/>
            </a:xfrm>
          </p:grpSpPr>
          <p:pic>
            <p:nvPicPr>
              <p:cNvPr id="714772" name="図 1">
                <a:extLst>
                  <a:ext uri="{FF2B5EF4-FFF2-40B4-BE49-F238E27FC236}">
                    <a16:creationId xmlns:a16="http://schemas.microsoft.com/office/drawing/2014/main" id="{A19D0DA9-DD28-4029-BE0C-F53FB91F76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0126" y="705437"/>
                <a:ext cx="4244846" cy="1882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4773" name="Text Box 8">
                <a:extLst>
                  <a:ext uri="{FF2B5EF4-FFF2-40B4-BE49-F238E27FC236}">
                    <a16:creationId xmlns:a16="http://schemas.microsoft.com/office/drawing/2014/main" id="{EF20092A-4E31-49B9-AE1D-9BC85FEB98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35520" y="1899690"/>
                <a:ext cx="150393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1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15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5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5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5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5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5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  <a:cs typeface="+mn-cs"/>
                  </a:rPr>
                  <a:t>s+-      d</a:t>
                </a:r>
              </a:p>
            </p:txBody>
          </p:sp>
          <p:sp>
            <p:nvSpPr>
              <p:cNvPr id="15" name="円/楕円 32">
                <a:extLst>
                  <a:ext uri="{FF2B5EF4-FFF2-40B4-BE49-F238E27FC236}">
                    <a16:creationId xmlns:a16="http://schemas.microsoft.com/office/drawing/2014/main" id="{E72A6653-6C9B-454A-AA81-83BE7EDDD340}"/>
                  </a:ext>
                </a:extLst>
              </p:cNvPr>
              <p:cNvSpPr/>
              <p:nvPr/>
            </p:nvSpPr>
            <p:spPr bwMode="auto">
              <a:xfrm>
                <a:off x="5291246" y="1295448"/>
                <a:ext cx="741368" cy="746087"/>
              </a:xfrm>
              <a:prstGeom prst="ellipse">
                <a:avLst/>
              </a:prstGeom>
              <a:noFill/>
              <a:ln w="38100" cap="flat" cmpd="sng" algn="ctr">
                <a:solidFill>
                  <a:srgbClr val="00CC99">
                    <a:shade val="50000"/>
                  </a:srgbClr>
                </a:solidFill>
                <a:prstDash val="sysDash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  <p:cxnSp>
            <p:nvCxnSpPr>
              <p:cNvPr id="714775" name="直線コネクタ 43">
                <a:extLst>
                  <a:ext uri="{FF2B5EF4-FFF2-40B4-BE49-F238E27FC236}">
                    <a16:creationId xmlns:a16="http://schemas.microsoft.com/office/drawing/2014/main" id="{FCF4EC8F-6FB5-4CE5-8F0F-259AC5865CA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7004406" y="876180"/>
                <a:ext cx="1664819" cy="1724385"/>
              </a:xfrm>
              <a:prstGeom prst="line">
                <a:avLst/>
              </a:prstGeom>
              <a:noFill/>
              <a:ln w="28575" algn="ctr">
                <a:solidFill>
                  <a:srgbClr val="008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14776" name="直線コネクタ 43">
                <a:extLst>
                  <a:ext uri="{FF2B5EF4-FFF2-40B4-BE49-F238E27FC236}">
                    <a16:creationId xmlns:a16="http://schemas.microsoft.com/office/drawing/2014/main" id="{AF258BB0-C03D-4297-9BEE-89F726C5826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>
                <a:off x="7034189" y="770581"/>
                <a:ext cx="1664819" cy="1724385"/>
              </a:xfrm>
              <a:prstGeom prst="line">
                <a:avLst/>
              </a:prstGeom>
              <a:noFill/>
              <a:ln w="28575" algn="ctr">
                <a:solidFill>
                  <a:srgbClr val="008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714777" name="グループ化 4">
                <a:extLst>
                  <a:ext uri="{FF2B5EF4-FFF2-40B4-BE49-F238E27FC236}">
                    <a16:creationId xmlns:a16="http://schemas.microsoft.com/office/drawing/2014/main" id="{2BBEB3BE-DF8A-4297-B95A-D37B8C7A3B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81747" y="1474508"/>
                <a:ext cx="677972" cy="461665"/>
                <a:chOff x="5481747" y="1474508"/>
                <a:chExt cx="677972" cy="461665"/>
              </a:xfrm>
            </p:grpSpPr>
            <p:sp>
              <p:nvSpPr>
                <p:cNvPr id="4" name="楕円 3">
                  <a:extLst>
                    <a:ext uri="{FF2B5EF4-FFF2-40B4-BE49-F238E27FC236}">
                      <a16:creationId xmlns:a16="http://schemas.microsoft.com/office/drawing/2014/main" id="{EB6F7872-CD89-4223-B525-CA2EE4DFC328}"/>
                    </a:ext>
                  </a:extLst>
                </p:cNvPr>
                <p:cNvSpPr/>
                <p:nvPr/>
              </p:nvSpPr>
              <p:spPr>
                <a:xfrm>
                  <a:off x="5481747" y="1485939"/>
                  <a:ext cx="385765" cy="385743"/>
                </a:xfrm>
                <a:prstGeom prst="ellipse">
                  <a:avLst/>
                </a:prstGeom>
                <a:solidFill>
                  <a:srgbClr val="FF0000">
                    <a:alpha val="74000"/>
                  </a:srgb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714795" name="Text Box 8">
                  <a:extLst>
                    <a:ext uri="{FF2B5EF4-FFF2-40B4-BE49-F238E27FC236}">
                      <a16:creationId xmlns:a16="http://schemas.microsoft.com/office/drawing/2014/main" id="{BC6988B1-EEAD-4950-B27C-2828023D849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81089" y="1474508"/>
                  <a:ext cx="378630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1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15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5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5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5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5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5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GP創英角ｺﾞｼｯｸUB" panose="020B0900000000000000" pitchFamily="50" charset="-128"/>
                      <a:ea typeface="HGP創英角ｺﾞｼｯｸUB" panose="020B0900000000000000" pitchFamily="50" charset="-128"/>
                      <a:cs typeface="+mn-cs"/>
                    </a:rPr>
                    <a:t>+</a:t>
                  </a:r>
                </a:p>
              </p:txBody>
            </p:sp>
          </p:grpSp>
          <p:grpSp>
            <p:nvGrpSpPr>
              <p:cNvPr id="714778" name="グループ化 36">
                <a:extLst>
                  <a:ext uri="{FF2B5EF4-FFF2-40B4-BE49-F238E27FC236}">
                    <a16:creationId xmlns:a16="http://schemas.microsoft.com/office/drawing/2014/main" id="{37564499-4560-467A-95EF-C3ED787F0C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05222" y="1355769"/>
                <a:ext cx="1835315" cy="620680"/>
                <a:chOff x="4733730" y="1484589"/>
                <a:chExt cx="1146160" cy="387617"/>
              </a:xfrm>
            </p:grpSpPr>
            <p:sp>
              <p:nvSpPr>
                <p:cNvPr id="38" name="楕円 37">
                  <a:extLst>
                    <a:ext uri="{FF2B5EF4-FFF2-40B4-BE49-F238E27FC236}">
                      <a16:creationId xmlns:a16="http://schemas.microsoft.com/office/drawing/2014/main" id="{4D0CFC11-CFD4-4D69-91EC-3F0CDB483D0A}"/>
                    </a:ext>
                  </a:extLst>
                </p:cNvPr>
                <p:cNvSpPr/>
                <p:nvPr/>
              </p:nvSpPr>
              <p:spPr>
                <a:xfrm>
                  <a:off x="5493241" y="1484589"/>
                  <a:ext cx="386649" cy="387617"/>
                </a:xfrm>
                <a:prstGeom prst="ellipse">
                  <a:avLst/>
                </a:prstGeom>
                <a:solidFill>
                  <a:srgbClr val="FF0000">
                    <a:alpha val="60000"/>
                  </a:srgb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714793" name="Text Box 8">
                  <a:extLst>
                    <a:ext uri="{FF2B5EF4-FFF2-40B4-BE49-F238E27FC236}">
                      <a16:creationId xmlns:a16="http://schemas.microsoft.com/office/drawing/2014/main" id="{C48B151C-8A1E-4B5E-8BBD-6E3FBB211CC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33730" y="1537725"/>
                  <a:ext cx="236458" cy="2882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1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15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5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5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5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5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5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GP創英角ｺﾞｼｯｸUB" panose="020B0900000000000000" pitchFamily="50" charset="-128"/>
                      <a:ea typeface="HGP創英角ｺﾞｼｯｸUB" panose="020B0900000000000000" pitchFamily="50" charset="-128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41" name="楕円 40">
                <a:extLst>
                  <a:ext uri="{FF2B5EF4-FFF2-40B4-BE49-F238E27FC236}">
                    <a16:creationId xmlns:a16="http://schemas.microsoft.com/office/drawing/2014/main" id="{70186A83-36FE-4F0F-BB0E-40A3E9E56BB0}"/>
                  </a:ext>
                </a:extLst>
              </p:cNvPr>
              <p:cNvSpPr/>
              <p:nvPr/>
            </p:nvSpPr>
            <p:spPr>
              <a:xfrm>
                <a:off x="8469446" y="1368470"/>
                <a:ext cx="619130" cy="619094"/>
              </a:xfrm>
              <a:prstGeom prst="ellipse">
                <a:avLst/>
              </a:prstGeom>
              <a:solidFill>
                <a:srgbClr val="FF0000">
                  <a:alpha val="68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  <p:grpSp>
            <p:nvGrpSpPr>
              <p:cNvPr id="714780" name="グループ化 5">
                <a:extLst>
                  <a:ext uri="{FF2B5EF4-FFF2-40B4-BE49-F238E27FC236}">
                    <a16:creationId xmlns:a16="http://schemas.microsoft.com/office/drawing/2014/main" id="{F1F7F487-3B0D-4E37-BCBB-DAC23FBEE4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95509" y="1371645"/>
                <a:ext cx="619130" cy="620681"/>
                <a:chOff x="4495509" y="1371645"/>
                <a:chExt cx="619130" cy="620681"/>
              </a:xfrm>
            </p:grpSpPr>
            <p:sp>
              <p:nvSpPr>
                <p:cNvPr id="43" name="楕円 42">
                  <a:extLst>
                    <a:ext uri="{FF2B5EF4-FFF2-40B4-BE49-F238E27FC236}">
                      <a16:creationId xmlns:a16="http://schemas.microsoft.com/office/drawing/2014/main" id="{FA3A7421-50AA-4BBD-97B2-142A4F9EC8C9}"/>
                    </a:ext>
                  </a:extLst>
                </p:cNvPr>
                <p:cNvSpPr/>
                <p:nvPr/>
              </p:nvSpPr>
              <p:spPr>
                <a:xfrm>
                  <a:off x="4495509" y="1371645"/>
                  <a:ext cx="619130" cy="620681"/>
                </a:xfrm>
                <a:prstGeom prst="ellipse">
                  <a:avLst/>
                </a:prstGeom>
                <a:solidFill>
                  <a:srgbClr val="0000FF">
                    <a:alpha val="56000"/>
                  </a:srgb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714791" name="Text Box 8">
                  <a:extLst>
                    <a:ext uri="{FF2B5EF4-FFF2-40B4-BE49-F238E27FC236}">
                      <a16:creationId xmlns:a16="http://schemas.microsoft.com/office/drawing/2014/main" id="{3C948E62-BD21-461C-B62A-EC605DBB002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83826" y="1446780"/>
                  <a:ext cx="378630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1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15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5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5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5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5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5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GP創英角ｺﾞｼｯｸUB" panose="020B0900000000000000" pitchFamily="50" charset="-128"/>
                      <a:ea typeface="HGP創英角ｺﾞｼｯｸUB" panose="020B0900000000000000" pitchFamily="50" charset="-128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45" name="楕円 44">
                <a:extLst>
                  <a:ext uri="{FF2B5EF4-FFF2-40B4-BE49-F238E27FC236}">
                    <a16:creationId xmlns:a16="http://schemas.microsoft.com/office/drawing/2014/main" id="{E381AF6E-3081-4FF1-A17D-58F9B940CD34}"/>
                  </a:ext>
                </a:extLst>
              </p:cNvPr>
              <p:cNvSpPr/>
              <p:nvPr/>
            </p:nvSpPr>
            <p:spPr>
              <a:xfrm>
                <a:off x="5371816" y="504913"/>
                <a:ext cx="619130" cy="620681"/>
              </a:xfrm>
              <a:prstGeom prst="ellipse">
                <a:avLst/>
              </a:prstGeom>
              <a:solidFill>
                <a:srgbClr val="0000FF">
                  <a:alpha val="56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  <p:sp>
            <p:nvSpPr>
              <p:cNvPr id="47" name="楕円 46">
                <a:extLst>
                  <a:ext uri="{FF2B5EF4-FFF2-40B4-BE49-F238E27FC236}">
                    <a16:creationId xmlns:a16="http://schemas.microsoft.com/office/drawing/2014/main" id="{B1D2DBDB-1189-4C57-A4E7-231F25DE38A2}"/>
                  </a:ext>
                </a:extLst>
              </p:cNvPr>
              <p:cNvSpPr/>
              <p:nvPr/>
            </p:nvSpPr>
            <p:spPr>
              <a:xfrm>
                <a:off x="7623399" y="2244434"/>
                <a:ext cx="619130" cy="619094"/>
              </a:xfrm>
              <a:prstGeom prst="ellipse">
                <a:avLst/>
              </a:prstGeom>
              <a:solidFill>
                <a:srgbClr val="0000FF">
                  <a:alpha val="56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  <p:grpSp>
            <p:nvGrpSpPr>
              <p:cNvPr id="714783" name="グループ化 48">
                <a:extLst>
                  <a:ext uri="{FF2B5EF4-FFF2-40B4-BE49-F238E27FC236}">
                    <a16:creationId xmlns:a16="http://schemas.microsoft.com/office/drawing/2014/main" id="{E0AF13D5-1D2F-450C-ACAE-0CC24CA302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12695" y="490626"/>
                <a:ext cx="2702749" cy="664723"/>
                <a:chOff x="2374308" y="1371932"/>
                <a:chExt cx="2702749" cy="664723"/>
              </a:xfrm>
            </p:grpSpPr>
            <p:sp>
              <p:nvSpPr>
                <p:cNvPr id="50" name="楕円 49">
                  <a:extLst>
                    <a:ext uri="{FF2B5EF4-FFF2-40B4-BE49-F238E27FC236}">
                      <a16:creationId xmlns:a16="http://schemas.microsoft.com/office/drawing/2014/main" id="{D67C5D53-D1A3-4169-9437-A02C27D78F6C}"/>
                    </a:ext>
                  </a:extLst>
                </p:cNvPr>
                <p:cNvSpPr/>
                <p:nvPr/>
              </p:nvSpPr>
              <p:spPr>
                <a:xfrm>
                  <a:off x="4457927" y="1371932"/>
                  <a:ext cx="619130" cy="619094"/>
                </a:xfrm>
                <a:prstGeom prst="ellipse">
                  <a:avLst/>
                </a:prstGeom>
                <a:solidFill>
                  <a:srgbClr val="0000FF">
                    <a:alpha val="56000"/>
                  </a:srgb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714789" name="Text Box 8">
                  <a:extLst>
                    <a:ext uri="{FF2B5EF4-FFF2-40B4-BE49-F238E27FC236}">
                      <a16:creationId xmlns:a16="http://schemas.microsoft.com/office/drawing/2014/main" id="{1E5B03BA-0910-403B-850A-E56EE3FC47F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74308" y="1574990"/>
                  <a:ext cx="378630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1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15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5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5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5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5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5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GP創英角ｺﾞｼｯｸUB" panose="020B0900000000000000" pitchFamily="50" charset="-128"/>
                      <a:ea typeface="HGP創英角ｺﾞｼｯｸUB" panose="020B0900000000000000" pitchFamily="50" charset="-128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52" name="楕円 51">
                <a:extLst>
                  <a:ext uri="{FF2B5EF4-FFF2-40B4-BE49-F238E27FC236}">
                    <a16:creationId xmlns:a16="http://schemas.microsoft.com/office/drawing/2014/main" id="{7ADBAA05-5D17-45E4-BF11-2DF89BEF882F}"/>
                  </a:ext>
                </a:extLst>
              </p:cNvPr>
              <p:cNvSpPr/>
              <p:nvPr/>
            </p:nvSpPr>
            <p:spPr>
              <a:xfrm>
                <a:off x="6253356" y="1385363"/>
                <a:ext cx="619130" cy="619094"/>
              </a:xfrm>
              <a:prstGeom prst="ellipse">
                <a:avLst/>
              </a:prstGeom>
              <a:solidFill>
                <a:srgbClr val="0000FF">
                  <a:alpha val="56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C6F35B9A-5B30-430F-BDFC-C00EE7ACAEBE}"/>
                  </a:ext>
                </a:extLst>
              </p:cNvPr>
              <p:cNvSpPr/>
              <p:nvPr/>
            </p:nvSpPr>
            <p:spPr>
              <a:xfrm>
                <a:off x="6554848" y="1181374"/>
                <a:ext cx="415390" cy="914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46" name="楕円 45">
              <a:extLst>
                <a:ext uri="{FF2B5EF4-FFF2-40B4-BE49-F238E27FC236}">
                  <a16:creationId xmlns:a16="http://schemas.microsoft.com/office/drawing/2014/main" id="{0CD422DB-08E4-4438-8945-037D87544D2D}"/>
                </a:ext>
              </a:extLst>
            </p:cNvPr>
            <p:cNvSpPr/>
            <p:nvPr/>
          </p:nvSpPr>
          <p:spPr>
            <a:xfrm>
              <a:off x="1323816" y="2860951"/>
              <a:ext cx="619130" cy="619094"/>
            </a:xfrm>
            <a:prstGeom prst="ellipse">
              <a:avLst/>
            </a:prstGeom>
            <a:solidFill>
              <a:srgbClr val="0000FF">
                <a:alpha val="56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</p:grpSp>
      <p:sp>
        <p:nvSpPr>
          <p:cNvPr id="714768" name="Text Box 8">
            <a:extLst>
              <a:ext uri="{FF2B5EF4-FFF2-40B4-BE49-F238E27FC236}">
                <a16:creationId xmlns:a16="http://schemas.microsoft.com/office/drawing/2014/main" id="{424433AA-733C-4B57-ADDF-2FEDBE1C7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3894138"/>
            <a:ext cx="325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T</a:t>
            </a:r>
          </a:p>
        </p:txBody>
      </p:sp>
      <p:sp>
        <p:nvSpPr>
          <p:cNvPr id="714769" name="Text Box 8">
            <a:extLst>
              <a:ext uri="{FF2B5EF4-FFF2-40B4-BE49-F238E27FC236}">
                <a16:creationId xmlns:a16="http://schemas.microsoft.com/office/drawing/2014/main" id="{5A1078A0-01E6-46E8-B51D-3A97E50CA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914" y="4181475"/>
            <a:ext cx="325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T</a:t>
            </a:r>
          </a:p>
        </p:txBody>
      </p:sp>
      <p:sp>
        <p:nvSpPr>
          <p:cNvPr id="48" name="テキスト ボックス 36">
            <a:extLst>
              <a:ext uri="{FF2B5EF4-FFF2-40B4-BE49-F238E27FC236}">
                <a16:creationId xmlns:a16="http://schemas.microsoft.com/office/drawing/2014/main" id="{D05C5266-4F07-465F-8C5B-EBDF7B896877}"/>
              </a:ext>
            </a:extLst>
          </p:cNvPr>
          <p:cNvSpPr txBox="1">
            <a:spLocks noChangeArrowheads="1"/>
          </p:cNvSpPr>
          <p:nvPr/>
        </p:nvSpPr>
        <p:spPr bwMode="auto">
          <a:xfrm rot="21247647">
            <a:off x="4083353" y="1508519"/>
            <a:ext cx="7637715" cy="46166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An entirely different (dynamical) way ―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Floquet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44" name="楕円 43">
            <a:extLst>
              <a:ext uri="{FF2B5EF4-FFF2-40B4-BE49-F238E27FC236}">
                <a16:creationId xmlns:a16="http://schemas.microsoft.com/office/drawing/2014/main" id="{885A7558-DC91-1D55-85BE-E591F48C65EA}"/>
              </a:ext>
            </a:extLst>
          </p:cNvPr>
          <p:cNvSpPr/>
          <p:nvPr/>
        </p:nvSpPr>
        <p:spPr bwMode="auto">
          <a:xfrm>
            <a:off x="7479999" y="2906838"/>
            <a:ext cx="254079" cy="254079"/>
          </a:xfrm>
          <a:prstGeom prst="ellipse">
            <a:avLst/>
          </a:prstGeom>
          <a:solidFill>
            <a:srgbClr val="0000FF">
              <a:alpha val="5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25A7807-B98B-7F35-3AA0-25A408CCFDEF}"/>
              </a:ext>
            </a:extLst>
          </p:cNvPr>
          <p:cNvGrpSpPr/>
          <p:nvPr/>
        </p:nvGrpSpPr>
        <p:grpSpPr>
          <a:xfrm>
            <a:off x="7023051" y="2457100"/>
            <a:ext cx="1153261" cy="1153263"/>
            <a:chOff x="7023051" y="2457100"/>
            <a:chExt cx="1153261" cy="1153263"/>
          </a:xfrm>
        </p:grpSpPr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B8D3EAEE-2D1F-D68D-9DD9-795BBCE60D04}"/>
                </a:ext>
              </a:extLst>
            </p:cNvPr>
            <p:cNvGrpSpPr/>
            <p:nvPr/>
          </p:nvGrpSpPr>
          <p:grpSpPr>
            <a:xfrm>
              <a:off x="7023051" y="2861950"/>
              <a:ext cx="1153261" cy="371930"/>
              <a:chOff x="7023051" y="2861950"/>
              <a:chExt cx="1153261" cy="371930"/>
            </a:xfrm>
          </p:grpSpPr>
          <p:sp>
            <p:nvSpPr>
              <p:cNvPr id="49" name="楕円 48">
                <a:extLst>
                  <a:ext uri="{FF2B5EF4-FFF2-40B4-BE49-F238E27FC236}">
                    <a16:creationId xmlns:a16="http://schemas.microsoft.com/office/drawing/2014/main" id="{1C4F8BFC-CFE9-92F8-D5DE-F6D6E2A6DB4A}"/>
                  </a:ext>
                </a:extLst>
              </p:cNvPr>
              <p:cNvSpPr/>
              <p:nvPr/>
            </p:nvSpPr>
            <p:spPr bwMode="auto">
              <a:xfrm>
                <a:off x="7023051" y="2864202"/>
                <a:ext cx="207439" cy="369678"/>
              </a:xfrm>
              <a:prstGeom prst="ellipse">
                <a:avLst/>
              </a:prstGeom>
              <a:solidFill>
                <a:srgbClr val="0000FF">
                  <a:alpha val="56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  <p:sp>
            <p:nvSpPr>
              <p:cNvPr id="51" name="楕円 50">
                <a:extLst>
                  <a:ext uri="{FF2B5EF4-FFF2-40B4-BE49-F238E27FC236}">
                    <a16:creationId xmlns:a16="http://schemas.microsoft.com/office/drawing/2014/main" id="{685491B7-FE9C-5515-04E0-7C297C54D9E2}"/>
                  </a:ext>
                </a:extLst>
              </p:cNvPr>
              <p:cNvSpPr/>
              <p:nvPr/>
            </p:nvSpPr>
            <p:spPr bwMode="auto">
              <a:xfrm>
                <a:off x="7968873" y="2861950"/>
                <a:ext cx="207439" cy="369678"/>
              </a:xfrm>
              <a:prstGeom prst="ellipse">
                <a:avLst/>
              </a:prstGeom>
              <a:solidFill>
                <a:srgbClr val="0000FF">
                  <a:alpha val="56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92AE2CBF-C769-6A68-BC6D-64802B61267C}"/>
                </a:ext>
              </a:extLst>
            </p:cNvPr>
            <p:cNvGrpSpPr/>
            <p:nvPr/>
          </p:nvGrpSpPr>
          <p:grpSpPr>
            <a:xfrm rot="5400000">
              <a:off x="7041800" y="2845492"/>
              <a:ext cx="1153263" cy="376479"/>
              <a:chOff x="7023051" y="2864202"/>
              <a:chExt cx="1153263" cy="376479"/>
            </a:xfrm>
          </p:grpSpPr>
          <p:sp>
            <p:nvSpPr>
              <p:cNvPr id="54" name="楕円 53">
                <a:extLst>
                  <a:ext uri="{FF2B5EF4-FFF2-40B4-BE49-F238E27FC236}">
                    <a16:creationId xmlns:a16="http://schemas.microsoft.com/office/drawing/2014/main" id="{312C8A5C-2A94-ACF1-AE44-D4EFEFC6032B}"/>
                  </a:ext>
                </a:extLst>
              </p:cNvPr>
              <p:cNvSpPr/>
              <p:nvPr/>
            </p:nvSpPr>
            <p:spPr bwMode="auto">
              <a:xfrm>
                <a:off x="7023051" y="2864202"/>
                <a:ext cx="207439" cy="369678"/>
              </a:xfrm>
              <a:prstGeom prst="ellipse">
                <a:avLst/>
              </a:prstGeom>
              <a:solidFill>
                <a:srgbClr val="0000FF">
                  <a:alpha val="56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  <p:sp>
            <p:nvSpPr>
              <p:cNvPr id="55" name="楕円 54">
                <a:extLst>
                  <a:ext uri="{FF2B5EF4-FFF2-40B4-BE49-F238E27FC236}">
                    <a16:creationId xmlns:a16="http://schemas.microsoft.com/office/drawing/2014/main" id="{BA34F212-7C13-99C0-A0B1-A3C74F27A95C}"/>
                  </a:ext>
                </a:extLst>
              </p:cNvPr>
              <p:cNvSpPr/>
              <p:nvPr/>
            </p:nvSpPr>
            <p:spPr bwMode="auto">
              <a:xfrm>
                <a:off x="7968875" y="2871003"/>
                <a:ext cx="207439" cy="369678"/>
              </a:xfrm>
              <a:prstGeom prst="ellipse">
                <a:avLst/>
              </a:prstGeom>
              <a:solidFill>
                <a:srgbClr val="0000FF">
                  <a:alpha val="56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</p:grpSp>
      </p:grp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C3DE2EFF-91ED-2BED-ACDC-960D6BE3A33A}"/>
              </a:ext>
            </a:extLst>
          </p:cNvPr>
          <p:cNvGrpSpPr/>
          <p:nvPr/>
        </p:nvGrpSpPr>
        <p:grpSpPr>
          <a:xfrm>
            <a:off x="8702781" y="2444857"/>
            <a:ext cx="1153261" cy="1153263"/>
            <a:chOff x="7023051" y="2457100"/>
            <a:chExt cx="1153261" cy="1153263"/>
          </a:xfrm>
        </p:grpSpPr>
        <p:grpSp>
          <p:nvGrpSpPr>
            <p:cNvPr id="57" name="グループ化 56">
              <a:extLst>
                <a:ext uri="{FF2B5EF4-FFF2-40B4-BE49-F238E27FC236}">
                  <a16:creationId xmlns:a16="http://schemas.microsoft.com/office/drawing/2014/main" id="{53A43AB5-1342-060C-6F26-02E226EA4C99}"/>
                </a:ext>
              </a:extLst>
            </p:cNvPr>
            <p:cNvGrpSpPr/>
            <p:nvPr/>
          </p:nvGrpSpPr>
          <p:grpSpPr>
            <a:xfrm>
              <a:off x="7023051" y="2861950"/>
              <a:ext cx="1153261" cy="371930"/>
              <a:chOff x="7023051" y="2861950"/>
              <a:chExt cx="1153261" cy="371930"/>
            </a:xfrm>
          </p:grpSpPr>
          <p:sp>
            <p:nvSpPr>
              <p:cNvPr id="61" name="楕円 60">
                <a:extLst>
                  <a:ext uri="{FF2B5EF4-FFF2-40B4-BE49-F238E27FC236}">
                    <a16:creationId xmlns:a16="http://schemas.microsoft.com/office/drawing/2014/main" id="{3323F598-72F2-EF78-2CB4-7AEE44BF4104}"/>
                  </a:ext>
                </a:extLst>
              </p:cNvPr>
              <p:cNvSpPr/>
              <p:nvPr/>
            </p:nvSpPr>
            <p:spPr bwMode="auto">
              <a:xfrm>
                <a:off x="7023051" y="2864202"/>
                <a:ext cx="207439" cy="369678"/>
              </a:xfrm>
              <a:prstGeom prst="ellipse">
                <a:avLst/>
              </a:prstGeom>
              <a:solidFill>
                <a:srgbClr val="0000FF">
                  <a:alpha val="56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  <p:sp>
            <p:nvSpPr>
              <p:cNvPr id="62" name="楕円 61">
                <a:extLst>
                  <a:ext uri="{FF2B5EF4-FFF2-40B4-BE49-F238E27FC236}">
                    <a16:creationId xmlns:a16="http://schemas.microsoft.com/office/drawing/2014/main" id="{2E2E1A95-A2B6-3343-314A-DFE65AA16B43}"/>
                  </a:ext>
                </a:extLst>
              </p:cNvPr>
              <p:cNvSpPr/>
              <p:nvPr/>
            </p:nvSpPr>
            <p:spPr bwMode="auto">
              <a:xfrm>
                <a:off x="7968873" y="2861950"/>
                <a:ext cx="207439" cy="369678"/>
              </a:xfrm>
              <a:prstGeom prst="ellipse">
                <a:avLst/>
              </a:prstGeom>
              <a:solidFill>
                <a:srgbClr val="0000FF">
                  <a:alpha val="56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58" name="グループ化 57">
              <a:extLst>
                <a:ext uri="{FF2B5EF4-FFF2-40B4-BE49-F238E27FC236}">
                  <a16:creationId xmlns:a16="http://schemas.microsoft.com/office/drawing/2014/main" id="{33EEDD2D-F6AD-E73F-49AF-C29BC679C86E}"/>
                </a:ext>
              </a:extLst>
            </p:cNvPr>
            <p:cNvGrpSpPr/>
            <p:nvPr/>
          </p:nvGrpSpPr>
          <p:grpSpPr>
            <a:xfrm rot="5400000">
              <a:off x="7041800" y="2845492"/>
              <a:ext cx="1153263" cy="376479"/>
              <a:chOff x="7023051" y="2864202"/>
              <a:chExt cx="1153263" cy="376479"/>
            </a:xfrm>
          </p:grpSpPr>
          <p:sp>
            <p:nvSpPr>
              <p:cNvPr id="59" name="楕円 58">
                <a:extLst>
                  <a:ext uri="{FF2B5EF4-FFF2-40B4-BE49-F238E27FC236}">
                    <a16:creationId xmlns:a16="http://schemas.microsoft.com/office/drawing/2014/main" id="{F451D84D-9F6F-6CA5-9B7A-5EA0D74DA9F8}"/>
                  </a:ext>
                </a:extLst>
              </p:cNvPr>
              <p:cNvSpPr/>
              <p:nvPr/>
            </p:nvSpPr>
            <p:spPr bwMode="auto">
              <a:xfrm>
                <a:off x="7023051" y="2864202"/>
                <a:ext cx="207439" cy="369678"/>
              </a:xfrm>
              <a:prstGeom prst="ellipse">
                <a:avLst/>
              </a:prstGeom>
              <a:solidFill>
                <a:srgbClr val="0000FF">
                  <a:alpha val="56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  <p:sp>
            <p:nvSpPr>
              <p:cNvPr id="60" name="楕円 59">
                <a:extLst>
                  <a:ext uri="{FF2B5EF4-FFF2-40B4-BE49-F238E27FC236}">
                    <a16:creationId xmlns:a16="http://schemas.microsoft.com/office/drawing/2014/main" id="{BFFDA26F-5AD9-4A71-670B-124A5118246B}"/>
                  </a:ext>
                </a:extLst>
              </p:cNvPr>
              <p:cNvSpPr/>
              <p:nvPr/>
            </p:nvSpPr>
            <p:spPr bwMode="auto">
              <a:xfrm>
                <a:off x="7968875" y="2871003"/>
                <a:ext cx="207439" cy="369678"/>
              </a:xfrm>
              <a:prstGeom prst="ellipse">
                <a:avLst/>
              </a:prstGeom>
              <a:solidFill>
                <a:srgbClr val="0000FF">
                  <a:alpha val="56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</p:grpSp>
      </p:grpSp>
      <p:sp>
        <p:nvSpPr>
          <p:cNvPr id="65" name="楕円 64">
            <a:extLst>
              <a:ext uri="{FF2B5EF4-FFF2-40B4-BE49-F238E27FC236}">
                <a16:creationId xmlns:a16="http://schemas.microsoft.com/office/drawing/2014/main" id="{7C30A815-03B3-B422-74AC-0EFF44372BCB}"/>
              </a:ext>
            </a:extLst>
          </p:cNvPr>
          <p:cNvSpPr/>
          <p:nvPr/>
        </p:nvSpPr>
        <p:spPr bwMode="auto">
          <a:xfrm>
            <a:off x="7533628" y="2962411"/>
            <a:ext cx="146548" cy="146548"/>
          </a:xfrm>
          <a:prstGeom prst="ellipse">
            <a:avLst/>
          </a:prstGeom>
          <a:solidFill>
            <a:srgbClr val="FF0000">
              <a:alpha val="6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7" name="楕円 66">
            <a:extLst>
              <a:ext uri="{FF2B5EF4-FFF2-40B4-BE49-F238E27FC236}">
                <a16:creationId xmlns:a16="http://schemas.microsoft.com/office/drawing/2014/main" id="{F94F0138-CB51-D384-C0ED-89920D211563}"/>
              </a:ext>
            </a:extLst>
          </p:cNvPr>
          <p:cNvSpPr/>
          <p:nvPr/>
        </p:nvSpPr>
        <p:spPr bwMode="auto">
          <a:xfrm>
            <a:off x="9165601" y="2895287"/>
            <a:ext cx="251317" cy="251317"/>
          </a:xfrm>
          <a:prstGeom prst="ellipse">
            <a:avLst/>
          </a:prstGeom>
          <a:solidFill>
            <a:srgbClr val="FF0000">
              <a:alpha val="6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6" name="楕円 65">
            <a:extLst>
              <a:ext uri="{FF2B5EF4-FFF2-40B4-BE49-F238E27FC236}">
                <a16:creationId xmlns:a16="http://schemas.microsoft.com/office/drawing/2014/main" id="{BAF0A4BD-FEA3-9514-A716-7FBEEF9ABA7A}"/>
              </a:ext>
            </a:extLst>
          </p:cNvPr>
          <p:cNvSpPr/>
          <p:nvPr/>
        </p:nvSpPr>
        <p:spPr bwMode="auto">
          <a:xfrm>
            <a:off x="9212723" y="2952005"/>
            <a:ext cx="146548" cy="146548"/>
          </a:xfrm>
          <a:prstGeom prst="ellipse">
            <a:avLst/>
          </a:prstGeom>
          <a:solidFill>
            <a:srgbClr val="FF0000">
              <a:alpha val="6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E7D24AD0-6333-4493-F3ED-B7F54ADE374A}"/>
              </a:ext>
            </a:extLst>
          </p:cNvPr>
          <p:cNvGrpSpPr/>
          <p:nvPr/>
        </p:nvGrpSpPr>
        <p:grpSpPr>
          <a:xfrm>
            <a:off x="6933916" y="2365617"/>
            <a:ext cx="1351453" cy="1360729"/>
            <a:chOff x="6933916" y="2365617"/>
            <a:chExt cx="1351453" cy="1360729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6C32DE25-F83C-E0C2-CACD-2F779E8208E2}"/>
                </a:ext>
              </a:extLst>
            </p:cNvPr>
            <p:cNvGrpSpPr/>
            <p:nvPr/>
          </p:nvGrpSpPr>
          <p:grpSpPr>
            <a:xfrm>
              <a:off x="6933916" y="2366986"/>
              <a:ext cx="422016" cy="1359360"/>
              <a:chOff x="6933916" y="2366986"/>
              <a:chExt cx="422016" cy="1359360"/>
            </a:xfrm>
          </p:grpSpPr>
          <p:sp>
            <p:nvSpPr>
              <p:cNvPr id="63" name="楕円 62">
                <a:extLst>
                  <a:ext uri="{FF2B5EF4-FFF2-40B4-BE49-F238E27FC236}">
                    <a16:creationId xmlns:a16="http://schemas.microsoft.com/office/drawing/2014/main" id="{2EC3A6E2-5EC6-D780-2306-412B02E88DA6}"/>
                  </a:ext>
                </a:extLst>
              </p:cNvPr>
              <p:cNvSpPr/>
              <p:nvPr/>
            </p:nvSpPr>
            <p:spPr bwMode="auto">
              <a:xfrm>
                <a:off x="6937958" y="2366986"/>
                <a:ext cx="417974" cy="417974"/>
              </a:xfrm>
              <a:prstGeom prst="ellipse">
                <a:avLst/>
              </a:prstGeom>
              <a:solidFill>
                <a:srgbClr val="FF0000">
                  <a:alpha val="68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  <p:sp>
            <p:nvSpPr>
              <p:cNvPr id="64" name="楕円 63">
                <a:extLst>
                  <a:ext uri="{FF2B5EF4-FFF2-40B4-BE49-F238E27FC236}">
                    <a16:creationId xmlns:a16="http://schemas.microsoft.com/office/drawing/2014/main" id="{3A957176-9650-A54E-F733-ADF582BB585D}"/>
                  </a:ext>
                </a:extLst>
              </p:cNvPr>
              <p:cNvSpPr/>
              <p:nvPr/>
            </p:nvSpPr>
            <p:spPr bwMode="auto">
              <a:xfrm>
                <a:off x="6933916" y="3308372"/>
                <a:ext cx="417974" cy="417974"/>
              </a:xfrm>
              <a:prstGeom prst="ellipse">
                <a:avLst/>
              </a:prstGeom>
              <a:solidFill>
                <a:srgbClr val="FF0000">
                  <a:alpha val="68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68" name="グループ化 67">
              <a:extLst>
                <a:ext uri="{FF2B5EF4-FFF2-40B4-BE49-F238E27FC236}">
                  <a16:creationId xmlns:a16="http://schemas.microsoft.com/office/drawing/2014/main" id="{AA0BFD15-4EA1-8223-2459-618D46DBAF38}"/>
                </a:ext>
              </a:extLst>
            </p:cNvPr>
            <p:cNvGrpSpPr/>
            <p:nvPr/>
          </p:nvGrpSpPr>
          <p:grpSpPr>
            <a:xfrm>
              <a:off x="7863353" y="2365617"/>
              <a:ext cx="422016" cy="1359360"/>
              <a:chOff x="6933916" y="2366986"/>
              <a:chExt cx="422016" cy="1359360"/>
            </a:xfrm>
          </p:grpSpPr>
          <p:sp>
            <p:nvSpPr>
              <p:cNvPr id="69" name="楕円 68">
                <a:extLst>
                  <a:ext uri="{FF2B5EF4-FFF2-40B4-BE49-F238E27FC236}">
                    <a16:creationId xmlns:a16="http://schemas.microsoft.com/office/drawing/2014/main" id="{D190D31A-A93A-9A1D-0DC0-DBB5F72D82A0}"/>
                  </a:ext>
                </a:extLst>
              </p:cNvPr>
              <p:cNvSpPr/>
              <p:nvPr/>
            </p:nvSpPr>
            <p:spPr bwMode="auto">
              <a:xfrm>
                <a:off x="6937958" y="2366986"/>
                <a:ext cx="417974" cy="417974"/>
              </a:xfrm>
              <a:prstGeom prst="ellipse">
                <a:avLst/>
              </a:prstGeom>
              <a:solidFill>
                <a:srgbClr val="FF0000">
                  <a:alpha val="68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  <p:sp>
            <p:nvSpPr>
              <p:cNvPr id="70" name="楕円 69">
                <a:extLst>
                  <a:ext uri="{FF2B5EF4-FFF2-40B4-BE49-F238E27FC236}">
                    <a16:creationId xmlns:a16="http://schemas.microsoft.com/office/drawing/2014/main" id="{A988D048-D23F-7258-F0F3-44542366E359}"/>
                  </a:ext>
                </a:extLst>
              </p:cNvPr>
              <p:cNvSpPr/>
              <p:nvPr/>
            </p:nvSpPr>
            <p:spPr bwMode="auto">
              <a:xfrm>
                <a:off x="6933916" y="3308372"/>
                <a:ext cx="417974" cy="417974"/>
              </a:xfrm>
              <a:prstGeom prst="ellipse">
                <a:avLst/>
              </a:prstGeom>
              <a:solidFill>
                <a:srgbClr val="FF0000">
                  <a:alpha val="68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</p:grpSp>
      </p:grpSp>
      <p:grpSp>
        <p:nvGrpSpPr>
          <p:cNvPr id="72" name="グループ化 71">
            <a:extLst>
              <a:ext uri="{FF2B5EF4-FFF2-40B4-BE49-F238E27FC236}">
                <a16:creationId xmlns:a16="http://schemas.microsoft.com/office/drawing/2014/main" id="{A0D55064-9498-288D-6C6C-0A8022A202E5}"/>
              </a:ext>
            </a:extLst>
          </p:cNvPr>
          <p:cNvGrpSpPr/>
          <p:nvPr/>
        </p:nvGrpSpPr>
        <p:grpSpPr>
          <a:xfrm>
            <a:off x="8606479" y="2355879"/>
            <a:ext cx="1351453" cy="1360729"/>
            <a:chOff x="6933916" y="2365617"/>
            <a:chExt cx="1351453" cy="1360729"/>
          </a:xfrm>
        </p:grpSpPr>
        <p:grpSp>
          <p:nvGrpSpPr>
            <p:cNvPr id="73" name="グループ化 72">
              <a:extLst>
                <a:ext uri="{FF2B5EF4-FFF2-40B4-BE49-F238E27FC236}">
                  <a16:creationId xmlns:a16="http://schemas.microsoft.com/office/drawing/2014/main" id="{7670890D-98E5-6318-A501-376E28FAA72E}"/>
                </a:ext>
              </a:extLst>
            </p:cNvPr>
            <p:cNvGrpSpPr/>
            <p:nvPr/>
          </p:nvGrpSpPr>
          <p:grpSpPr>
            <a:xfrm>
              <a:off x="6933916" y="2366986"/>
              <a:ext cx="422016" cy="1359360"/>
              <a:chOff x="6933916" y="2366986"/>
              <a:chExt cx="422016" cy="1359360"/>
            </a:xfrm>
          </p:grpSpPr>
          <p:sp>
            <p:nvSpPr>
              <p:cNvPr id="77" name="楕円 76">
                <a:extLst>
                  <a:ext uri="{FF2B5EF4-FFF2-40B4-BE49-F238E27FC236}">
                    <a16:creationId xmlns:a16="http://schemas.microsoft.com/office/drawing/2014/main" id="{79E5717E-7681-B185-4525-892CAD088979}"/>
                  </a:ext>
                </a:extLst>
              </p:cNvPr>
              <p:cNvSpPr/>
              <p:nvPr/>
            </p:nvSpPr>
            <p:spPr bwMode="auto">
              <a:xfrm>
                <a:off x="6937958" y="2366986"/>
                <a:ext cx="417974" cy="417974"/>
              </a:xfrm>
              <a:prstGeom prst="ellipse">
                <a:avLst/>
              </a:prstGeom>
              <a:solidFill>
                <a:srgbClr val="FF0000">
                  <a:alpha val="68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  <p:sp>
            <p:nvSpPr>
              <p:cNvPr id="78" name="楕円 77">
                <a:extLst>
                  <a:ext uri="{FF2B5EF4-FFF2-40B4-BE49-F238E27FC236}">
                    <a16:creationId xmlns:a16="http://schemas.microsoft.com/office/drawing/2014/main" id="{A614F7C7-2D62-7378-ED49-E889FF2346AD}"/>
                  </a:ext>
                </a:extLst>
              </p:cNvPr>
              <p:cNvSpPr/>
              <p:nvPr/>
            </p:nvSpPr>
            <p:spPr bwMode="auto">
              <a:xfrm>
                <a:off x="6933916" y="3308372"/>
                <a:ext cx="417974" cy="417974"/>
              </a:xfrm>
              <a:prstGeom prst="ellipse">
                <a:avLst/>
              </a:prstGeom>
              <a:solidFill>
                <a:srgbClr val="FF0000">
                  <a:alpha val="68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74" name="グループ化 73">
              <a:extLst>
                <a:ext uri="{FF2B5EF4-FFF2-40B4-BE49-F238E27FC236}">
                  <a16:creationId xmlns:a16="http://schemas.microsoft.com/office/drawing/2014/main" id="{2282E5D7-C536-2A35-72E6-F96972FB3C7C}"/>
                </a:ext>
              </a:extLst>
            </p:cNvPr>
            <p:cNvGrpSpPr/>
            <p:nvPr/>
          </p:nvGrpSpPr>
          <p:grpSpPr>
            <a:xfrm>
              <a:off x="7863353" y="2365617"/>
              <a:ext cx="422016" cy="1359360"/>
              <a:chOff x="6933916" y="2366986"/>
              <a:chExt cx="422016" cy="1359360"/>
            </a:xfrm>
          </p:grpSpPr>
          <p:sp>
            <p:nvSpPr>
              <p:cNvPr id="75" name="楕円 74">
                <a:extLst>
                  <a:ext uri="{FF2B5EF4-FFF2-40B4-BE49-F238E27FC236}">
                    <a16:creationId xmlns:a16="http://schemas.microsoft.com/office/drawing/2014/main" id="{C3E9E27B-F4DC-E3EB-6429-7578F61FBB48}"/>
                  </a:ext>
                </a:extLst>
              </p:cNvPr>
              <p:cNvSpPr/>
              <p:nvPr/>
            </p:nvSpPr>
            <p:spPr bwMode="auto">
              <a:xfrm>
                <a:off x="6937958" y="2366986"/>
                <a:ext cx="417974" cy="417974"/>
              </a:xfrm>
              <a:prstGeom prst="ellipse">
                <a:avLst/>
              </a:prstGeom>
              <a:solidFill>
                <a:srgbClr val="FF0000">
                  <a:alpha val="68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  <p:sp>
            <p:nvSpPr>
              <p:cNvPr id="76" name="楕円 75">
                <a:extLst>
                  <a:ext uri="{FF2B5EF4-FFF2-40B4-BE49-F238E27FC236}">
                    <a16:creationId xmlns:a16="http://schemas.microsoft.com/office/drawing/2014/main" id="{20AF1F43-1491-3F07-6FD0-3B208A68E43F}"/>
                  </a:ext>
                </a:extLst>
              </p:cNvPr>
              <p:cNvSpPr/>
              <p:nvPr/>
            </p:nvSpPr>
            <p:spPr bwMode="auto">
              <a:xfrm>
                <a:off x="6933916" y="3308372"/>
                <a:ext cx="417974" cy="417974"/>
              </a:xfrm>
              <a:prstGeom prst="ellipse">
                <a:avLst/>
              </a:prstGeom>
              <a:solidFill>
                <a:srgbClr val="FF0000">
                  <a:alpha val="68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45952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366B089-93E5-4BC7-AFD9-5B8411933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6941" y="-56803"/>
            <a:ext cx="12601400" cy="697160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000082"/>
              </a:gs>
              <a:gs pos="100000">
                <a:schemeClr val="tx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ＭＳ Ｐゴシック" pitchFamily="50" charset="-128"/>
                <a:cs typeface="+mn-cs"/>
              </a:rPr>
              <a:t>                     </a:t>
            </a:r>
            <a:endParaRPr kumimoji="1" lang="ja-JP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B37AF41-ED21-4981-97EA-741010B0C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676" y="0"/>
            <a:ext cx="10038648" cy="6858000"/>
          </a:xfrm>
          <a:prstGeom prst="rect">
            <a:avLst/>
          </a:prstGeom>
        </p:spPr>
      </p:pic>
      <p:sp>
        <p:nvSpPr>
          <p:cNvPr id="5" name="テキスト ボックス 36">
            <a:extLst>
              <a:ext uri="{FF2B5EF4-FFF2-40B4-BE49-F238E27FC236}">
                <a16:creationId xmlns:a16="http://schemas.microsoft.com/office/drawing/2014/main" id="{615E1A5B-C687-4C0E-9493-B7CDE7EE8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2184" y="6444044"/>
            <a:ext cx="41044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(Kitamura &amp; Aoki, 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Comm Phys 2022)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13014E18-B718-4AAB-9DD7-1C8BD1E6D2FC}"/>
              </a:ext>
            </a:extLst>
          </p:cNvPr>
          <p:cNvSpPr/>
          <p:nvPr/>
        </p:nvSpPr>
        <p:spPr>
          <a:xfrm>
            <a:off x="7858100" y="423714"/>
            <a:ext cx="3219124" cy="63636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0C3E95B-4E00-49E8-83B2-153E768ECAE9}"/>
              </a:ext>
            </a:extLst>
          </p:cNvPr>
          <p:cNvSpPr/>
          <p:nvPr/>
        </p:nvSpPr>
        <p:spPr>
          <a:xfrm>
            <a:off x="1919536" y="0"/>
            <a:ext cx="1944216" cy="42371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7AAB106-B1F9-4C3E-A04C-E5E278430174}"/>
              </a:ext>
            </a:extLst>
          </p:cNvPr>
          <p:cNvSpPr/>
          <p:nvPr/>
        </p:nvSpPr>
        <p:spPr>
          <a:xfrm>
            <a:off x="6222254" y="10218"/>
            <a:ext cx="3546154" cy="35669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38D4D8DF-1E6C-4D08-98F5-E877EA799851}"/>
              </a:ext>
            </a:extLst>
          </p:cNvPr>
          <p:cNvCxnSpPr/>
          <p:nvPr/>
        </p:nvCxnSpPr>
        <p:spPr>
          <a:xfrm>
            <a:off x="4961802" y="836712"/>
            <a:ext cx="244827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55FBC49-E4E2-42CA-B61A-735BF516C12D}"/>
              </a:ext>
            </a:extLst>
          </p:cNvPr>
          <p:cNvCxnSpPr/>
          <p:nvPr/>
        </p:nvCxnSpPr>
        <p:spPr>
          <a:xfrm>
            <a:off x="8328248" y="836712"/>
            <a:ext cx="244827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5B2DE3F7-3571-451C-B5A0-2FDAB6E82CBC}"/>
              </a:ext>
            </a:extLst>
          </p:cNvPr>
          <p:cNvCxnSpPr/>
          <p:nvPr/>
        </p:nvCxnSpPr>
        <p:spPr>
          <a:xfrm>
            <a:off x="4439816" y="10218"/>
            <a:ext cx="0" cy="6357997"/>
          </a:xfrm>
          <a:prstGeom prst="line">
            <a:avLst/>
          </a:prstGeom>
          <a:ln w="762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図 13">
            <a:extLst>
              <a:ext uri="{FF2B5EF4-FFF2-40B4-BE49-F238E27FC236}">
                <a16:creationId xmlns:a16="http://schemas.microsoft.com/office/drawing/2014/main" id="{91A20573-7245-4AF5-B431-D2BF2F70D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053" y="5085184"/>
            <a:ext cx="311285" cy="44747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6198781-A8CF-47EF-9693-96BA9343E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568" y="4118288"/>
            <a:ext cx="278338" cy="400110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2BC93781-0C61-45C4-8FC3-07DAF10AFF83}"/>
              </a:ext>
            </a:extLst>
          </p:cNvPr>
          <p:cNvSpPr/>
          <p:nvPr/>
        </p:nvSpPr>
        <p:spPr>
          <a:xfrm>
            <a:off x="5296712" y="4128725"/>
            <a:ext cx="278339" cy="400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pic>
        <p:nvPicPr>
          <p:cNvPr id="17" name="Picture 33" descr="3D animation">
            <a:extLst>
              <a:ext uri="{FF2B5EF4-FFF2-40B4-BE49-F238E27FC236}">
                <a16:creationId xmlns:a16="http://schemas.microsoft.com/office/drawing/2014/main" id="{6B2DA716-7C4A-132B-A5EB-7DAE8B50E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831713">
            <a:off x="1448563" y="898303"/>
            <a:ext cx="2370335" cy="1662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8" name="Picture 33" descr="3D animation">
            <a:extLst>
              <a:ext uri="{FF2B5EF4-FFF2-40B4-BE49-F238E27FC236}">
                <a16:creationId xmlns:a16="http://schemas.microsoft.com/office/drawing/2014/main" id="{FAE6B0B4-26C8-0D76-B3E4-CCB3B9674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831713">
            <a:off x="5265613" y="841500"/>
            <a:ext cx="2370335" cy="1662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9" name="Picture 33" descr="3D animation">
            <a:extLst>
              <a:ext uri="{FF2B5EF4-FFF2-40B4-BE49-F238E27FC236}">
                <a16:creationId xmlns:a16="http://schemas.microsoft.com/office/drawing/2014/main" id="{A7E250C7-F083-CDF5-898E-10121DB2F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831713">
            <a:off x="8550623" y="898303"/>
            <a:ext cx="2370335" cy="1662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20" name="Text Box 8">
            <a:extLst>
              <a:ext uri="{FF2B5EF4-FFF2-40B4-BE49-F238E27FC236}">
                <a16:creationId xmlns:a16="http://schemas.microsoft.com/office/drawing/2014/main" id="{E4F7B0F7-79AB-2F8E-1442-8D5D797DF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116" y="3169808"/>
            <a:ext cx="1740861" cy="40009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graphene</a:t>
            </a:r>
          </a:p>
        </p:txBody>
      </p:sp>
      <p:sp>
        <p:nvSpPr>
          <p:cNvPr id="21" name="Text Box 8">
            <a:extLst>
              <a:ext uri="{FF2B5EF4-FFF2-40B4-BE49-F238E27FC236}">
                <a16:creationId xmlns:a16="http://schemas.microsoft.com/office/drawing/2014/main" id="{9A6CA74A-4597-B653-6131-B64D66C23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912" y="3388945"/>
            <a:ext cx="2029796" cy="40009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Mott insulator</a:t>
            </a: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ACC7138F-DEFD-22CD-D396-A677E222F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7817" y="3258962"/>
            <a:ext cx="2029796" cy="40009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d-wave SC</a:t>
            </a:r>
          </a:p>
        </p:txBody>
      </p:sp>
      <p:sp>
        <p:nvSpPr>
          <p:cNvPr id="23" name="Text Box 8">
            <a:extLst>
              <a:ext uri="{FF2B5EF4-FFF2-40B4-BE49-F238E27FC236}">
                <a16:creationId xmlns:a16="http://schemas.microsoft.com/office/drawing/2014/main" id="{19CDAAC3-D0C7-4AA0-46E3-968E4899C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552" y="4437112"/>
            <a:ext cx="1740861" cy="400095"/>
          </a:xfrm>
          <a:prstGeom prst="rect">
            <a:avLst/>
          </a:prstGeom>
          <a:solidFill>
            <a:srgbClr val="C9A4E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FTI</a:t>
            </a:r>
          </a:p>
        </p:txBody>
      </p:sp>
      <p:sp>
        <p:nvSpPr>
          <p:cNvPr id="24" name="Text Box 8">
            <a:extLst>
              <a:ext uri="{FF2B5EF4-FFF2-40B4-BE49-F238E27FC236}">
                <a16:creationId xmlns:a16="http://schemas.microsoft.com/office/drawing/2014/main" id="{A33E203A-BFD3-B094-EF97-386B1CA9F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1904" y="4436442"/>
            <a:ext cx="2508258" cy="400095"/>
          </a:xfrm>
          <a:prstGeom prst="rect">
            <a:avLst/>
          </a:prstGeom>
          <a:solidFill>
            <a:srgbClr val="C9A4E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chiral spin states</a:t>
            </a:r>
          </a:p>
        </p:txBody>
      </p:sp>
      <p:sp>
        <p:nvSpPr>
          <p:cNvPr id="25" name="Text Box 8">
            <a:extLst>
              <a:ext uri="{FF2B5EF4-FFF2-40B4-BE49-F238E27FC236}">
                <a16:creationId xmlns:a16="http://schemas.microsoft.com/office/drawing/2014/main" id="{0048E21B-C07C-1E5F-F94F-4F695E716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6802" y="4015408"/>
            <a:ext cx="2050184" cy="400095"/>
          </a:xfrm>
          <a:prstGeom prst="rect">
            <a:avLst/>
          </a:prstGeom>
          <a:solidFill>
            <a:srgbClr val="C9A4E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d+id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 wave SC</a:t>
            </a:r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id="{FF666B85-1719-9290-16E8-1C161F1AC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199" y="14175"/>
            <a:ext cx="2639470" cy="400095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CC"/>
            </a:solidFill>
          </a:ln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Dirac (one-body)   </a:t>
            </a:r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id="{A5E12779-C16E-04D3-1B0E-9B1724422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7501" y="-13279"/>
            <a:ext cx="3863606" cy="400095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CC"/>
            </a:solidFill>
          </a:ln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Strongly-correlated systems   </a:t>
            </a:r>
          </a:p>
        </p:txBody>
      </p:sp>
      <p:sp>
        <p:nvSpPr>
          <p:cNvPr id="28" name="正方形/長方形 6">
            <a:extLst>
              <a:ext uri="{FF2B5EF4-FFF2-40B4-BE49-F238E27FC236}">
                <a16:creationId xmlns:a16="http://schemas.microsoft.com/office/drawing/2014/main" id="{CE23AD39-4A92-D117-D2F2-D996AB9DD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6252627"/>
            <a:ext cx="2787650" cy="33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(Oka &amp; Aoki, PRB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Arial" charset="0"/>
              </a:rPr>
              <a:t>2009)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HGS創英角ｺﾞｼｯｸUB" pitchFamily="50" charset="-128"/>
              <a:ea typeface="HGS創英角ｺﾞｼｯｸUB" pitchFamily="50" charset="-128"/>
              <a:cs typeface="+mn-cs"/>
            </a:endParaRPr>
          </a:p>
        </p:txBody>
      </p:sp>
      <p:sp>
        <p:nvSpPr>
          <p:cNvPr id="29" name="正方形/長方形 6">
            <a:extLst>
              <a:ext uri="{FF2B5EF4-FFF2-40B4-BE49-F238E27FC236}">
                <a16:creationId xmlns:a16="http://schemas.microsoft.com/office/drawing/2014/main" id="{4D700AB9-DC6B-0600-86F8-46582BE27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6653" y="6331571"/>
            <a:ext cx="3863603" cy="58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(Kitamura, Oka &amp; Aoki, PRB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Arial" charset="0"/>
              </a:rPr>
              <a:t>2017;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dirty="0">
                <a:solidFill>
                  <a:srgbClr val="008000"/>
                </a:solidFill>
                <a:latin typeface="HGS創英角ｺﾞｼｯｸUB" pitchFamily="50" charset="-128"/>
                <a:ea typeface="HGS創英角ｺﾞｼｯｸUB" pitchFamily="50" charset="-128"/>
                <a:cs typeface="Arial" charset="0"/>
              </a:rPr>
              <a:t>  Claassen et al, </a:t>
            </a:r>
            <a:r>
              <a:rPr lang="en-US" altLang="ja-JP" sz="1600" dirty="0" err="1">
                <a:solidFill>
                  <a:srgbClr val="008000"/>
                </a:solidFill>
                <a:latin typeface="HGS創英角ｺﾞｼｯｸUB" pitchFamily="50" charset="-128"/>
                <a:ea typeface="HGS創英角ｺﾞｼｯｸUB" pitchFamily="50" charset="-128"/>
                <a:cs typeface="Arial" charset="0"/>
              </a:rPr>
              <a:t>nat</a:t>
            </a:r>
            <a:r>
              <a:rPr lang="en-US" altLang="ja-JP" sz="1600">
                <a:solidFill>
                  <a:srgbClr val="008000"/>
                </a:solidFill>
                <a:latin typeface="HGS創英角ｺﾞｼｯｸUB" pitchFamily="50" charset="-128"/>
                <a:ea typeface="HGS創英角ｺﾞｼｯｸUB" pitchFamily="50" charset="-128"/>
                <a:cs typeface="Arial" charset="0"/>
              </a:rPr>
              <a:t> comm 2017</a:t>
            </a: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Arial" charset="0"/>
              </a:rPr>
              <a:t>)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HGS創英角ｺﾞｼｯｸUB" pitchFamily="50" charset="-128"/>
              <a:ea typeface="HGS創英角ｺﾞｼｯｸUB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25E754A-FEFA-D55D-0CFE-B15F5B85EB71}"/>
              </a:ext>
            </a:extLst>
          </p:cNvPr>
          <p:cNvSpPr txBox="1"/>
          <p:nvPr/>
        </p:nvSpPr>
        <p:spPr>
          <a:xfrm>
            <a:off x="7933361" y="1751338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real space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479BB54-1641-0157-6024-AE5E3204467F}"/>
              </a:ext>
            </a:extLst>
          </p:cNvPr>
          <p:cNvSpPr txBox="1"/>
          <p:nvPr/>
        </p:nvSpPr>
        <p:spPr>
          <a:xfrm>
            <a:off x="7933361" y="4653136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k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space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1" name="Text Box 8">
            <a:extLst>
              <a:ext uri="{FF2B5EF4-FFF2-40B4-BE49-F238E27FC236}">
                <a16:creationId xmlns:a16="http://schemas.microsoft.com/office/drawing/2014/main" id="{859B2D85-679B-642B-DB52-C282BCBB7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0445" y="4556012"/>
            <a:ext cx="3219123" cy="101564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solidFill>
                  <a:prstClr val="black"/>
                </a:solidFill>
                <a:latin typeface="HGS創英角ﾎﾟｯﾌﾟ体" pitchFamily="50" charset="-128"/>
                <a:ea typeface="HGS創英角ﾎﾟｯﾌﾟ体" pitchFamily="50" charset="-128"/>
              </a:rPr>
              <a:t>This is not so simple,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because laser doesn't couple with</a:t>
            </a:r>
            <a:r>
              <a:rPr kumimoji="1" lang="en-US" altLang="ja-JP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rPr>
              <a:t> </a:t>
            </a:r>
            <a:r>
              <a:rPr lang="en-US" altLang="ja-JP" sz="2000" dirty="0">
                <a:solidFill>
                  <a:prstClr val="black"/>
                </a:solidFill>
                <a:latin typeface="HGS創英角ﾎﾟｯﾌﾟ体" pitchFamily="50" charset="-128"/>
                <a:ea typeface="HGS創英角ﾎﾟｯﾌﾟ体" pitchFamily="50" charset="-128"/>
              </a:rPr>
              <a:t>gap function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pitchFamily="18" charset="2"/>
              <a:ea typeface="HGS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64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">
            <a:extLst>
              <a:ext uri="{FF2B5EF4-FFF2-40B4-BE49-F238E27FC236}">
                <a16:creationId xmlns:a16="http://schemas.microsoft.com/office/drawing/2014/main" id="{9745A52E-3B5C-4662-B04D-7ACAE9424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6941" y="-56803"/>
            <a:ext cx="12601400" cy="697160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000082"/>
              </a:gs>
              <a:gs pos="100000">
                <a:schemeClr val="tx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ＭＳ Ｐゴシック" pitchFamily="50" charset="-128"/>
                <a:cs typeface="+mn-cs"/>
              </a:rPr>
              <a:t>                     </a:t>
            </a:r>
            <a:endParaRPr kumimoji="1" lang="ja-JP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3" name="テキスト ボックス 36">
            <a:extLst>
              <a:ext uri="{FF2B5EF4-FFF2-40B4-BE49-F238E27FC236}">
                <a16:creationId xmlns:a16="http://schemas.microsoft.com/office/drawing/2014/main" id="{C3234ABC-F986-4CFA-ADA0-D0B78D6F8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12" y="149731"/>
            <a:ext cx="10153128" cy="8309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Go to 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strong-coupling regime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>
                <a:solidFill>
                  <a:srgbClr val="FFE593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 to </a:t>
            </a:r>
            <a:r>
              <a:rPr lang="en-US" altLang="ja-JP" sz="2400" dirty="0" err="1">
                <a:solidFill>
                  <a:srgbClr val="FFE593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realise</a:t>
            </a:r>
            <a:r>
              <a:rPr lang="en-US" altLang="ja-JP" sz="2400" dirty="0">
                <a:solidFill>
                  <a:srgbClr val="FFE593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</a:t>
            </a:r>
            <a:r>
              <a:rPr kumimoji="1" lang="en-US" altLang="ja-JP" sz="2400" b="0" i="0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d-wave SC + </a:t>
            </a:r>
            <a:r>
              <a:rPr lang="en-US" altLang="ja-JP" sz="2400" dirty="0">
                <a:solidFill>
                  <a:srgbClr val="FFE593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CPL</a:t>
            </a:r>
            <a:r>
              <a:rPr kumimoji="1" lang="en-US" altLang="ja-JP" sz="2400" b="0" i="0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 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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"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Floquet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 topological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(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d</a:t>
            </a:r>
            <a:r>
              <a:rPr kumimoji="1" lang="en-US" altLang="ja-JP" sz="2400" b="0" i="0" u="none" strike="noStrike" kern="1200" cap="none" spc="0" normalizeH="0" baseline="-1400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x2-y2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 +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id</a:t>
            </a:r>
            <a:r>
              <a:rPr kumimoji="1" lang="en-US" altLang="ja-JP" sz="2400" b="0" i="0" u="none" strike="noStrike" kern="1200" cap="none" spc="0" normalizeH="0" baseline="-14000" noProof="0" dirty="0" err="1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xy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)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SC"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+mn-cs"/>
            </a:endParaRPr>
          </a:p>
        </p:txBody>
      </p:sp>
      <p:sp>
        <p:nvSpPr>
          <p:cNvPr id="5" name="テキスト ボックス 36">
            <a:extLst>
              <a:ext uri="{FF2B5EF4-FFF2-40B4-BE49-F238E27FC236}">
                <a16:creationId xmlns:a16="http://schemas.microsoft.com/office/drawing/2014/main" id="{FE693392-D494-460C-BA70-5623F6557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742" y="980728"/>
            <a:ext cx="43832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(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Kitamura &amp; Aoki, Comm Phys </a:t>
            </a:r>
            <a:r>
              <a:rPr lang="en-US" altLang="ja-JP" sz="2000" dirty="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2022)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8FFF8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6CE9C0C1-E78C-4C21-ACB5-8DB31531FC75}"/>
              </a:ext>
            </a:extLst>
          </p:cNvPr>
          <p:cNvGrpSpPr/>
          <p:nvPr/>
        </p:nvGrpSpPr>
        <p:grpSpPr>
          <a:xfrm>
            <a:off x="335360" y="2597272"/>
            <a:ext cx="1532894" cy="1169356"/>
            <a:chOff x="4799856" y="5434223"/>
            <a:chExt cx="1532894" cy="1169356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55310DCD-7AE9-41BB-8777-A0D4E501BD25}"/>
                </a:ext>
              </a:extLst>
            </p:cNvPr>
            <p:cNvGrpSpPr/>
            <p:nvPr/>
          </p:nvGrpSpPr>
          <p:grpSpPr>
            <a:xfrm rot="5400000">
              <a:off x="5155896" y="5730869"/>
              <a:ext cx="1169356" cy="576064"/>
              <a:chOff x="1652588" y="5733256"/>
              <a:chExt cx="1701056" cy="576064"/>
            </a:xfrm>
          </p:grpSpPr>
          <p:cxnSp>
            <p:nvCxnSpPr>
              <p:cNvPr id="39" name="直線コネクタ 38">
                <a:extLst>
                  <a:ext uri="{FF2B5EF4-FFF2-40B4-BE49-F238E27FC236}">
                    <a16:creationId xmlns:a16="http://schemas.microsoft.com/office/drawing/2014/main" id="{A9296591-809C-4D93-A85A-C3F1995A75A6}"/>
                  </a:ext>
                </a:extLst>
              </p:cNvPr>
              <p:cNvCxnSpPr/>
              <p:nvPr/>
            </p:nvCxnSpPr>
            <p:spPr>
              <a:xfrm>
                <a:off x="1652588" y="5733256"/>
                <a:ext cx="1701056" cy="0"/>
              </a:xfrm>
              <a:prstGeom prst="line">
                <a:avLst/>
              </a:prstGeom>
              <a:ln w="28575">
                <a:solidFill>
                  <a:srgbClr val="FFF0C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コネクタ 39">
                <a:extLst>
                  <a:ext uri="{FF2B5EF4-FFF2-40B4-BE49-F238E27FC236}">
                    <a16:creationId xmlns:a16="http://schemas.microsoft.com/office/drawing/2014/main" id="{B85299C4-343C-4941-A521-229BDAB6625E}"/>
                  </a:ext>
                </a:extLst>
              </p:cNvPr>
              <p:cNvCxnSpPr/>
              <p:nvPr/>
            </p:nvCxnSpPr>
            <p:spPr>
              <a:xfrm>
                <a:off x="1652588" y="6309320"/>
                <a:ext cx="1701056" cy="0"/>
              </a:xfrm>
              <a:prstGeom prst="line">
                <a:avLst/>
              </a:prstGeom>
              <a:ln w="28575">
                <a:solidFill>
                  <a:srgbClr val="FFF0C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5FE2CC5A-D0C9-4BA3-A043-64B7B43C3700}"/>
                </a:ext>
              </a:extLst>
            </p:cNvPr>
            <p:cNvGrpSpPr/>
            <p:nvPr/>
          </p:nvGrpSpPr>
          <p:grpSpPr>
            <a:xfrm>
              <a:off x="4799856" y="5479531"/>
              <a:ext cx="1532894" cy="1124048"/>
              <a:chOff x="4799856" y="5479531"/>
              <a:chExt cx="1532894" cy="1124048"/>
            </a:xfrm>
          </p:grpSpPr>
          <p:grpSp>
            <p:nvGrpSpPr>
              <p:cNvPr id="26" name="グループ化 25">
                <a:extLst>
                  <a:ext uri="{FF2B5EF4-FFF2-40B4-BE49-F238E27FC236}">
                    <a16:creationId xmlns:a16="http://schemas.microsoft.com/office/drawing/2014/main" id="{C0262EDC-1708-4172-89BA-0CB69BB92963}"/>
                  </a:ext>
                </a:extLst>
              </p:cNvPr>
              <p:cNvGrpSpPr/>
              <p:nvPr/>
            </p:nvGrpSpPr>
            <p:grpSpPr>
              <a:xfrm>
                <a:off x="5178079" y="5733256"/>
                <a:ext cx="1154671" cy="576064"/>
                <a:chOff x="1652588" y="5733256"/>
                <a:chExt cx="1701056" cy="576064"/>
              </a:xfrm>
            </p:grpSpPr>
            <p:cxnSp>
              <p:nvCxnSpPr>
                <p:cNvPr id="37" name="直線コネクタ 36">
                  <a:extLst>
                    <a:ext uri="{FF2B5EF4-FFF2-40B4-BE49-F238E27FC236}">
                      <a16:creationId xmlns:a16="http://schemas.microsoft.com/office/drawing/2014/main" id="{4021BF08-5FED-4E5D-8C7D-72E9C3E6E75D}"/>
                    </a:ext>
                  </a:extLst>
                </p:cNvPr>
                <p:cNvCxnSpPr/>
                <p:nvPr/>
              </p:nvCxnSpPr>
              <p:spPr>
                <a:xfrm>
                  <a:off x="1652588" y="5733256"/>
                  <a:ext cx="1701056" cy="0"/>
                </a:xfrm>
                <a:prstGeom prst="line">
                  <a:avLst/>
                </a:prstGeom>
                <a:ln w="28575">
                  <a:solidFill>
                    <a:srgbClr val="FFF0C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線コネクタ 37">
                  <a:extLst>
                    <a:ext uri="{FF2B5EF4-FFF2-40B4-BE49-F238E27FC236}">
                      <a16:creationId xmlns:a16="http://schemas.microsoft.com/office/drawing/2014/main" id="{7E6F15E0-D624-418A-906A-3B38F8E9D036}"/>
                    </a:ext>
                  </a:extLst>
                </p:cNvPr>
                <p:cNvCxnSpPr/>
                <p:nvPr/>
              </p:nvCxnSpPr>
              <p:spPr>
                <a:xfrm>
                  <a:off x="1652588" y="6309320"/>
                  <a:ext cx="1701056" cy="0"/>
                </a:xfrm>
                <a:prstGeom prst="line">
                  <a:avLst/>
                </a:prstGeom>
                <a:ln w="28575">
                  <a:solidFill>
                    <a:srgbClr val="FFF0C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グループ化 26">
                <a:extLst>
                  <a:ext uri="{FF2B5EF4-FFF2-40B4-BE49-F238E27FC236}">
                    <a16:creationId xmlns:a16="http://schemas.microsoft.com/office/drawing/2014/main" id="{87055C81-2D5C-4FFF-A130-2139F8D63D1B}"/>
                  </a:ext>
                </a:extLst>
              </p:cNvPr>
              <p:cNvGrpSpPr/>
              <p:nvPr/>
            </p:nvGrpSpPr>
            <p:grpSpPr>
              <a:xfrm>
                <a:off x="5181012" y="5505335"/>
                <a:ext cx="1116279" cy="1098244"/>
                <a:chOff x="1655521" y="5505335"/>
                <a:chExt cx="1116279" cy="1098244"/>
              </a:xfrm>
            </p:grpSpPr>
            <p:cxnSp>
              <p:nvCxnSpPr>
                <p:cNvPr id="34" name="直線コネクタ 33">
                  <a:extLst>
                    <a:ext uri="{FF2B5EF4-FFF2-40B4-BE49-F238E27FC236}">
                      <a16:creationId xmlns:a16="http://schemas.microsoft.com/office/drawing/2014/main" id="{DAA8561A-7C2A-4040-A1DF-CD11EF4432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73555" y="5505335"/>
                  <a:ext cx="1098245" cy="1098244"/>
                </a:xfrm>
                <a:prstGeom prst="line">
                  <a:avLst/>
                </a:prstGeom>
                <a:ln w="38100">
                  <a:solidFill>
                    <a:srgbClr val="97FF9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線コネクタ 34">
                  <a:extLst>
                    <a:ext uri="{FF2B5EF4-FFF2-40B4-BE49-F238E27FC236}">
                      <a16:creationId xmlns:a16="http://schemas.microsoft.com/office/drawing/2014/main" id="{B7A73C2A-885A-4BFB-88AE-0C682F7D2A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267745" y="6147874"/>
                  <a:ext cx="385958" cy="385959"/>
                </a:xfrm>
                <a:prstGeom prst="line">
                  <a:avLst/>
                </a:prstGeom>
                <a:ln w="38100">
                  <a:solidFill>
                    <a:srgbClr val="97FF9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線コネクタ 35">
                  <a:extLst>
                    <a:ext uri="{FF2B5EF4-FFF2-40B4-BE49-F238E27FC236}">
                      <a16:creationId xmlns:a16="http://schemas.microsoft.com/office/drawing/2014/main" id="{E2131C3F-61BD-4341-B88E-457CA2728E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55521" y="5505335"/>
                  <a:ext cx="457590" cy="457591"/>
                </a:xfrm>
                <a:prstGeom prst="line">
                  <a:avLst/>
                </a:prstGeom>
                <a:ln w="38100">
                  <a:solidFill>
                    <a:srgbClr val="97FF9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グループ化 27">
                <a:extLst>
                  <a:ext uri="{FF2B5EF4-FFF2-40B4-BE49-F238E27FC236}">
                    <a16:creationId xmlns:a16="http://schemas.microsoft.com/office/drawing/2014/main" id="{4BAFC2E2-C7FD-4CD8-BB88-75D64F75423C}"/>
                  </a:ext>
                </a:extLst>
              </p:cNvPr>
              <p:cNvGrpSpPr/>
              <p:nvPr/>
            </p:nvGrpSpPr>
            <p:grpSpPr>
              <a:xfrm rot="5400000">
                <a:off x="5187973" y="5489425"/>
                <a:ext cx="1098245" cy="1078458"/>
                <a:chOff x="1652589" y="5388523"/>
                <a:chExt cx="1098245" cy="1215056"/>
              </a:xfrm>
            </p:grpSpPr>
            <p:cxnSp>
              <p:nvCxnSpPr>
                <p:cNvPr id="31" name="直線コネクタ 30">
                  <a:extLst>
                    <a:ext uri="{FF2B5EF4-FFF2-40B4-BE49-F238E27FC236}">
                      <a16:creationId xmlns:a16="http://schemas.microsoft.com/office/drawing/2014/main" id="{39A006FF-475E-4A31-9045-A5A2CCFD0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52589" y="5505335"/>
                  <a:ext cx="1098245" cy="1098244"/>
                </a:xfrm>
                <a:prstGeom prst="line">
                  <a:avLst/>
                </a:prstGeom>
                <a:ln w="38100">
                  <a:solidFill>
                    <a:srgbClr val="97FF9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線コネクタ 31">
                  <a:extLst>
                    <a:ext uri="{FF2B5EF4-FFF2-40B4-BE49-F238E27FC236}">
                      <a16:creationId xmlns:a16="http://schemas.microsoft.com/office/drawing/2014/main" id="{A89B57A2-6631-4FF0-A0CC-0E1FE651DB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2267745" y="6157152"/>
                  <a:ext cx="376680" cy="376680"/>
                </a:xfrm>
                <a:prstGeom prst="line">
                  <a:avLst/>
                </a:prstGeom>
                <a:ln w="38100">
                  <a:solidFill>
                    <a:srgbClr val="97FF9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線コネクタ 32">
                  <a:extLst>
                    <a:ext uri="{FF2B5EF4-FFF2-40B4-BE49-F238E27FC236}">
                      <a16:creationId xmlns:a16="http://schemas.microsoft.com/office/drawing/2014/main" id="{6A4197BA-AEB7-4BF8-A53D-0AC76F74DF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55520" y="5388523"/>
                  <a:ext cx="574403" cy="574403"/>
                </a:xfrm>
                <a:prstGeom prst="line">
                  <a:avLst/>
                </a:prstGeom>
                <a:ln w="38100">
                  <a:solidFill>
                    <a:srgbClr val="97FF9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テキスト ボックス 3">
                <a:extLst>
                  <a:ext uri="{FF2B5EF4-FFF2-40B4-BE49-F238E27FC236}">
                    <a16:creationId xmlns:a16="http://schemas.microsoft.com/office/drawing/2014/main" id="{99D09170-BFA1-4AF0-B1E3-4FE2864F52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88409" y="5529171"/>
                <a:ext cx="300082" cy="523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0C1"/>
                    </a:solidFill>
                    <a:effectLst/>
                    <a:uLnTx/>
                    <a:uFillTx/>
                    <a:latin typeface="HGS創英角ｺﾞｼｯｸUB" pitchFamily="50" charset="-128"/>
                    <a:ea typeface="HGS創英角ｺﾞｼｯｸUB" pitchFamily="50" charset="-128"/>
                    <a:cs typeface="+mn-cs"/>
                  </a:rPr>
                  <a:t>t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0C1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endParaRPr>
              </a:p>
            </p:txBody>
          </p:sp>
          <p:sp>
            <p:nvSpPr>
              <p:cNvPr id="30" name="テキスト ボックス 3">
                <a:extLst>
                  <a:ext uri="{FF2B5EF4-FFF2-40B4-BE49-F238E27FC236}">
                    <a16:creationId xmlns:a16="http://schemas.microsoft.com/office/drawing/2014/main" id="{E2FDEA9D-61A6-46CC-84A7-20E2CDFFB2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99856" y="5933584"/>
                <a:ext cx="377026" cy="523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7FF97"/>
                    </a:solidFill>
                    <a:effectLst/>
                    <a:uLnTx/>
                    <a:uFillTx/>
                    <a:latin typeface="HGS創英角ｺﾞｼｯｸUB" pitchFamily="50" charset="-128"/>
                    <a:ea typeface="HGS創英角ｺﾞｼｯｸUB" pitchFamily="50" charset="-128"/>
                    <a:cs typeface="+mn-cs"/>
                  </a:rPr>
                  <a:t>t'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97FF97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endParaRPr>
              </a:p>
            </p:txBody>
          </p:sp>
        </p:grpSp>
      </p:grpSp>
      <p:pic>
        <p:nvPicPr>
          <p:cNvPr id="41" name="Picture 33" descr="3D animation">
            <a:extLst>
              <a:ext uri="{FF2B5EF4-FFF2-40B4-BE49-F238E27FC236}">
                <a16:creationId xmlns:a16="http://schemas.microsoft.com/office/drawing/2014/main" id="{D3956FA8-A693-43BD-8E26-AAEA028B1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831713">
            <a:off x="-11062" y="827016"/>
            <a:ext cx="2370335" cy="1662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42" name="Text Box 3">
            <a:extLst>
              <a:ext uri="{FF2B5EF4-FFF2-40B4-BE49-F238E27FC236}">
                <a16:creationId xmlns:a16="http://schemas.microsoft.com/office/drawing/2014/main" id="{E0BEC6FF-D13E-4582-A96E-4F4A6F131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560" y="1484784"/>
            <a:ext cx="1032962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Repulsive Hubbard model + </a:t>
            </a:r>
            <a:r>
              <a:rPr kumimoji="1" lang="en-US" altLang="ja-JP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CPL</a:t>
            </a:r>
            <a:endParaRPr kumimoji="1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srgbClr val="FFF0C1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on a square lattice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srgbClr val="FFF0C1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200" b="0" i="1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t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&lt;&lt; </a:t>
            </a:r>
            <a:r>
              <a:rPr kumimoji="1" lang="en-US" altLang="ja-JP" sz="2200" b="0" i="1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U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 * </a:t>
            </a:r>
            <a:r>
              <a:rPr lang="en-US" altLang="ja-JP" sz="2200" dirty="0">
                <a:solidFill>
                  <a:srgbClr val="FFF0C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No CPL 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t-J model [strong-</a:t>
            </a:r>
            <a:r>
              <a:rPr kumimoji="1" lang="en-US" altLang="ja-JP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coupl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. (</a:t>
            </a:r>
            <a:r>
              <a:rPr kumimoji="1" lang="en-US" altLang="ja-JP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Schrief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fer-</a:t>
            </a:r>
            <a:r>
              <a:rPr kumimoji="1" lang="en-US" altLang="ja-JP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Wol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ff)expansion]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             * Under CPL 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 </a:t>
            </a:r>
            <a:r>
              <a:rPr kumimoji="1" lang="en-US" altLang="ja-JP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Floquet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extension (for </a:t>
            </a:r>
            <a:r>
              <a:rPr kumimoji="1" lang="en-US" altLang="ja-JP" sz="2200" b="0" i="1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t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&lt;&lt;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Symbol" panose="05050102010706020507" pitchFamily="18" charset="2"/>
                <a:ea typeface="HGS創英角ｺﾞｼｯｸUB" panose="020B0900000000000000" pitchFamily="50" charset="-128"/>
                <a:cs typeface="+mn-cs"/>
              </a:rPr>
              <a:t>w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&lt; </a:t>
            </a:r>
            <a:r>
              <a:rPr kumimoji="1" lang="en-US" altLang="ja-JP" sz="2200" b="0" i="1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U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) 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D1F75D2-3B2E-4475-8AA5-877A87C17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9026" y="1526323"/>
            <a:ext cx="5642043" cy="914400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2399B974-0C44-4AAD-82F1-6AD7A67FF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5035" y="3816923"/>
            <a:ext cx="6887183" cy="2509736"/>
          </a:xfrm>
          <a:prstGeom prst="rect">
            <a:avLst/>
          </a:prstGeom>
        </p:spPr>
      </p:pic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CB142192-1707-443C-9B08-0098D5114784}"/>
              </a:ext>
            </a:extLst>
          </p:cNvPr>
          <p:cNvGrpSpPr/>
          <p:nvPr/>
        </p:nvGrpSpPr>
        <p:grpSpPr>
          <a:xfrm>
            <a:off x="-39975" y="3910684"/>
            <a:ext cx="5353092" cy="908477"/>
            <a:chOff x="-39975" y="3910684"/>
            <a:chExt cx="5353092" cy="908477"/>
          </a:xfrm>
        </p:grpSpPr>
        <p:cxnSp>
          <p:nvCxnSpPr>
            <p:cNvPr id="45" name="直線矢印コネクタ 44">
              <a:extLst>
                <a:ext uri="{FF2B5EF4-FFF2-40B4-BE49-F238E27FC236}">
                  <a16:creationId xmlns:a16="http://schemas.microsoft.com/office/drawing/2014/main" id="{A507D161-081D-41A5-BEDD-26621214CEA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311645" y="4309865"/>
              <a:ext cx="1495917" cy="37177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円/楕円 3">
              <a:extLst>
                <a:ext uri="{FF2B5EF4-FFF2-40B4-BE49-F238E27FC236}">
                  <a16:creationId xmlns:a16="http://schemas.microsoft.com/office/drawing/2014/main" id="{9FEA5595-FCE2-4FA0-B673-6B87AAF2F3E2}"/>
                </a:ext>
              </a:extLst>
            </p:cNvPr>
            <p:cNvSpPr/>
            <p:nvPr/>
          </p:nvSpPr>
          <p:spPr bwMode="auto">
            <a:xfrm>
              <a:off x="4845448" y="3910684"/>
              <a:ext cx="467669" cy="467669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sp>
          <p:nvSpPr>
            <p:cNvPr id="56" name="テキスト ボックス 36">
              <a:extLst>
                <a:ext uri="{FF2B5EF4-FFF2-40B4-BE49-F238E27FC236}">
                  <a16:creationId xmlns:a16="http://schemas.microsoft.com/office/drawing/2014/main" id="{A39BA40A-9343-47F0-9F1C-46CC15C9F4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9975" y="4419051"/>
              <a:ext cx="460851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B9B9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Floquet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B9B9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</a:t>
              </a:r>
              <a:r>
                <a:rPr kumimoji="1" lang="en-US" altLang="ja-JP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B9B9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renormalised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B9B9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hopping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91316EE9-0584-4071-9E54-714FD9503573}"/>
              </a:ext>
            </a:extLst>
          </p:cNvPr>
          <p:cNvGrpSpPr/>
          <p:nvPr/>
        </p:nvGrpSpPr>
        <p:grpSpPr>
          <a:xfrm>
            <a:off x="-168473" y="5323973"/>
            <a:ext cx="5688409" cy="841331"/>
            <a:chOff x="-168473" y="5323973"/>
            <a:chExt cx="5688409" cy="841331"/>
          </a:xfrm>
        </p:grpSpPr>
        <p:cxnSp>
          <p:nvCxnSpPr>
            <p:cNvPr id="52" name="直線矢印コネクタ 51">
              <a:extLst>
                <a:ext uri="{FF2B5EF4-FFF2-40B4-BE49-F238E27FC236}">
                  <a16:creationId xmlns:a16="http://schemas.microsoft.com/office/drawing/2014/main" id="{44843878-401B-4F3A-9B1F-60B6E56131C8}"/>
                </a:ext>
              </a:extLst>
            </p:cNvPr>
            <p:cNvCxnSpPr>
              <a:cxnSpLocks/>
              <a:stCxn id="53" idx="1"/>
            </p:cNvCxnSpPr>
            <p:nvPr/>
          </p:nvCxnSpPr>
          <p:spPr bwMode="auto">
            <a:xfrm flipH="1" flipV="1">
              <a:off x="3431704" y="5602177"/>
              <a:ext cx="1629415" cy="10431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円/楕円 3">
              <a:extLst>
                <a:ext uri="{FF2B5EF4-FFF2-40B4-BE49-F238E27FC236}">
                  <a16:creationId xmlns:a16="http://schemas.microsoft.com/office/drawing/2014/main" id="{2D49E9AC-0204-47E2-85D5-630324DA79D6}"/>
                </a:ext>
              </a:extLst>
            </p:cNvPr>
            <p:cNvSpPr/>
            <p:nvPr/>
          </p:nvSpPr>
          <p:spPr bwMode="auto">
            <a:xfrm>
              <a:off x="4982398" y="5627766"/>
              <a:ext cx="537538" cy="537538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sp>
          <p:nvSpPr>
            <p:cNvPr id="61" name="テキスト ボックス 36">
              <a:extLst>
                <a:ext uri="{FF2B5EF4-FFF2-40B4-BE49-F238E27FC236}">
                  <a16:creationId xmlns:a16="http://schemas.microsoft.com/office/drawing/2014/main" id="{C5DD858F-0135-4D73-96F9-57C30074F0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68473" y="5323973"/>
              <a:ext cx="348011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B9B9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photon-induced chiral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B9B9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spin coupling</a:t>
              </a: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18CF0E6-EECE-4B54-A2FD-84926B24D75F}"/>
              </a:ext>
            </a:extLst>
          </p:cNvPr>
          <p:cNvGrpSpPr/>
          <p:nvPr/>
        </p:nvGrpSpPr>
        <p:grpSpPr>
          <a:xfrm>
            <a:off x="3827463" y="3316922"/>
            <a:ext cx="5076849" cy="1916378"/>
            <a:chOff x="3827463" y="3316922"/>
            <a:chExt cx="5076849" cy="1916378"/>
          </a:xfrm>
        </p:grpSpPr>
        <p:cxnSp>
          <p:nvCxnSpPr>
            <p:cNvPr id="48" name="直線矢印コネクタ 47">
              <a:extLst>
                <a:ext uri="{FF2B5EF4-FFF2-40B4-BE49-F238E27FC236}">
                  <a16:creationId xmlns:a16="http://schemas.microsoft.com/office/drawing/2014/main" id="{319A24F4-8526-45A7-9EFB-DFB537599800}"/>
                </a:ext>
              </a:extLst>
            </p:cNvPr>
            <p:cNvCxnSpPr>
              <a:cxnSpLocks/>
              <a:stCxn id="49" idx="7"/>
            </p:cNvCxnSpPr>
            <p:nvPr/>
          </p:nvCxnSpPr>
          <p:spPr bwMode="auto">
            <a:xfrm flipV="1">
              <a:off x="5428941" y="3619853"/>
              <a:ext cx="454385" cy="121426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円/楕円 3">
              <a:extLst>
                <a:ext uri="{FF2B5EF4-FFF2-40B4-BE49-F238E27FC236}">
                  <a16:creationId xmlns:a16="http://schemas.microsoft.com/office/drawing/2014/main" id="{DA1F741D-C00E-4C8B-B076-6F187C26EA34}"/>
                </a:ext>
              </a:extLst>
            </p:cNvPr>
            <p:cNvSpPr/>
            <p:nvPr/>
          </p:nvSpPr>
          <p:spPr bwMode="auto">
            <a:xfrm>
              <a:off x="4898581" y="4765631"/>
              <a:ext cx="621355" cy="467669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sp>
          <p:nvSpPr>
            <p:cNvPr id="65" name="テキスト ボックス 36">
              <a:extLst>
                <a:ext uri="{FF2B5EF4-FFF2-40B4-BE49-F238E27FC236}">
                  <a16:creationId xmlns:a16="http://schemas.microsoft.com/office/drawing/2014/main" id="{5EE0E2DB-C70A-47FB-B856-D47CABB25A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7463" y="3316922"/>
              <a:ext cx="507684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B9B9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photon-induced correlated hopping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2FCAEBC-A9A0-49CA-BE44-2E73079F4255}"/>
              </a:ext>
            </a:extLst>
          </p:cNvPr>
          <p:cNvGrpSpPr/>
          <p:nvPr/>
        </p:nvGrpSpPr>
        <p:grpSpPr>
          <a:xfrm>
            <a:off x="7562611" y="3244914"/>
            <a:ext cx="4726077" cy="1122256"/>
            <a:chOff x="7562611" y="3244914"/>
            <a:chExt cx="4726077" cy="1122256"/>
          </a:xfrm>
        </p:grpSpPr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376AF8BD-BE6F-489A-AFEB-6F79743D92DA}"/>
                </a:ext>
              </a:extLst>
            </p:cNvPr>
            <p:cNvCxnSpPr>
              <a:cxnSpLocks/>
              <a:stCxn id="51" idx="7"/>
            </p:cNvCxnSpPr>
            <p:nvPr/>
          </p:nvCxnSpPr>
          <p:spPr bwMode="auto">
            <a:xfrm flipV="1">
              <a:off x="7961791" y="3571431"/>
              <a:ext cx="637158" cy="396559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円/楕円 3">
              <a:extLst>
                <a:ext uri="{FF2B5EF4-FFF2-40B4-BE49-F238E27FC236}">
                  <a16:creationId xmlns:a16="http://schemas.microsoft.com/office/drawing/2014/main" id="{46E5907A-6041-4048-98A7-3738ED5FA182}"/>
                </a:ext>
              </a:extLst>
            </p:cNvPr>
            <p:cNvSpPr/>
            <p:nvPr/>
          </p:nvSpPr>
          <p:spPr bwMode="auto">
            <a:xfrm>
              <a:off x="7562611" y="3899501"/>
              <a:ext cx="467669" cy="467669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sp>
          <p:nvSpPr>
            <p:cNvPr id="66" name="テキスト ボックス 36">
              <a:extLst>
                <a:ext uri="{FF2B5EF4-FFF2-40B4-BE49-F238E27FC236}">
                  <a16:creationId xmlns:a16="http://schemas.microsoft.com/office/drawing/2014/main" id="{356717D3-22A0-4E3E-A43F-00F1536D59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1723" y="3244914"/>
              <a:ext cx="416696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B9B9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photon-modified kinetic exchange</a:t>
              </a:r>
            </a:p>
          </p:txBody>
        </p:sp>
      </p:grp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D638B158-4A2C-41B5-96DE-C9D66ED348DE}"/>
              </a:ext>
            </a:extLst>
          </p:cNvPr>
          <p:cNvSpPr/>
          <p:nvPr/>
        </p:nvSpPr>
        <p:spPr>
          <a:xfrm>
            <a:off x="2893098" y="1889537"/>
            <a:ext cx="1834750" cy="400111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62B9B6F-2038-B2EB-2E03-2F151BC8475B}"/>
              </a:ext>
            </a:extLst>
          </p:cNvPr>
          <p:cNvSpPr txBox="1"/>
          <p:nvPr/>
        </p:nvSpPr>
        <p:spPr>
          <a:xfrm>
            <a:off x="9201006" y="2984412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~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30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58CDB8B-3516-483A-8898-49B592536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80" y="-72008"/>
            <a:ext cx="12277275" cy="6957392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B99F1FB-184C-3834-2541-09B5254099EB}"/>
              </a:ext>
            </a:extLst>
          </p:cNvPr>
          <p:cNvGrpSpPr/>
          <p:nvPr/>
        </p:nvGrpSpPr>
        <p:grpSpPr>
          <a:xfrm>
            <a:off x="2711624" y="1988840"/>
            <a:ext cx="5904656" cy="1993577"/>
            <a:chOff x="2711624" y="1988840"/>
            <a:chExt cx="5904656" cy="1993577"/>
          </a:xfrm>
        </p:grpSpPr>
        <p:sp>
          <p:nvSpPr>
            <p:cNvPr id="4" name="テキスト ボックス 36">
              <a:extLst>
                <a:ext uri="{FF2B5EF4-FFF2-40B4-BE49-F238E27FC236}">
                  <a16:creationId xmlns:a16="http://schemas.microsoft.com/office/drawing/2014/main" id="{73707126-D75F-4280-5C6B-6051F4B1B4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3672" y="3212976"/>
              <a:ext cx="5472608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200" dirty="0">
                  <a:solidFill>
                    <a:srgbClr val="FFFFFF"/>
                  </a:solidFill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A</a:t>
              </a:r>
              <a:r>
                <a:rPr kumimoji="1" lang="en-US" altLang="ja-JP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</a:rPr>
                <a:t>n </a:t>
              </a:r>
              <a:r>
                <a:rPr kumimoji="1" lang="en-US" altLang="ja-JP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</a:rPr>
                <a:t>incipient</a:t>
              </a:r>
              <a:r>
                <a:rPr kumimoji="1" lang="en-US" altLang="ja-JP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</a:rPr>
                <a:t> band can </a:t>
              </a:r>
              <a:r>
                <a:rPr kumimoji="1" lang="en-US" altLang="ja-JP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</a:rPr>
                <a:t>favour</a:t>
              </a:r>
              <a:r>
                <a:rPr kumimoji="1" lang="en-US" altLang="ja-JP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</a:rPr>
                <a:t> SC 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200" dirty="0">
                  <a:solidFill>
                    <a:srgbClr val="FFFFFF"/>
                  </a:solidFill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 </a:t>
              </a:r>
              <a:r>
                <a:rPr kumimoji="1" lang="en-US" altLang="ja-JP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</a:rPr>
                <a:t>even for a </a:t>
              </a:r>
              <a:r>
                <a:rPr kumimoji="1" lang="en-US" altLang="ja-JP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</a:rPr>
                <a:t>cuprate</a:t>
              </a:r>
              <a:r>
                <a:rPr lang="en-US" altLang="ja-JP" sz="2200" dirty="0">
                  <a:solidFill>
                    <a:srgbClr val="FFFFFF"/>
                  </a:solidFill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 theoretically.</a:t>
              </a:r>
              <a:r>
                <a:rPr kumimoji="1" lang="en-US" altLang="ja-JP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</a:rPr>
                <a:t>  </a:t>
              </a:r>
            </a:p>
          </p:txBody>
        </p:sp>
        <p:sp>
          <p:nvSpPr>
            <p:cNvPr id="5" name="テキスト ボックス 31">
              <a:extLst>
                <a:ext uri="{FF2B5EF4-FFF2-40B4-BE49-F238E27FC236}">
                  <a16:creationId xmlns:a16="http://schemas.microsoft.com/office/drawing/2014/main" id="{764EE9D3-16FD-1700-383B-DADF2B0CF4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1624" y="1988840"/>
              <a:ext cx="5616624" cy="83099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ﾎﾟｯﾌﾟ体" pitchFamily="50" charset="-128"/>
                  <a:ea typeface="HGS創英角ﾎﾟｯﾌﾟ体" pitchFamily="50" charset="-128"/>
                  <a:cs typeface="+mn-cs"/>
                  <a:sym typeface="Wingdings" pitchFamily="2" charset="2"/>
                </a:rPr>
                <a:t>  Good </a:t>
              </a:r>
              <a:r>
                <a:rPr kumimoji="1" lang="en-US" altLang="ja-JP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ﾎﾟｯﾌﾟ体" pitchFamily="50" charset="-128"/>
                  <a:ea typeface="HGS創英角ﾎﾟｯﾌﾟ体" pitchFamily="50" charset="-128"/>
                  <a:cs typeface="+mn-cs"/>
                  <a:sym typeface="Wingdings" pitchFamily="2" charset="2"/>
                </a:rPr>
                <a:t>cuprates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ﾎﾟｯﾌﾟ体" pitchFamily="50" charset="-128"/>
                  <a:ea typeface="HGS創英角ﾎﾟｯﾌﾟ体" pitchFamily="50" charset="-128"/>
                  <a:cs typeface="+mn-cs"/>
                  <a:sym typeface="Wingdings" pitchFamily="2" charset="2"/>
                </a:rPr>
                <a:t> are one-band</a:t>
              </a:r>
              <a:endPara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itchFamily="2" charset="2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  <a:sym typeface="Wingdings" pitchFamily="2" charset="2"/>
                </a:rPr>
                <a:t> 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ﾎﾟｯﾌﾟ体" pitchFamily="50" charset="-128"/>
                  <a:ea typeface="HGS創英角ﾎﾟｯﾌﾟ体" pitchFamily="50" charset="-128"/>
                  <a:cs typeface="+mn-cs"/>
                  <a:sym typeface="Wingdings" pitchFamily="2" charset="2"/>
                </a:rPr>
                <a:t>   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HGS創英角ﾎﾟｯﾌﾟ体" pitchFamily="50" charset="-128"/>
                  <a:ea typeface="HGS創英角ﾎﾟｯﾌﾟ体" pitchFamily="50" charset="-128"/>
                  <a:cs typeface="+mn-cs"/>
                  <a:sym typeface="Wingdings" pitchFamily="2" charset="2"/>
                </a:rPr>
                <a:t>--- Q: Is this </a:t>
              </a:r>
              <a:r>
                <a:rPr kumimoji="1" lang="en-US" altLang="ja-JP" sz="2400" b="0" i="0" u="sng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HGS創英角ﾎﾟｯﾌﾟ体" pitchFamily="50" charset="-128"/>
                  <a:ea typeface="HGS創英角ﾎﾟｯﾌﾟ体" pitchFamily="50" charset="-128"/>
                  <a:cs typeface="+mn-cs"/>
                  <a:sym typeface="Wingdings" pitchFamily="2" charset="2"/>
                </a:rPr>
                <a:t>always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HGS創英角ﾎﾟｯﾌﾟ体" pitchFamily="50" charset="-128"/>
                  <a:ea typeface="HGS創英角ﾎﾟｯﾌﾟ体" pitchFamily="50" charset="-128"/>
                  <a:cs typeface="+mn-cs"/>
                  <a:sym typeface="Wingdings" pitchFamily="2" charset="2"/>
                </a:rPr>
                <a:t> the case 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10858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D4D00E6-6D52-4D83-95D8-F6109AADB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4700" y="-113605"/>
            <a:ext cx="12601400" cy="697160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000082"/>
              </a:gs>
              <a:gs pos="100000">
                <a:schemeClr val="tx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ＭＳ Ｐゴシック" pitchFamily="50" charset="-128"/>
                <a:cs typeface="+mn-cs"/>
              </a:rPr>
              <a:t>                     </a:t>
            </a:r>
            <a:endParaRPr kumimoji="1" lang="ja-JP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EB93D7B-EEEF-4C15-BE56-3362A11EA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217" y="381468"/>
            <a:ext cx="5838989" cy="25632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71DE706-0E49-4BDF-A4EC-B069A0D7B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436602"/>
            <a:ext cx="3112851" cy="2295728"/>
          </a:xfrm>
          <a:prstGeom prst="rect">
            <a:avLst/>
          </a:prstGeom>
        </p:spPr>
      </p:pic>
      <p:grpSp>
        <p:nvGrpSpPr>
          <p:cNvPr id="13" name="グループ化 1">
            <a:extLst>
              <a:ext uri="{FF2B5EF4-FFF2-40B4-BE49-F238E27FC236}">
                <a16:creationId xmlns:a16="http://schemas.microsoft.com/office/drawing/2014/main" id="{6C81AD08-E8A2-4037-A2A0-25319FA2AECF}"/>
              </a:ext>
            </a:extLst>
          </p:cNvPr>
          <p:cNvGrpSpPr>
            <a:grpSpLocks/>
          </p:cNvGrpSpPr>
          <p:nvPr/>
        </p:nvGrpSpPr>
        <p:grpSpPr bwMode="auto">
          <a:xfrm>
            <a:off x="9710828" y="317708"/>
            <a:ext cx="2609916" cy="2533515"/>
            <a:chOff x="5304014" y="4423742"/>
            <a:chExt cx="2609850" cy="2533650"/>
          </a:xfrm>
        </p:grpSpPr>
        <p:grpSp>
          <p:nvGrpSpPr>
            <p:cNvPr id="15" name="グループ化 36">
              <a:extLst>
                <a:ext uri="{FF2B5EF4-FFF2-40B4-BE49-F238E27FC236}">
                  <a16:creationId xmlns:a16="http://schemas.microsoft.com/office/drawing/2014/main" id="{C8F3B906-DF55-40A3-ABEF-E435F334B8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4014" y="4423742"/>
              <a:ext cx="2609850" cy="2533650"/>
              <a:chOff x="5292257" y="4423791"/>
              <a:chExt cx="2609850" cy="2533650"/>
            </a:xfrm>
          </p:grpSpPr>
          <p:pic>
            <p:nvPicPr>
              <p:cNvPr id="31" name="Picture 2">
                <a:extLst>
                  <a:ext uri="{FF2B5EF4-FFF2-40B4-BE49-F238E27FC236}">
                    <a16:creationId xmlns:a16="http://schemas.microsoft.com/office/drawing/2014/main" id="{895FA040-740F-460E-A8FB-D8731D856F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92257" y="4423791"/>
                <a:ext cx="2609850" cy="2533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正方形/長方形 31">
                <a:extLst>
                  <a:ext uri="{FF2B5EF4-FFF2-40B4-BE49-F238E27FC236}">
                    <a16:creationId xmlns:a16="http://schemas.microsoft.com/office/drawing/2014/main" id="{465AD2F7-2985-4E32-ABB2-2854E44CD66E}"/>
                  </a:ext>
                </a:extLst>
              </p:cNvPr>
              <p:cNvSpPr/>
              <p:nvPr/>
            </p:nvSpPr>
            <p:spPr>
              <a:xfrm>
                <a:off x="6504998" y="4580826"/>
                <a:ext cx="358766" cy="554068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3" name="テキスト ボックス 34">
                <a:extLst>
                  <a:ext uri="{FF2B5EF4-FFF2-40B4-BE49-F238E27FC236}">
                    <a16:creationId xmlns:a16="http://schemas.microsoft.com/office/drawing/2014/main" id="{47185857-F104-4ED2-AD17-9A42756DC8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6136" y="4869160"/>
                <a:ext cx="269626" cy="46166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Times New Roman" pitchFamily="18" charset="0"/>
                  </a:rPr>
                  <a:t>t</a:t>
                </a:r>
                <a:endParaRPr kumimoji="1" lang="ja-JP" altLang="en-US" sz="2400" b="0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Times New Roman" pitchFamily="18" charset="0"/>
                </a:endParaRPr>
              </a:p>
            </p:txBody>
          </p:sp>
        </p:grpSp>
        <p:grpSp>
          <p:nvGrpSpPr>
            <p:cNvPr id="16" name="グループ化 51">
              <a:extLst>
                <a:ext uri="{FF2B5EF4-FFF2-40B4-BE49-F238E27FC236}">
                  <a16:creationId xmlns:a16="http://schemas.microsoft.com/office/drawing/2014/main" id="{C15B5AA3-22D0-4B19-AE18-BF4FA425E3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88099" y="5120904"/>
              <a:ext cx="1407552" cy="1504972"/>
              <a:chOff x="1466850" y="2089150"/>
              <a:chExt cx="1330325" cy="1422400"/>
            </a:xfrm>
          </p:grpSpPr>
          <p:sp>
            <p:nvSpPr>
              <p:cNvPr id="17" name="二等辺三角形 16">
                <a:extLst>
                  <a:ext uri="{FF2B5EF4-FFF2-40B4-BE49-F238E27FC236}">
                    <a16:creationId xmlns:a16="http://schemas.microsoft.com/office/drawing/2014/main" id="{21EE9FED-F3DA-41D1-9488-8BBBB2F0740D}"/>
                  </a:ext>
                </a:extLst>
              </p:cNvPr>
              <p:cNvSpPr/>
              <p:nvPr/>
            </p:nvSpPr>
            <p:spPr>
              <a:xfrm rot="5400000">
                <a:off x="1215523" y="2737787"/>
                <a:ext cx="723231" cy="205549"/>
              </a:xfrm>
              <a:prstGeom prst="triangle">
                <a:avLst/>
              </a:prstGeom>
              <a:solidFill>
                <a:srgbClr val="FF0000">
                  <a:alpha val="22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18" name="グループ化 53">
                <a:extLst>
                  <a:ext uri="{FF2B5EF4-FFF2-40B4-BE49-F238E27FC236}">
                    <a16:creationId xmlns:a16="http://schemas.microsoft.com/office/drawing/2014/main" id="{A5266647-2E36-4B1A-9F7B-EF86125FC8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66850" y="2089150"/>
                <a:ext cx="1330325" cy="1422400"/>
                <a:chOff x="1466850" y="2089150"/>
                <a:chExt cx="1330325" cy="1422400"/>
              </a:xfrm>
            </p:grpSpPr>
            <p:sp>
              <p:nvSpPr>
                <p:cNvPr id="19" name="二等辺三角形 18">
                  <a:extLst>
                    <a:ext uri="{FF2B5EF4-FFF2-40B4-BE49-F238E27FC236}">
                      <a16:creationId xmlns:a16="http://schemas.microsoft.com/office/drawing/2014/main" id="{38576BD1-813F-472F-A4A2-CDCD43D68D57}"/>
                    </a:ext>
                  </a:extLst>
                </p:cNvPr>
                <p:cNvSpPr/>
                <p:nvPr/>
              </p:nvSpPr>
              <p:spPr>
                <a:xfrm rot="1800000">
                  <a:off x="1505871" y="3200677"/>
                  <a:ext cx="724675" cy="205565"/>
                </a:xfrm>
                <a:prstGeom prst="triangle">
                  <a:avLst/>
                </a:prstGeom>
                <a:solidFill>
                  <a:srgbClr val="FF0000">
                    <a:alpha val="22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0" name="二等辺三角形 19">
                  <a:extLst>
                    <a:ext uri="{FF2B5EF4-FFF2-40B4-BE49-F238E27FC236}">
                      <a16:creationId xmlns:a16="http://schemas.microsoft.com/office/drawing/2014/main" id="{FBD13719-2590-441C-A32F-3958458D9FE7}"/>
                    </a:ext>
                  </a:extLst>
                </p:cNvPr>
                <p:cNvSpPr/>
                <p:nvPr/>
              </p:nvSpPr>
              <p:spPr>
                <a:xfrm rot="8957959">
                  <a:off x="1481865" y="2310892"/>
                  <a:ext cx="721674" cy="205566"/>
                </a:xfrm>
                <a:prstGeom prst="triangle">
                  <a:avLst/>
                </a:prstGeom>
                <a:solidFill>
                  <a:srgbClr val="FF0000">
                    <a:alpha val="22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1" name="二等辺三角形 20">
                  <a:extLst>
                    <a:ext uri="{FF2B5EF4-FFF2-40B4-BE49-F238E27FC236}">
                      <a16:creationId xmlns:a16="http://schemas.microsoft.com/office/drawing/2014/main" id="{FC84B0B6-F242-4063-BB78-2CC8CA0006A6}"/>
                    </a:ext>
                  </a:extLst>
                </p:cNvPr>
                <p:cNvSpPr/>
                <p:nvPr/>
              </p:nvSpPr>
              <p:spPr>
                <a:xfrm rot="12580477">
                  <a:off x="2036999" y="2291386"/>
                  <a:ext cx="724675" cy="205565"/>
                </a:xfrm>
                <a:prstGeom prst="triangle">
                  <a:avLst/>
                </a:prstGeom>
                <a:solidFill>
                  <a:srgbClr val="FF0000">
                    <a:alpha val="22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2" name="二等辺三角形 21">
                  <a:extLst>
                    <a:ext uri="{FF2B5EF4-FFF2-40B4-BE49-F238E27FC236}">
                      <a16:creationId xmlns:a16="http://schemas.microsoft.com/office/drawing/2014/main" id="{4D3CCC15-1B05-4084-AF62-F28713D0AE72}"/>
                    </a:ext>
                  </a:extLst>
                </p:cNvPr>
                <p:cNvSpPr/>
                <p:nvPr/>
              </p:nvSpPr>
              <p:spPr>
                <a:xfrm rot="16200000">
                  <a:off x="2318288" y="2754293"/>
                  <a:ext cx="721730" cy="204049"/>
                </a:xfrm>
                <a:prstGeom prst="triangle">
                  <a:avLst/>
                </a:prstGeom>
                <a:solidFill>
                  <a:srgbClr val="FF0000">
                    <a:alpha val="22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3" name="二等辺三角形 22">
                  <a:extLst>
                    <a:ext uri="{FF2B5EF4-FFF2-40B4-BE49-F238E27FC236}">
                      <a16:creationId xmlns:a16="http://schemas.microsoft.com/office/drawing/2014/main" id="{D0D4F1AE-0D66-4B8B-9C50-0C19EA954246}"/>
                    </a:ext>
                  </a:extLst>
                </p:cNvPr>
                <p:cNvSpPr/>
                <p:nvPr/>
              </p:nvSpPr>
              <p:spPr>
                <a:xfrm rot="20162523">
                  <a:off x="2049002" y="3200677"/>
                  <a:ext cx="723174" cy="204065"/>
                </a:xfrm>
                <a:prstGeom prst="triangle">
                  <a:avLst/>
                </a:prstGeom>
                <a:solidFill>
                  <a:srgbClr val="FF0000">
                    <a:alpha val="22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4" name="二等辺三角形 23">
                  <a:extLst>
                    <a:ext uri="{FF2B5EF4-FFF2-40B4-BE49-F238E27FC236}">
                      <a16:creationId xmlns:a16="http://schemas.microsoft.com/office/drawing/2014/main" id="{AB32C043-825A-40AB-8F00-A8ED426254D7}"/>
                    </a:ext>
                  </a:extLst>
                </p:cNvPr>
                <p:cNvSpPr/>
                <p:nvPr/>
              </p:nvSpPr>
              <p:spPr>
                <a:xfrm>
                  <a:off x="1894465" y="2088821"/>
                  <a:ext cx="468113" cy="403630"/>
                </a:xfrm>
                <a:prstGeom prst="triangle">
                  <a:avLst/>
                </a:prstGeom>
                <a:solidFill>
                  <a:srgbClr val="0000FF">
                    <a:alpha val="1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5" name="二等辺三角形 24">
                  <a:extLst>
                    <a:ext uri="{FF2B5EF4-FFF2-40B4-BE49-F238E27FC236}">
                      <a16:creationId xmlns:a16="http://schemas.microsoft.com/office/drawing/2014/main" id="{9D15E14B-3993-4A18-A26D-982413FA2724}"/>
                    </a:ext>
                  </a:extLst>
                </p:cNvPr>
                <p:cNvSpPr/>
                <p:nvPr/>
              </p:nvSpPr>
              <p:spPr>
                <a:xfrm>
                  <a:off x="2320568" y="2818054"/>
                  <a:ext cx="469613" cy="402129"/>
                </a:xfrm>
                <a:prstGeom prst="triangle">
                  <a:avLst/>
                </a:prstGeom>
                <a:solidFill>
                  <a:srgbClr val="0000FF">
                    <a:alpha val="1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6" name="二等辺三角形 25">
                  <a:extLst>
                    <a:ext uri="{FF2B5EF4-FFF2-40B4-BE49-F238E27FC236}">
                      <a16:creationId xmlns:a16="http://schemas.microsoft.com/office/drawing/2014/main" id="{52AE5CE2-50F3-44F8-A6BC-F7535739193E}"/>
                    </a:ext>
                  </a:extLst>
                </p:cNvPr>
                <p:cNvSpPr/>
                <p:nvPr/>
              </p:nvSpPr>
              <p:spPr>
                <a:xfrm>
                  <a:off x="1466861" y="2812052"/>
                  <a:ext cx="468113" cy="403630"/>
                </a:xfrm>
                <a:prstGeom prst="triangle">
                  <a:avLst/>
                </a:prstGeom>
                <a:solidFill>
                  <a:srgbClr val="0000FF">
                    <a:alpha val="1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7" name="二等辺三角形 26">
                  <a:extLst>
                    <a:ext uri="{FF2B5EF4-FFF2-40B4-BE49-F238E27FC236}">
                      <a16:creationId xmlns:a16="http://schemas.microsoft.com/office/drawing/2014/main" id="{003C0025-56AC-40EC-B809-BE359B6E7FC2}"/>
                    </a:ext>
                  </a:extLst>
                </p:cNvPr>
                <p:cNvSpPr/>
                <p:nvPr/>
              </p:nvSpPr>
              <p:spPr>
                <a:xfrm rot="3600000">
                  <a:off x="1529111" y="2415189"/>
                  <a:ext cx="402129" cy="346584"/>
                </a:xfrm>
                <a:prstGeom prst="triangle">
                  <a:avLst/>
                </a:prstGeom>
                <a:solidFill>
                  <a:srgbClr val="0000FF">
                    <a:alpha val="1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8" name="二等辺三角形 27">
                  <a:extLst>
                    <a:ext uri="{FF2B5EF4-FFF2-40B4-BE49-F238E27FC236}">
                      <a16:creationId xmlns:a16="http://schemas.microsoft.com/office/drawing/2014/main" id="{F66EAC6D-3BCE-4EBE-802D-695B09135E82}"/>
                    </a:ext>
                  </a:extLst>
                </p:cNvPr>
                <p:cNvSpPr/>
                <p:nvPr/>
              </p:nvSpPr>
              <p:spPr>
                <a:xfrm rot="3600000">
                  <a:off x="1973969" y="3137670"/>
                  <a:ext cx="402129" cy="345083"/>
                </a:xfrm>
                <a:prstGeom prst="triangle">
                  <a:avLst/>
                </a:prstGeom>
                <a:solidFill>
                  <a:srgbClr val="0000FF">
                    <a:alpha val="1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9" name="二等辺三角形 28">
                  <a:extLst>
                    <a:ext uri="{FF2B5EF4-FFF2-40B4-BE49-F238E27FC236}">
                      <a16:creationId xmlns:a16="http://schemas.microsoft.com/office/drawing/2014/main" id="{C5975D48-6952-4C1B-8575-57D68EAAED3E}"/>
                    </a:ext>
                  </a:extLst>
                </p:cNvPr>
                <p:cNvSpPr/>
                <p:nvPr/>
              </p:nvSpPr>
              <p:spPr>
                <a:xfrm rot="3600000">
                  <a:off x="2423327" y="2400184"/>
                  <a:ext cx="402129" cy="346584"/>
                </a:xfrm>
                <a:prstGeom prst="triangle">
                  <a:avLst/>
                </a:prstGeom>
                <a:solidFill>
                  <a:srgbClr val="0000FF">
                    <a:alpha val="1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30" name="六角形 29">
                  <a:extLst>
                    <a:ext uri="{FF2B5EF4-FFF2-40B4-BE49-F238E27FC236}">
                      <a16:creationId xmlns:a16="http://schemas.microsoft.com/office/drawing/2014/main" id="{617E0999-51C0-4BE3-B503-E7CE42D00D39}"/>
                    </a:ext>
                  </a:extLst>
                </p:cNvPr>
                <p:cNvSpPr/>
                <p:nvPr/>
              </p:nvSpPr>
              <p:spPr>
                <a:xfrm>
                  <a:off x="1715921" y="2483448"/>
                  <a:ext cx="853706" cy="736735"/>
                </a:xfrm>
                <a:prstGeom prst="hexagon">
                  <a:avLst/>
                </a:prstGeom>
                <a:solidFill>
                  <a:srgbClr val="0000FF">
                    <a:alpha val="43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</p:grpSp>
      <p:sp>
        <p:nvSpPr>
          <p:cNvPr id="57" name="テキスト ボックス 36">
            <a:extLst>
              <a:ext uri="{FF2B5EF4-FFF2-40B4-BE49-F238E27FC236}">
                <a16:creationId xmlns:a16="http://schemas.microsoft.com/office/drawing/2014/main" id="{232922B4-1645-4A61-AD12-C4C90B30F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776" y="836712"/>
            <a:ext cx="16561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honeycomb</a:t>
            </a:r>
          </a:p>
        </p:txBody>
      </p:sp>
      <p:sp>
        <p:nvSpPr>
          <p:cNvPr id="64" name="テキスト ボックス 36">
            <a:extLst>
              <a:ext uri="{FF2B5EF4-FFF2-40B4-BE49-F238E27FC236}">
                <a16:creationId xmlns:a16="http://schemas.microsoft.com/office/drawing/2014/main" id="{ECF04854-CDF6-43F9-B34D-095BC113E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7452" y="2884874"/>
            <a:ext cx="52609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this is why graphene accommodates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FTI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8FFF8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66" name="テキスト ボックス 36">
            <a:extLst>
              <a:ext uri="{FF2B5EF4-FFF2-40B4-BE49-F238E27FC236}">
                <a16:creationId xmlns:a16="http://schemas.microsoft.com/office/drawing/2014/main" id="{24C07D57-DD91-48F5-A16D-A0601BC30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4700" y="1427235"/>
            <a:ext cx="37988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+                   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=</a:t>
            </a: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356797F6-DD37-4FE6-BFAA-0446E3B7E448}"/>
              </a:ext>
            </a:extLst>
          </p:cNvPr>
          <p:cNvSpPr/>
          <p:nvPr/>
        </p:nvSpPr>
        <p:spPr>
          <a:xfrm>
            <a:off x="11143078" y="368002"/>
            <a:ext cx="1177666" cy="82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70" name="テキスト ボックス 36">
            <a:extLst>
              <a:ext uri="{FF2B5EF4-FFF2-40B4-BE49-F238E27FC236}">
                <a16:creationId xmlns:a16="http://schemas.microsoft.com/office/drawing/2014/main" id="{6FBA8CE5-DF3E-42BA-9A07-884BDB61E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7892" y="292586"/>
            <a:ext cx="21428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Haldane's model</a:t>
            </a:r>
          </a:p>
        </p:txBody>
      </p:sp>
      <p:sp>
        <p:nvSpPr>
          <p:cNvPr id="59" name="テキスト ボックス 36">
            <a:extLst>
              <a:ext uri="{FF2B5EF4-FFF2-40B4-BE49-F238E27FC236}">
                <a16:creationId xmlns:a16="http://schemas.microsoft.com/office/drawing/2014/main" id="{01E4BA90-6F1F-4555-91CE-3494C90D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855" y="-99392"/>
            <a:ext cx="30178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One-body problem</a:t>
            </a:r>
          </a:p>
        </p:txBody>
      </p: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04DFF630-3B65-35B7-7826-67D495AA494D}"/>
              </a:ext>
            </a:extLst>
          </p:cNvPr>
          <p:cNvCxnSpPr>
            <a:cxnSpLocks/>
          </p:cNvCxnSpPr>
          <p:nvPr/>
        </p:nvCxnSpPr>
        <p:spPr>
          <a:xfrm flipH="1">
            <a:off x="6240016" y="3308379"/>
            <a:ext cx="5951986" cy="0"/>
          </a:xfrm>
          <a:prstGeom prst="line">
            <a:avLst/>
          </a:prstGeom>
          <a:ln w="57150">
            <a:solidFill>
              <a:srgbClr val="C9A4E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5C13AC0-B2C6-5885-2246-CFFDE83BD959}"/>
              </a:ext>
            </a:extLst>
          </p:cNvPr>
          <p:cNvGrpSpPr/>
          <p:nvPr/>
        </p:nvGrpSpPr>
        <p:grpSpPr>
          <a:xfrm>
            <a:off x="861448" y="3170290"/>
            <a:ext cx="5194709" cy="3283046"/>
            <a:chOff x="677589" y="3170290"/>
            <a:chExt cx="5194709" cy="3283046"/>
          </a:xfrm>
        </p:grpSpPr>
        <p:grpSp>
          <p:nvGrpSpPr>
            <p:cNvPr id="68" name="グループ化 67">
              <a:extLst>
                <a:ext uri="{FF2B5EF4-FFF2-40B4-BE49-F238E27FC236}">
                  <a16:creationId xmlns:a16="http://schemas.microsoft.com/office/drawing/2014/main" id="{290367BC-574E-4CB1-90DA-0384BACF91C6}"/>
                </a:ext>
              </a:extLst>
            </p:cNvPr>
            <p:cNvGrpSpPr/>
            <p:nvPr/>
          </p:nvGrpSpPr>
          <p:grpSpPr>
            <a:xfrm>
              <a:off x="677589" y="3170290"/>
              <a:ext cx="5194709" cy="3283046"/>
              <a:chOff x="677589" y="2666234"/>
              <a:chExt cx="5194709" cy="3283046"/>
            </a:xfrm>
          </p:grpSpPr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7E31B48C-78E7-4F13-AF98-77EE2514EC15}"/>
                  </a:ext>
                </a:extLst>
              </p:cNvPr>
              <p:cNvGrpSpPr/>
              <p:nvPr/>
            </p:nvGrpSpPr>
            <p:grpSpPr>
              <a:xfrm>
                <a:off x="992825" y="4563900"/>
                <a:ext cx="1154671" cy="1169356"/>
                <a:chOff x="5178079" y="5434223"/>
                <a:chExt cx="1154671" cy="1169356"/>
              </a:xfrm>
            </p:grpSpPr>
            <p:grpSp>
              <p:nvGrpSpPr>
                <p:cNvPr id="39" name="グループ化 38">
                  <a:extLst>
                    <a:ext uri="{FF2B5EF4-FFF2-40B4-BE49-F238E27FC236}">
                      <a16:creationId xmlns:a16="http://schemas.microsoft.com/office/drawing/2014/main" id="{1067CFB8-E632-4BF3-B4F3-E5AB49397CF1}"/>
                    </a:ext>
                  </a:extLst>
                </p:cNvPr>
                <p:cNvGrpSpPr/>
                <p:nvPr/>
              </p:nvGrpSpPr>
              <p:grpSpPr>
                <a:xfrm rot="5400000">
                  <a:off x="5155896" y="5730869"/>
                  <a:ext cx="1169356" cy="576064"/>
                  <a:chOff x="1652588" y="5733256"/>
                  <a:chExt cx="1701056" cy="576064"/>
                </a:xfrm>
              </p:grpSpPr>
              <p:cxnSp>
                <p:nvCxnSpPr>
                  <p:cNvPr id="54" name="直線コネクタ 53">
                    <a:extLst>
                      <a:ext uri="{FF2B5EF4-FFF2-40B4-BE49-F238E27FC236}">
                        <a16:creationId xmlns:a16="http://schemas.microsoft.com/office/drawing/2014/main" id="{53FA9F9A-FF92-4631-B211-D2B58B4EE5E6}"/>
                      </a:ext>
                    </a:extLst>
                  </p:cNvPr>
                  <p:cNvCxnSpPr/>
                  <p:nvPr/>
                </p:nvCxnSpPr>
                <p:spPr>
                  <a:xfrm>
                    <a:off x="1652588" y="5733256"/>
                    <a:ext cx="1701056" cy="0"/>
                  </a:xfrm>
                  <a:prstGeom prst="line">
                    <a:avLst/>
                  </a:prstGeom>
                  <a:ln w="28575">
                    <a:solidFill>
                      <a:srgbClr val="FFF0C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直線コネクタ 54">
                    <a:extLst>
                      <a:ext uri="{FF2B5EF4-FFF2-40B4-BE49-F238E27FC236}">
                        <a16:creationId xmlns:a16="http://schemas.microsoft.com/office/drawing/2014/main" id="{AE95102A-D78F-4949-86E7-2C0C36307E8C}"/>
                      </a:ext>
                    </a:extLst>
                  </p:cNvPr>
                  <p:cNvCxnSpPr/>
                  <p:nvPr/>
                </p:nvCxnSpPr>
                <p:spPr>
                  <a:xfrm>
                    <a:off x="1652588" y="6309320"/>
                    <a:ext cx="1701056" cy="0"/>
                  </a:xfrm>
                  <a:prstGeom prst="line">
                    <a:avLst/>
                  </a:prstGeom>
                  <a:ln w="28575">
                    <a:solidFill>
                      <a:srgbClr val="FFF0C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1" name="グループ化 40">
                  <a:extLst>
                    <a:ext uri="{FF2B5EF4-FFF2-40B4-BE49-F238E27FC236}">
                      <a16:creationId xmlns:a16="http://schemas.microsoft.com/office/drawing/2014/main" id="{A5AC4E9B-745F-490C-B245-FFF41975DFF7}"/>
                    </a:ext>
                  </a:extLst>
                </p:cNvPr>
                <p:cNvGrpSpPr/>
                <p:nvPr/>
              </p:nvGrpSpPr>
              <p:grpSpPr>
                <a:xfrm>
                  <a:off x="5178079" y="5733256"/>
                  <a:ext cx="1154671" cy="576064"/>
                  <a:chOff x="1652588" y="5733256"/>
                  <a:chExt cx="1701056" cy="576064"/>
                </a:xfrm>
              </p:grpSpPr>
              <p:cxnSp>
                <p:nvCxnSpPr>
                  <p:cNvPr id="52" name="直線コネクタ 51">
                    <a:extLst>
                      <a:ext uri="{FF2B5EF4-FFF2-40B4-BE49-F238E27FC236}">
                        <a16:creationId xmlns:a16="http://schemas.microsoft.com/office/drawing/2014/main" id="{C7ADA4B4-1569-4F24-B971-01F409916A75}"/>
                      </a:ext>
                    </a:extLst>
                  </p:cNvPr>
                  <p:cNvCxnSpPr/>
                  <p:nvPr/>
                </p:nvCxnSpPr>
                <p:spPr>
                  <a:xfrm>
                    <a:off x="1652588" y="5733256"/>
                    <a:ext cx="1701056" cy="0"/>
                  </a:xfrm>
                  <a:prstGeom prst="line">
                    <a:avLst/>
                  </a:prstGeom>
                  <a:ln w="28575">
                    <a:solidFill>
                      <a:srgbClr val="FFF0C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直線コネクタ 52">
                    <a:extLst>
                      <a:ext uri="{FF2B5EF4-FFF2-40B4-BE49-F238E27FC236}">
                        <a16:creationId xmlns:a16="http://schemas.microsoft.com/office/drawing/2014/main" id="{ADB326C6-4959-44D2-BC3C-813A4B498839}"/>
                      </a:ext>
                    </a:extLst>
                  </p:cNvPr>
                  <p:cNvCxnSpPr/>
                  <p:nvPr/>
                </p:nvCxnSpPr>
                <p:spPr>
                  <a:xfrm>
                    <a:off x="1652588" y="6309320"/>
                    <a:ext cx="1701056" cy="0"/>
                  </a:xfrm>
                  <a:prstGeom prst="line">
                    <a:avLst/>
                  </a:prstGeom>
                  <a:ln w="28575">
                    <a:solidFill>
                      <a:srgbClr val="FFF0C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56" name="Picture 33" descr="3D animation">
                <a:extLst>
                  <a:ext uri="{FF2B5EF4-FFF2-40B4-BE49-F238E27FC236}">
                    <a16:creationId xmlns:a16="http://schemas.microsoft.com/office/drawing/2014/main" id="{B18E33F1-F19C-4C79-B1CB-CC889D24D8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4831713">
                <a:off x="323624" y="3020199"/>
                <a:ext cx="2370335" cy="16624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317500"/>
              </a:effectLst>
            </p:spPr>
          </p:pic>
          <p:sp>
            <p:nvSpPr>
              <p:cNvPr id="58" name="テキスト ボックス 36">
                <a:extLst>
                  <a:ext uri="{FF2B5EF4-FFF2-40B4-BE49-F238E27FC236}">
                    <a16:creationId xmlns:a16="http://schemas.microsoft.com/office/drawing/2014/main" id="{6BA8B564-2D4B-4DB2-ADA0-69DE33E28C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63669" y="2942230"/>
                <a:ext cx="1656184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FFF8F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square</a:t>
                </a:r>
              </a:p>
            </p:txBody>
          </p:sp>
          <p:pic>
            <p:nvPicPr>
              <p:cNvPr id="60" name="図 59">
                <a:extLst>
                  <a:ext uri="{FF2B5EF4-FFF2-40B4-BE49-F238E27FC236}">
                    <a16:creationId xmlns:a16="http://schemas.microsoft.com/office/drawing/2014/main" id="{E1467BA5-BCDA-4F87-BB8E-CF0D2879AE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31821" y="3235263"/>
                <a:ext cx="2840477" cy="2714017"/>
              </a:xfrm>
              <a:prstGeom prst="rect">
                <a:avLst/>
              </a:prstGeom>
            </p:spPr>
          </p:pic>
        </p:grpSp>
        <p:sp>
          <p:nvSpPr>
            <p:cNvPr id="63" name="テキスト ボックス 36">
              <a:extLst>
                <a:ext uri="{FF2B5EF4-FFF2-40B4-BE49-F238E27FC236}">
                  <a16:creationId xmlns:a16="http://schemas.microsoft.com/office/drawing/2014/main" id="{02230AD9-6EB3-6306-2F54-DDD449EE0A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247647">
              <a:off x="4125736" y="5286644"/>
              <a:ext cx="1343377" cy="33855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  <a:sym typeface="Wingdings" panose="05000000000000000000" pitchFamily="2" charset="2"/>
                </a:rPr>
                <a:t>cancellation</a:t>
              </a:r>
            </a:p>
          </p:txBody>
        </p:sp>
      </p:grp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6E1DAC34-0027-D420-91EA-6EEA890BF010}"/>
              </a:ext>
            </a:extLst>
          </p:cNvPr>
          <p:cNvCxnSpPr>
            <a:cxnSpLocks/>
          </p:cNvCxnSpPr>
          <p:nvPr/>
        </p:nvCxnSpPr>
        <p:spPr>
          <a:xfrm flipV="1">
            <a:off x="6168008" y="3284984"/>
            <a:ext cx="0" cy="3492261"/>
          </a:xfrm>
          <a:prstGeom prst="line">
            <a:avLst/>
          </a:prstGeom>
          <a:ln w="57150">
            <a:solidFill>
              <a:srgbClr val="C9A4E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33" descr="3D animation">
            <a:extLst>
              <a:ext uri="{FF2B5EF4-FFF2-40B4-BE49-F238E27FC236}">
                <a16:creationId xmlns:a16="http://schemas.microsoft.com/office/drawing/2014/main" id="{BA717938-A90C-A0D0-3AC3-5EF08DFBD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831713">
            <a:off x="425853" y="264701"/>
            <a:ext cx="2370335" cy="1662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BB1A2899-5218-BE68-C393-5D3CC0C5E0C5}"/>
              </a:ext>
            </a:extLst>
          </p:cNvPr>
          <p:cNvGrpSpPr/>
          <p:nvPr/>
        </p:nvGrpSpPr>
        <p:grpSpPr>
          <a:xfrm>
            <a:off x="6243859" y="3284984"/>
            <a:ext cx="6116837" cy="3168353"/>
            <a:chOff x="6243859" y="3284984"/>
            <a:chExt cx="6116837" cy="3168353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B7230D34-BFB6-C832-8479-DD53539F8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8925" y="3739319"/>
              <a:ext cx="2955427" cy="2714018"/>
            </a:xfrm>
            <a:prstGeom prst="rect">
              <a:avLst/>
            </a:prstGeom>
          </p:spPr>
        </p:pic>
        <p:sp>
          <p:nvSpPr>
            <p:cNvPr id="71" name="テキスト ボックス 36">
              <a:extLst>
                <a:ext uri="{FF2B5EF4-FFF2-40B4-BE49-F238E27FC236}">
                  <a16:creationId xmlns:a16="http://schemas.microsoft.com/office/drawing/2014/main" id="{BC03B581-E643-13C0-9E16-4A58FCC450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247647">
              <a:off x="7405111" y="4953142"/>
              <a:ext cx="1658967" cy="33855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  <a:sym typeface="Wingdings" panose="05000000000000000000" pitchFamily="2" charset="2"/>
                </a:rPr>
                <a:t>no cancellation</a:t>
              </a:r>
            </a:p>
          </p:txBody>
        </p:sp>
        <p:sp>
          <p:nvSpPr>
            <p:cNvPr id="65" name="テキスト ボックス 36">
              <a:extLst>
                <a:ext uri="{FF2B5EF4-FFF2-40B4-BE49-F238E27FC236}">
                  <a16:creationId xmlns:a16="http://schemas.microsoft.com/office/drawing/2014/main" id="{975FA764-46C6-48AC-91E3-73B94366D9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3859" y="3284984"/>
              <a:ext cx="6116837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sng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</a:rPr>
                <a:t>S</a:t>
              </a:r>
              <a:r>
                <a:rPr kumimoji="1" lang="en-US" altLang="ja-JP" sz="24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</a:rPr>
                <a:t>trongly</a:t>
              </a:r>
              <a:r>
                <a:rPr kumimoji="1" lang="en-US" altLang="ja-JP" sz="2400" b="0" i="0" u="sng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</a:rPr>
                <a:t>-correlated case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  <a:sym typeface="Wingdings" panose="05000000000000000000" pitchFamily="2" charset="2"/>
                </a:rPr>
                <a:t>   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</a:rPr>
                <a:t>                                square lattice already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</a:rPr>
                <a:t>                                   </a:t>
              </a:r>
              <a:r>
                <a:rPr kumimoji="1" lang="en-US" altLang="ja-JP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</a:rPr>
                <a:t>accommodates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</a:rPr>
                <a:t> topology</a:t>
              </a:r>
            </a:p>
          </p:txBody>
        </p:sp>
        <p:sp>
          <p:nvSpPr>
            <p:cNvPr id="5" name="矢印: 右 4">
              <a:extLst>
                <a:ext uri="{FF2B5EF4-FFF2-40B4-BE49-F238E27FC236}">
                  <a16:creationId xmlns:a16="http://schemas.microsoft.com/office/drawing/2014/main" id="{766BC15A-8CFF-DCD5-60A2-2E730A2D7018}"/>
                </a:ext>
              </a:extLst>
            </p:cNvPr>
            <p:cNvSpPr/>
            <p:nvPr/>
          </p:nvSpPr>
          <p:spPr>
            <a:xfrm>
              <a:off x="8904312" y="3741861"/>
              <a:ext cx="323476" cy="263203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</p:grpSp>
      <p:sp>
        <p:nvSpPr>
          <p:cNvPr id="2" name="爆発: 8 pt 1">
            <a:extLst>
              <a:ext uri="{FF2B5EF4-FFF2-40B4-BE49-F238E27FC236}">
                <a16:creationId xmlns:a16="http://schemas.microsoft.com/office/drawing/2014/main" id="{0DC49A4A-4D5F-69EC-849B-6A4BADCBD34E}"/>
              </a:ext>
            </a:extLst>
          </p:cNvPr>
          <p:cNvSpPr/>
          <p:nvPr/>
        </p:nvSpPr>
        <p:spPr>
          <a:xfrm>
            <a:off x="8407604" y="5547968"/>
            <a:ext cx="432048" cy="501827"/>
          </a:xfrm>
          <a:prstGeom prst="irregularSeal1">
            <a:avLst/>
          </a:prstGeom>
          <a:noFill/>
          <a:ln>
            <a:solidFill>
              <a:srgbClr val="EBE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テキスト ボックス 36">
            <a:extLst>
              <a:ext uri="{FF2B5EF4-FFF2-40B4-BE49-F238E27FC236}">
                <a16:creationId xmlns:a16="http://schemas.microsoft.com/office/drawing/2014/main" id="{C4FA29A8-6FAB-42EC-8ECE-81E5A0EBA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695" y="6430436"/>
            <a:ext cx="43832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(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Kitamura &amp; Aoki, Comm Phys </a:t>
            </a:r>
            <a:r>
              <a:rPr lang="en-US" altLang="ja-JP" sz="2000" dirty="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2022)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8FFF8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487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">
            <a:extLst>
              <a:ext uri="{FF2B5EF4-FFF2-40B4-BE49-F238E27FC236}">
                <a16:creationId xmlns:a16="http://schemas.microsoft.com/office/drawing/2014/main" id="{9745A52E-3B5C-4662-B04D-7ACAE9424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8473" y="-13434"/>
            <a:ext cx="12601400" cy="697160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000082"/>
              </a:gs>
              <a:gs pos="100000">
                <a:schemeClr val="tx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ＭＳ Ｐゴシック" pitchFamily="50" charset="-128"/>
                <a:cs typeface="+mn-cs"/>
              </a:rPr>
              <a:t>                     </a:t>
            </a:r>
            <a:endParaRPr kumimoji="1" lang="ja-JP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3" name="テキスト ボックス 36">
            <a:extLst>
              <a:ext uri="{FF2B5EF4-FFF2-40B4-BE49-F238E27FC236}">
                <a16:creationId xmlns:a16="http://schemas.microsoft.com/office/drawing/2014/main" id="{C3234ABC-F986-4CFA-ADA0-D0B78D6F8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300" y="476672"/>
            <a:ext cx="7826100" cy="4616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Floquet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 Hamiltonian in </a:t>
            </a:r>
            <a:r>
              <a:rPr kumimoji="1" lang="en-US" altLang="ja-JP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Bogoliubov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-de </a:t>
            </a:r>
            <a:r>
              <a:rPr kumimoji="1" lang="en-US" altLang="ja-JP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Gennes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 form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 </a:t>
            </a:r>
            <a:endParaRPr kumimoji="1" lang="en-US" altLang="ja-JP" sz="2400" b="0" i="0" u="sng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+mn-cs"/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6CE9C0C1-E78C-4C21-ACB5-8DB31531FC75}"/>
              </a:ext>
            </a:extLst>
          </p:cNvPr>
          <p:cNvGrpSpPr/>
          <p:nvPr/>
        </p:nvGrpSpPr>
        <p:grpSpPr>
          <a:xfrm>
            <a:off x="335360" y="2597272"/>
            <a:ext cx="1532894" cy="1169356"/>
            <a:chOff x="4799856" y="5434223"/>
            <a:chExt cx="1532894" cy="1169356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55310DCD-7AE9-41BB-8777-A0D4E501BD25}"/>
                </a:ext>
              </a:extLst>
            </p:cNvPr>
            <p:cNvGrpSpPr/>
            <p:nvPr/>
          </p:nvGrpSpPr>
          <p:grpSpPr>
            <a:xfrm rot="5400000">
              <a:off x="5155896" y="5730869"/>
              <a:ext cx="1169356" cy="576064"/>
              <a:chOff x="1652588" y="5733256"/>
              <a:chExt cx="1701056" cy="576064"/>
            </a:xfrm>
          </p:grpSpPr>
          <p:cxnSp>
            <p:nvCxnSpPr>
              <p:cNvPr id="39" name="直線コネクタ 38">
                <a:extLst>
                  <a:ext uri="{FF2B5EF4-FFF2-40B4-BE49-F238E27FC236}">
                    <a16:creationId xmlns:a16="http://schemas.microsoft.com/office/drawing/2014/main" id="{A9296591-809C-4D93-A85A-C3F1995A75A6}"/>
                  </a:ext>
                </a:extLst>
              </p:cNvPr>
              <p:cNvCxnSpPr/>
              <p:nvPr/>
            </p:nvCxnSpPr>
            <p:spPr>
              <a:xfrm>
                <a:off x="1652588" y="5733256"/>
                <a:ext cx="1701056" cy="0"/>
              </a:xfrm>
              <a:prstGeom prst="line">
                <a:avLst/>
              </a:prstGeom>
              <a:ln w="28575">
                <a:solidFill>
                  <a:srgbClr val="FFF0C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コネクタ 39">
                <a:extLst>
                  <a:ext uri="{FF2B5EF4-FFF2-40B4-BE49-F238E27FC236}">
                    <a16:creationId xmlns:a16="http://schemas.microsoft.com/office/drawing/2014/main" id="{B85299C4-343C-4941-A521-229BDAB6625E}"/>
                  </a:ext>
                </a:extLst>
              </p:cNvPr>
              <p:cNvCxnSpPr/>
              <p:nvPr/>
            </p:nvCxnSpPr>
            <p:spPr>
              <a:xfrm>
                <a:off x="1652588" y="6309320"/>
                <a:ext cx="1701056" cy="0"/>
              </a:xfrm>
              <a:prstGeom prst="line">
                <a:avLst/>
              </a:prstGeom>
              <a:ln w="28575">
                <a:solidFill>
                  <a:srgbClr val="FFF0C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5FE2CC5A-D0C9-4BA3-A043-64B7B43C3700}"/>
                </a:ext>
              </a:extLst>
            </p:cNvPr>
            <p:cNvGrpSpPr/>
            <p:nvPr/>
          </p:nvGrpSpPr>
          <p:grpSpPr>
            <a:xfrm>
              <a:off x="4799856" y="5479531"/>
              <a:ext cx="1532894" cy="1124048"/>
              <a:chOff x="4799856" y="5479531"/>
              <a:chExt cx="1532894" cy="1124048"/>
            </a:xfrm>
          </p:grpSpPr>
          <p:grpSp>
            <p:nvGrpSpPr>
              <p:cNvPr id="26" name="グループ化 25">
                <a:extLst>
                  <a:ext uri="{FF2B5EF4-FFF2-40B4-BE49-F238E27FC236}">
                    <a16:creationId xmlns:a16="http://schemas.microsoft.com/office/drawing/2014/main" id="{C0262EDC-1708-4172-89BA-0CB69BB92963}"/>
                  </a:ext>
                </a:extLst>
              </p:cNvPr>
              <p:cNvGrpSpPr/>
              <p:nvPr/>
            </p:nvGrpSpPr>
            <p:grpSpPr>
              <a:xfrm>
                <a:off x="5178079" y="5733256"/>
                <a:ext cx="1154671" cy="576064"/>
                <a:chOff x="1652588" y="5733256"/>
                <a:chExt cx="1701056" cy="576064"/>
              </a:xfrm>
            </p:grpSpPr>
            <p:cxnSp>
              <p:nvCxnSpPr>
                <p:cNvPr id="37" name="直線コネクタ 36">
                  <a:extLst>
                    <a:ext uri="{FF2B5EF4-FFF2-40B4-BE49-F238E27FC236}">
                      <a16:creationId xmlns:a16="http://schemas.microsoft.com/office/drawing/2014/main" id="{4021BF08-5FED-4E5D-8C7D-72E9C3E6E75D}"/>
                    </a:ext>
                  </a:extLst>
                </p:cNvPr>
                <p:cNvCxnSpPr/>
                <p:nvPr/>
              </p:nvCxnSpPr>
              <p:spPr>
                <a:xfrm>
                  <a:off x="1652588" y="5733256"/>
                  <a:ext cx="1701056" cy="0"/>
                </a:xfrm>
                <a:prstGeom prst="line">
                  <a:avLst/>
                </a:prstGeom>
                <a:ln w="28575">
                  <a:solidFill>
                    <a:srgbClr val="FFF0C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線コネクタ 37">
                  <a:extLst>
                    <a:ext uri="{FF2B5EF4-FFF2-40B4-BE49-F238E27FC236}">
                      <a16:creationId xmlns:a16="http://schemas.microsoft.com/office/drawing/2014/main" id="{7E6F15E0-D624-418A-906A-3B38F8E9D036}"/>
                    </a:ext>
                  </a:extLst>
                </p:cNvPr>
                <p:cNvCxnSpPr/>
                <p:nvPr/>
              </p:nvCxnSpPr>
              <p:spPr>
                <a:xfrm>
                  <a:off x="1652588" y="6309320"/>
                  <a:ext cx="1701056" cy="0"/>
                </a:xfrm>
                <a:prstGeom prst="line">
                  <a:avLst/>
                </a:prstGeom>
                <a:ln w="28575">
                  <a:solidFill>
                    <a:srgbClr val="FFF0C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グループ化 26">
                <a:extLst>
                  <a:ext uri="{FF2B5EF4-FFF2-40B4-BE49-F238E27FC236}">
                    <a16:creationId xmlns:a16="http://schemas.microsoft.com/office/drawing/2014/main" id="{87055C81-2D5C-4FFF-A130-2139F8D63D1B}"/>
                  </a:ext>
                </a:extLst>
              </p:cNvPr>
              <p:cNvGrpSpPr/>
              <p:nvPr/>
            </p:nvGrpSpPr>
            <p:grpSpPr>
              <a:xfrm>
                <a:off x="5181012" y="5505335"/>
                <a:ext cx="1116279" cy="1098244"/>
                <a:chOff x="1655521" y="5505335"/>
                <a:chExt cx="1116279" cy="1098244"/>
              </a:xfrm>
            </p:grpSpPr>
            <p:cxnSp>
              <p:nvCxnSpPr>
                <p:cNvPr id="34" name="直線コネクタ 33">
                  <a:extLst>
                    <a:ext uri="{FF2B5EF4-FFF2-40B4-BE49-F238E27FC236}">
                      <a16:creationId xmlns:a16="http://schemas.microsoft.com/office/drawing/2014/main" id="{DAA8561A-7C2A-4040-A1DF-CD11EF4432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73555" y="5505335"/>
                  <a:ext cx="1098245" cy="1098244"/>
                </a:xfrm>
                <a:prstGeom prst="line">
                  <a:avLst/>
                </a:prstGeom>
                <a:ln w="38100">
                  <a:solidFill>
                    <a:srgbClr val="97FF9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線コネクタ 34">
                  <a:extLst>
                    <a:ext uri="{FF2B5EF4-FFF2-40B4-BE49-F238E27FC236}">
                      <a16:creationId xmlns:a16="http://schemas.microsoft.com/office/drawing/2014/main" id="{B7A73C2A-885A-4BFB-88AE-0C682F7D2A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267745" y="6147874"/>
                  <a:ext cx="385958" cy="385959"/>
                </a:xfrm>
                <a:prstGeom prst="line">
                  <a:avLst/>
                </a:prstGeom>
                <a:ln w="38100">
                  <a:solidFill>
                    <a:srgbClr val="97FF9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線コネクタ 35">
                  <a:extLst>
                    <a:ext uri="{FF2B5EF4-FFF2-40B4-BE49-F238E27FC236}">
                      <a16:creationId xmlns:a16="http://schemas.microsoft.com/office/drawing/2014/main" id="{E2131C3F-61BD-4341-B88E-457CA2728E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55521" y="5505335"/>
                  <a:ext cx="457590" cy="457591"/>
                </a:xfrm>
                <a:prstGeom prst="line">
                  <a:avLst/>
                </a:prstGeom>
                <a:ln w="38100">
                  <a:solidFill>
                    <a:srgbClr val="97FF9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グループ化 27">
                <a:extLst>
                  <a:ext uri="{FF2B5EF4-FFF2-40B4-BE49-F238E27FC236}">
                    <a16:creationId xmlns:a16="http://schemas.microsoft.com/office/drawing/2014/main" id="{4BAFC2E2-C7FD-4CD8-BB88-75D64F75423C}"/>
                  </a:ext>
                </a:extLst>
              </p:cNvPr>
              <p:cNvGrpSpPr/>
              <p:nvPr/>
            </p:nvGrpSpPr>
            <p:grpSpPr>
              <a:xfrm rot="5400000">
                <a:off x="5187973" y="5489425"/>
                <a:ext cx="1098245" cy="1078458"/>
                <a:chOff x="1652589" y="5388523"/>
                <a:chExt cx="1098245" cy="1215056"/>
              </a:xfrm>
            </p:grpSpPr>
            <p:cxnSp>
              <p:nvCxnSpPr>
                <p:cNvPr id="31" name="直線コネクタ 30">
                  <a:extLst>
                    <a:ext uri="{FF2B5EF4-FFF2-40B4-BE49-F238E27FC236}">
                      <a16:creationId xmlns:a16="http://schemas.microsoft.com/office/drawing/2014/main" id="{39A006FF-475E-4A31-9045-A5A2CCFD0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52589" y="5505335"/>
                  <a:ext cx="1098245" cy="1098244"/>
                </a:xfrm>
                <a:prstGeom prst="line">
                  <a:avLst/>
                </a:prstGeom>
                <a:ln w="38100">
                  <a:solidFill>
                    <a:srgbClr val="97FF9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線コネクタ 31">
                  <a:extLst>
                    <a:ext uri="{FF2B5EF4-FFF2-40B4-BE49-F238E27FC236}">
                      <a16:creationId xmlns:a16="http://schemas.microsoft.com/office/drawing/2014/main" id="{A89B57A2-6631-4FF0-A0CC-0E1FE651DB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2267745" y="6157152"/>
                  <a:ext cx="376680" cy="376680"/>
                </a:xfrm>
                <a:prstGeom prst="line">
                  <a:avLst/>
                </a:prstGeom>
                <a:ln w="38100">
                  <a:solidFill>
                    <a:srgbClr val="97FF9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線コネクタ 32">
                  <a:extLst>
                    <a:ext uri="{FF2B5EF4-FFF2-40B4-BE49-F238E27FC236}">
                      <a16:creationId xmlns:a16="http://schemas.microsoft.com/office/drawing/2014/main" id="{6A4197BA-AEB7-4BF8-A53D-0AC76F74DF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55520" y="5388523"/>
                  <a:ext cx="574403" cy="574403"/>
                </a:xfrm>
                <a:prstGeom prst="line">
                  <a:avLst/>
                </a:prstGeom>
                <a:ln w="38100">
                  <a:solidFill>
                    <a:srgbClr val="97FF9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テキスト ボックス 3">
                <a:extLst>
                  <a:ext uri="{FF2B5EF4-FFF2-40B4-BE49-F238E27FC236}">
                    <a16:creationId xmlns:a16="http://schemas.microsoft.com/office/drawing/2014/main" id="{99D09170-BFA1-4AF0-B1E3-4FE2864F52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88409" y="5529171"/>
                <a:ext cx="300082" cy="523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0C1"/>
                    </a:solidFill>
                    <a:effectLst/>
                    <a:uLnTx/>
                    <a:uFillTx/>
                    <a:latin typeface="HGS創英角ｺﾞｼｯｸUB" pitchFamily="50" charset="-128"/>
                    <a:ea typeface="HGS創英角ｺﾞｼｯｸUB" pitchFamily="50" charset="-128"/>
                    <a:cs typeface="+mn-cs"/>
                  </a:rPr>
                  <a:t>t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0C1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endParaRPr>
              </a:p>
            </p:txBody>
          </p:sp>
          <p:sp>
            <p:nvSpPr>
              <p:cNvPr id="30" name="テキスト ボックス 3">
                <a:extLst>
                  <a:ext uri="{FF2B5EF4-FFF2-40B4-BE49-F238E27FC236}">
                    <a16:creationId xmlns:a16="http://schemas.microsoft.com/office/drawing/2014/main" id="{E2FDEA9D-61A6-46CC-84A7-20E2CDFFB2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99856" y="5933584"/>
                <a:ext cx="377026" cy="523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7FF97"/>
                    </a:solidFill>
                    <a:effectLst/>
                    <a:uLnTx/>
                    <a:uFillTx/>
                    <a:latin typeface="HGS創英角ｺﾞｼｯｸUB" pitchFamily="50" charset="-128"/>
                    <a:ea typeface="HGS創英角ｺﾞｼｯｸUB" pitchFamily="50" charset="-128"/>
                    <a:cs typeface="+mn-cs"/>
                  </a:rPr>
                  <a:t>t'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97FF97"/>
                  </a:solidFill>
                  <a:effectLst/>
                  <a:uLnTx/>
                  <a:uFillTx/>
                  <a:latin typeface="HGS創英角ｺﾞｼｯｸUB" pitchFamily="50" charset="-128"/>
                  <a:ea typeface="HGS創英角ｺﾞｼｯｸUB" pitchFamily="50" charset="-128"/>
                  <a:cs typeface="+mn-cs"/>
                </a:endParaRPr>
              </a:p>
            </p:txBody>
          </p:sp>
        </p:grpSp>
      </p:grpSp>
      <p:pic>
        <p:nvPicPr>
          <p:cNvPr id="41" name="Picture 33" descr="3D animation">
            <a:extLst>
              <a:ext uri="{FF2B5EF4-FFF2-40B4-BE49-F238E27FC236}">
                <a16:creationId xmlns:a16="http://schemas.microsoft.com/office/drawing/2014/main" id="{D3956FA8-A693-43BD-8E26-AAEA028B1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831713">
            <a:off x="-11062" y="827016"/>
            <a:ext cx="2370335" cy="1662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66" name="テキスト ボックス 36">
            <a:extLst>
              <a:ext uri="{FF2B5EF4-FFF2-40B4-BE49-F238E27FC236}">
                <a16:creationId xmlns:a16="http://schemas.microsoft.com/office/drawing/2014/main" id="{356717D3-22A0-4E3E-A43F-00F1536D5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2556" y="4005064"/>
            <a:ext cx="67238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acquires a </a:t>
            </a:r>
            <a:r>
              <a:rPr kumimoji="1" lang="en-US" altLang="ja-JP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Times New Roman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d</a:t>
            </a:r>
            <a:r>
              <a:rPr kumimoji="1" lang="en-US" altLang="ja-JP" sz="2800" b="1" i="1" u="none" strike="noStrike" kern="1200" cap="none" spc="0" normalizeH="0" baseline="-25000" noProof="0" dirty="0" err="1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Times New Roman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xy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component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Symbol" panose="05050102010706020507" pitchFamily="18" charset="2"/>
              </a:rPr>
              <a:t>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sin(</a:t>
            </a:r>
            <a:r>
              <a:rPr kumimoji="1" lang="en-US" altLang="ja-JP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Times New Roman"/>
                <a:ea typeface="HGS創英角ｺﾞｼｯｸUB" panose="020B0900000000000000" pitchFamily="50" charset="-128"/>
                <a:cs typeface="+mn-cs"/>
              </a:rPr>
              <a:t>k</a:t>
            </a:r>
            <a:r>
              <a:rPr kumimoji="1" lang="en-US" altLang="ja-JP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Times New Roman"/>
                <a:ea typeface="HGS創英角ｺﾞｼｯｸUB" panose="020B0900000000000000" pitchFamily="50" charset="-128"/>
                <a:cs typeface="+mn-cs"/>
              </a:rPr>
              <a:t>x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) sin(</a:t>
            </a:r>
            <a:r>
              <a:rPr kumimoji="1" lang="en-US" altLang="ja-JP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Times New Roman"/>
                <a:ea typeface="HGS創英角ｺﾞｼｯｸUB" panose="020B0900000000000000" pitchFamily="50" charset="-128"/>
                <a:cs typeface="+mn-cs"/>
              </a:rPr>
              <a:t>k</a:t>
            </a:r>
            <a:r>
              <a:rPr kumimoji="1" lang="en-US" altLang="ja-JP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Times New Roman"/>
                <a:ea typeface="HGS創英角ｺﾞｼｯｸUB" panose="020B0900000000000000" pitchFamily="50" charset="-128"/>
                <a:cs typeface="+mn-cs"/>
              </a:rPr>
              <a:t>y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) involving 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EABBAD9-7997-4A74-91C1-D76A337DF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560" y="1787953"/>
            <a:ext cx="6330476" cy="208503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C7E1F55-E825-4559-8588-E99F85289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560" y="4570984"/>
            <a:ext cx="4671636" cy="50778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7C474A9-19C0-4BE4-B372-4331F6BB98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3861" y="5293532"/>
            <a:ext cx="4671634" cy="799764"/>
          </a:xfrm>
          <a:prstGeom prst="rect">
            <a:avLst/>
          </a:prstGeom>
        </p:spPr>
      </p:pic>
      <p:sp>
        <p:nvSpPr>
          <p:cNvPr id="55" name="テキスト ボックス 36">
            <a:extLst>
              <a:ext uri="{FF2B5EF4-FFF2-40B4-BE49-F238E27FC236}">
                <a16:creationId xmlns:a16="http://schemas.microsoft.com/office/drawing/2014/main" id="{22C6DC34-45F8-4BAB-9B59-508AD0ADE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6728" y="5371968"/>
            <a:ext cx="2437542" cy="400110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chiral spin-coupling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2ACDEDA-854D-4D0E-826C-8C8D1403EA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8489" y="3641307"/>
            <a:ext cx="1748151" cy="164231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AA38307-D060-4437-9094-EAADB2776C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4352" y="5416587"/>
            <a:ext cx="1865728" cy="1353417"/>
          </a:xfrm>
          <a:prstGeom prst="rect">
            <a:avLst/>
          </a:prstGeom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F0ADFAAA-42B2-88F2-B63D-AA2F304E64FF}"/>
              </a:ext>
            </a:extLst>
          </p:cNvPr>
          <p:cNvGrpSpPr/>
          <p:nvPr/>
        </p:nvGrpSpPr>
        <p:grpSpPr>
          <a:xfrm>
            <a:off x="3935760" y="1662718"/>
            <a:ext cx="8352928" cy="2486362"/>
            <a:chOff x="3935760" y="1806734"/>
            <a:chExt cx="8352928" cy="2486362"/>
          </a:xfrm>
        </p:grpSpPr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376AF8BD-BE6F-489A-AFEB-6F79743D92DA}"/>
                </a:ext>
              </a:extLst>
            </p:cNvPr>
            <p:cNvCxnSpPr>
              <a:cxnSpLocks/>
              <a:stCxn id="51" idx="3"/>
            </p:cNvCxnSpPr>
            <p:nvPr/>
          </p:nvCxnSpPr>
          <p:spPr bwMode="auto">
            <a:xfrm flipH="1">
              <a:off x="3935760" y="3425870"/>
              <a:ext cx="1642223" cy="86722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円/楕円 3">
              <a:extLst>
                <a:ext uri="{FF2B5EF4-FFF2-40B4-BE49-F238E27FC236}">
                  <a16:creationId xmlns:a16="http://schemas.microsoft.com/office/drawing/2014/main" id="{46E5907A-6041-4048-98A7-3738ED5FA182}"/>
                </a:ext>
              </a:extLst>
            </p:cNvPr>
            <p:cNvSpPr/>
            <p:nvPr/>
          </p:nvSpPr>
          <p:spPr bwMode="auto">
            <a:xfrm>
              <a:off x="5509494" y="3066046"/>
              <a:ext cx="467669" cy="42156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1A25FF10-572F-FFAB-8716-53CCD34519C5}"/>
                </a:ext>
              </a:extLst>
            </p:cNvPr>
            <p:cNvGrpSpPr/>
            <p:nvPr/>
          </p:nvGrpSpPr>
          <p:grpSpPr>
            <a:xfrm>
              <a:off x="7617054" y="1806734"/>
              <a:ext cx="4671634" cy="1387801"/>
              <a:chOff x="7617054" y="1806734"/>
              <a:chExt cx="4671634" cy="1387801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7" name="図 6">
                <a:extLst>
                  <a:ext uri="{FF2B5EF4-FFF2-40B4-BE49-F238E27FC236}">
                    <a16:creationId xmlns:a16="http://schemas.microsoft.com/office/drawing/2014/main" id="{C16E86FF-1C18-C8B9-378F-C3B6E9A4DB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17054" y="1806734"/>
                <a:ext cx="4671634" cy="1118210"/>
              </a:xfrm>
              <a:prstGeom prst="rect">
                <a:avLst/>
              </a:prstGeom>
            </p:spPr>
          </p:pic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5B90E48B-D424-AC3C-BFB2-7812C62208B5}"/>
                  </a:ext>
                </a:extLst>
              </p:cNvPr>
              <p:cNvSpPr txBox="1"/>
              <p:nvPr/>
            </p:nvSpPr>
            <p:spPr>
              <a:xfrm>
                <a:off x="10560330" y="2886758"/>
                <a:ext cx="172835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ＭＳ Ｐゴシック" pitchFamily="50" charset="-128"/>
                    <a:cs typeface="+mn-cs"/>
                  </a:rPr>
                  <a:t>d</a:t>
                </a:r>
                <a:r>
                  <a:rPr kumimoji="1" lang="en-US" altLang="ja-JP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: doping, </a:t>
                </a:r>
                <a:r>
                  <a:rPr kumimoji="1" lang="en-US" altLang="ja-JP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g</a:t>
                </a:r>
                <a:r>
                  <a:rPr kumimoji="1" lang="en-US" altLang="ja-JP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=2/(1+</a:t>
                </a:r>
                <a:r>
                  <a:rPr kumimoji="1" lang="en-US" altLang="ja-JP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ＭＳ Ｐゴシック" pitchFamily="50" charset="-128"/>
                    <a:cs typeface="+mn-cs"/>
                  </a:rPr>
                  <a:t> d</a:t>
                </a:r>
                <a:r>
                  <a:rPr kumimoji="1" lang="en-US" altLang="ja-JP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)</a:t>
                </a:r>
                <a:endPara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</p:grpSp>
      <p:sp>
        <p:nvSpPr>
          <p:cNvPr id="44" name="テキスト ボックス 36">
            <a:extLst>
              <a:ext uri="{FF2B5EF4-FFF2-40B4-BE49-F238E27FC236}">
                <a16:creationId xmlns:a16="http://schemas.microsoft.com/office/drawing/2014/main" id="{D5F0EDD4-16CA-0AC5-8D02-F4A04C352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5880" y="6224677"/>
            <a:ext cx="2784850" cy="4616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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dx</a:t>
            </a:r>
            <a:r>
              <a:rPr kumimoji="1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2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-y</a:t>
            </a:r>
            <a:r>
              <a:rPr kumimoji="1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2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 +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idxy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 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B999274-558A-D4D3-8980-A925219033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94907" y="4069622"/>
            <a:ext cx="446982" cy="750152"/>
          </a:xfrm>
          <a:prstGeom prst="rect">
            <a:avLst/>
          </a:prstGeom>
        </p:spPr>
      </p:pic>
      <p:sp>
        <p:nvSpPr>
          <p:cNvPr id="54" name="テキスト ボックス 36">
            <a:extLst>
              <a:ext uri="{FF2B5EF4-FFF2-40B4-BE49-F238E27FC236}">
                <a16:creationId xmlns:a16="http://schemas.microsoft.com/office/drawing/2014/main" id="{E21C68B5-D7F5-4B36-A2A9-4461DBD0C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0778" y="4585986"/>
            <a:ext cx="3386355" cy="400110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two-step correlated hopping</a:t>
            </a:r>
          </a:p>
        </p:txBody>
      </p:sp>
      <p:sp>
        <p:nvSpPr>
          <p:cNvPr id="42" name="テキスト ボックス 36">
            <a:extLst>
              <a:ext uri="{FF2B5EF4-FFF2-40B4-BE49-F238E27FC236}">
                <a16:creationId xmlns:a16="http://schemas.microsoft.com/office/drawing/2014/main" id="{A89F0E40-1594-8E8B-5DE2-29CE0A9A9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936" y="980728"/>
            <a:ext cx="67687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(Mean-field analysis for </a:t>
            </a:r>
            <a:r>
              <a:rPr lang="en-US" altLang="ja-JP" sz="2000" i="1" dirty="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H </a:t>
            </a:r>
            <a:r>
              <a:rPr lang="en-US" altLang="ja-JP" sz="2000" baseline="-25000" dirty="0" err="1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Floquet</a:t>
            </a:r>
            <a:r>
              <a:rPr lang="en-US" altLang="ja-JP" sz="2000" dirty="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with </a:t>
            </a:r>
            <a:r>
              <a:rPr lang="en-US" altLang="ja-JP" sz="2000" dirty="0" err="1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Gutzwiller</a:t>
            </a:r>
            <a:r>
              <a:rPr lang="en-US" altLang="ja-JP" sz="2000" dirty="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projection,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 Kitamura &amp; Aoki, Comm Phys </a:t>
            </a:r>
            <a:r>
              <a:rPr lang="en-US" altLang="ja-JP" sz="2000" dirty="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2022)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8FFF8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1965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7DF20BA-0145-E739-2A28-2CCB90A5C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008" y="-99392"/>
            <a:ext cx="12288688" cy="7056784"/>
          </a:xfrm>
          <a:prstGeom prst="rect">
            <a:avLst/>
          </a:prstGeom>
        </p:spPr>
      </p:pic>
      <p:sp>
        <p:nvSpPr>
          <p:cNvPr id="54" name="テキスト ボックス 36">
            <a:extLst>
              <a:ext uri="{FF2B5EF4-FFF2-40B4-BE49-F238E27FC236}">
                <a16:creationId xmlns:a16="http://schemas.microsoft.com/office/drawing/2014/main" id="{E21C68B5-D7F5-4B36-A2A9-4461DBD0C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956732"/>
            <a:ext cx="385251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200" u="sng" dirty="0">
                <a:solidFill>
                  <a:srgbClr val="FFB9B9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</a:t>
            </a:r>
            <a:r>
              <a:rPr kumimoji="1" lang="en-US" altLang="ja-JP" sz="2200" b="0" i="0" u="sng" strike="noStrike" kern="1200" cap="none" spc="0" normalizeH="0" baseline="0" noProof="0" dirty="0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wo-step correlated hopping</a:t>
            </a:r>
          </a:p>
        </p:txBody>
      </p:sp>
      <p:sp>
        <p:nvSpPr>
          <p:cNvPr id="55" name="テキスト ボックス 36">
            <a:extLst>
              <a:ext uri="{FF2B5EF4-FFF2-40B4-BE49-F238E27FC236}">
                <a16:creationId xmlns:a16="http://schemas.microsoft.com/office/drawing/2014/main" id="{22C6DC34-45F8-4BAB-9B59-508AD0ADE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0506" y="792078"/>
            <a:ext cx="338635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200" u="sng" dirty="0">
                <a:solidFill>
                  <a:srgbClr val="FFB9B9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C</a:t>
            </a:r>
            <a:r>
              <a:rPr kumimoji="1" lang="en-US" altLang="ja-JP" sz="2200" b="0" i="0" u="sng" strike="noStrike" kern="1200" cap="none" spc="0" normalizeH="0" baseline="0" noProof="0" dirty="0" err="1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hiral</a:t>
            </a:r>
            <a:r>
              <a:rPr kumimoji="1" lang="en-US" altLang="ja-JP" sz="2200" b="0" i="0" u="sng" strike="noStrike" kern="1200" cap="none" spc="0" normalizeH="0" baseline="0" noProof="0" dirty="0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spin-coupling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3D92997-DEBB-4E62-8101-40B59A8FE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23" y="1635534"/>
            <a:ext cx="11439728" cy="4114800"/>
          </a:xfrm>
          <a:prstGeom prst="rect">
            <a:avLst/>
          </a:prstGeom>
        </p:spPr>
      </p:pic>
      <p:sp>
        <p:nvSpPr>
          <p:cNvPr id="44" name="円/楕円 3">
            <a:extLst>
              <a:ext uri="{FF2B5EF4-FFF2-40B4-BE49-F238E27FC236}">
                <a16:creationId xmlns:a16="http://schemas.microsoft.com/office/drawing/2014/main" id="{421AC63E-1CDD-4842-99D9-6E0F305363EE}"/>
              </a:ext>
            </a:extLst>
          </p:cNvPr>
          <p:cNvSpPr/>
          <p:nvPr/>
        </p:nvSpPr>
        <p:spPr bwMode="auto">
          <a:xfrm>
            <a:off x="2467025" y="5319249"/>
            <a:ext cx="467669" cy="421560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EDF43A43-06CC-4002-AD55-CED077244827}"/>
              </a:ext>
            </a:extLst>
          </p:cNvPr>
          <p:cNvCxnSpPr>
            <a:cxnSpLocks/>
          </p:cNvCxnSpPr>
          <p:nvPr/>
        </p:nvCxnSpPr>
        <p:spPr bwMode="auto">
          <a:xfrm>
            <a:off x="2827065" y="5740809"/>
            <a:ext cx="576064" cy="402073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36">
            <a:extLst>
              <a:ext uri="{FF2B5EF4-FFF2-40B4-BE49-F238E27FC236}">
                <a16:creationId xmlns:a16="http://schemas.microsoft.com/office/drawing/2014/main" id="{6CC89B0F-7F46-4AA5-8930-B855EA3DA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4011" y="5907609"/>
            <a:ext cx="33863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laser field intensity</a:t>
            </a:r>
          </a:p>
        </p:txBody>
      </p:sp>
      <p:sp>
        <p:nvSpPr>
          <p:cNvPr id="47" name="円/楕円 3">
            <a:extLst>
              <a:ext uri="{FF2B5EF4-FFF2-40B4-BE49-F238E27FC236}">
                <a16:creationId xmlns:a16="http://schemas.microsoft.com/office/drawing/2014/main" id="{A397CA72-0D31-47BA-8BDA-E66D80D6EF56}"/>
              </a:ext>
            </a:extLst>
          </p:cNvPr>
          <p:cNvSpPr/>
          <p:nvPr/>
        </p:nvSpPr>
        <p:spPr bwMode="auto">
          <a:xfrm>
            <a:off x="737267" y="3525946"/>
            <a:ext cx="467669" cy="421560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489A9D63-0E16-4DFE-ABB9-D0AD3867D16E}"/>
              </a:ext>
            </a:extLst>
          </p:cNvPr>
          <p:cNvCxnSpPr>
            <a:cxnSpLocks/>
          </p:cNvCxnSpPr>
          <p:nvPr/>
        </p:nvCxnSpPr>
        <p:spPr bwMode="auto">
          <a:xfrm>
            <a:off x="953291" y="3947506"/>
            <a:ext cx="0" cy="209872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36">
            <a:extLst>
              <a:ext uri="{FF2B5EF4-FFF2-40B4-BE49-F238E27FC236}">
                <a16:creationId xmlns:a16="http://schemas.microsoft.com/office/drawing/2014/main" id="{A68E13A5-4AC0-4BD4-B79C-063A7A9A7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1" y="6051583"/>
            <a:ext cx="21316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laser frequency</a:t>
            </a:r>
          </a:p>
        </p:txBody>
      </p:sp>
      <p:sp>
        <p:nvSpPr>
          <p:cNvPr id="15" name="テキスト ボックス 36">
            <a:extLst>
              <a:ext uri="{FF2B5EF4-FFF2-40B4-BE49-F238E27FC236}">
                <a16:creationId xmlns:a16="http://schemas.microsoft.com/office/drawing/2014/main" id="{8A524B96-6DA5-4A0D-9144-3DFFD6A51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736" y="4857584"/>
            <a:ext cx="4235149" cy="46166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Series of "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HGS創英角ﾎﾟｯﾌﾟ体" panose="040B0A00000000000000" pitchFamily="50" charset="-128"/>
                <a:cs typeface="+mn-cs"/>
              </a:rPr>
              <a:t>w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-U" resonances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A600AAA-8096-4834-BFEE-C3D83065E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240" y="116632"/>
            <a:ext cx="1563728" cy="147110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C7E1F55-E825-4559-8588-E99F852894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024" y="1540751"/>
            <a:ext cx="4351849" cy="473027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DF6BD81-5858-45AA-A8FE-6163AF62A3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4352" y="-27384"/>
            <a:ext cx="1865538" cy="135342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7C474A9-19C0-4BE4-B372-4331F6BB98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0976" y="1340768"/>
            <a:ext cx="4351847" cy="745018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D2149C8-AF5E-5D9E-529E-34BF936EAF7D}"/>
              </a:ext>
            </a:extLst>
          </p:cNvPr>
          <p:cNvSpPr txBox="1"/>
          <p:nvPr/>
        </p:nvSpPr>
        <p:spPr>
          <a:xfrm>
            <a:off x="9202079" y="5405154"/>
            <a:ext cx="2989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(</a:t>
            </a: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t'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= -0.2</a:t>
            </a: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t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, </a:t>
            </a: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U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= 12</a:t>
            </a: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t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,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d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= 0.2)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61613167-CB82-A341-E56F-BF598B8CBA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2685" y="483056"/>
            <a:ext cx="361896" cy="607355"/>
          </a:xfrm>
          <a:prstGeom prst="rect">
            <a:avLst/>
          </a:prstGeom>
        </p:spPr>
      </p:pic>
      <p:sp>
        <p:nvSpPr>
          <p:cNvPr id="20" name="テキスト ボックス 36">
            <a:extLst>
              <a:ext uri="{FF2B5EF4-FFF2-40B4-BE49-F238E27FC236}">
                <a16:creationId xmlns:a16="http://schemas.microsoft.com/office/drawing/2014/main" id="{E1A7C31B-F0F2-AA96-F954-87269047A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176" y="6107664"/>
            <a:ext cx="43832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(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Kitamura &amp; Aoki, Comm Phys </a:t>
            </a:r>
            <a:r>
              <a:rPr lang="en-US" altLang="ja-JP" sz="2000" dirty="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2022)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8FFF8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409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6EE5A86-CF54-467F-B035-28B6FC9FF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8473" y="-13434"/>
            <a:ext cx="12601400" cy="697160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000082"/>
              </a:gs>
              <a:gs pos="100000">
                <a:schemeClr val="tx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ＭＳ Ｐゴシック" pitchFamily="50" charset="-128"/>
                <a:cs typeface="+mn-cs"/>
              </a:rPr>
              <a:t>                     </a:t>
            </a:r>
            <a:endParaRPr kumimoji="1" lang="ja-JP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E37C707-F470-4D31-B702-C953ECC5A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88" y="712747"/>
            <a:ext cx="5146049" cy="5888669"/>
          </a:xfrm>
          <a:prstGeom prst="rect">
            <a:avLst/>
          </a:prstGeom>
        </p:spPr>
      </p:pic>
      <p:sp>
        <p:nvSpPr>
          <p:cNvPr id="7" name="テキスト ボックス 36">
            <a:extLst>
              <a:ext uri="{FF2B5EF4-FFF2-40B4-BE49-F238E27FC236}">
                <a16:creationId xmlns:a16="http://schemas.microsoft.com/office/drawing/2014/main" id="{2F688900-945C-4102-942F-3865A864A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2580" y="188640"/>
            <a:ext cx="2376264" cy="4616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Gap function </a:t>
            </a:r>
            <a:endParaRPr kumimoji="1" lang="en-US" altLang="ja-JP" sz="2400" b="0" i="0" u="sng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729A950-DA26-4B18-A98A-3BA5ADA84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904312" y="1196752"/>
            <a:ext cx="2448272" cy="2469749"/>
          </a:xfrm>
          <a:prstGeom prst="rect">
            <a:avLst/>
          </a:prstGeom>
        </p:spPr>
      </p:pic>
      <p:sp>
        <p:nvSpPr>
          <p:cNvPr id="8" name="テキスト ボックス 36">
            <a:extLst>
              <a:ext uri="{FF2B5EF4-FFF2-40B4-BE49-F238E27FC236}">
                <a16:creationId xmlns:a16="http://schemas.microsoft.com/office/drawing/2014/main" id="{AE5D5787-A898-494B-BBCA-D0A735B9140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880469" y="4626425"/>
            <a:ext cx="19670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topological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gap</a:t>
            </a:r>
          </a:p>
        </p:txBody>
      </p:sp>
      <p:sp>
        <p:nvSpPr>
          <p:cNvPr id="9" name="テキスト ボックス 36">
            <a:extLst>
              <a:ext uri="{FF2B5EF4-FFF2-40B4-BE49-F238E27FC236}">
                <a16:creationId xmlns:a16="http://schemas.microsoft.com/office/drawing/2014/main" id="{AAF8F55D-7EAF-48CF-AEB9-764FF0FE3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3102" y="1484784"/>
            <a:ext cx="46085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amplitude                   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phase</a:t>
            </a:r>
          </a:p>
        </p:txBody>
      </p:sp>
      <p:sp>
        <p:nvSpPr>
          <p:cNvPr id="10" name="テキスト ボックス 36">
            <a:extLst>
              <a:ext uri="{FF2B5EF4-FFF2-40B4-BE49-F238E27FC236}">
                <a16:creationId xmlns:a16="http://schemas.microsoft.com/office/drawing/2014/main" id="{F919E363-A764-4F52-A134-968712818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3737" y="2132856"/>
            <a:ext cx="6865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=</a:t>
            </a:r>
          </a:p>
        </p:txBody>
      </p:sp>
      <p:sp>
        <p:nvSpPr>
          <p:cNvPr id="12" name="テキスト ボックス 36">
            <a:extLst>
              <a:ext uri="{FF2B5EF4-FFF2-40B4-BE49-F238E27FC236}">
                <a16:creationId xmlns:a16="http://schemas.microsoft.com/office/drawing/2014/main" id="{1B93B591-F433-C789-6B6E-B11BC6E5D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7598" y="6536384"/>
            <a:ext cx="43832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(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Kitamura &amp; Aoki, Comm Phys </a:t>
            </a:r>
            <a:r>
              <a:rPr lang="en-US" altLang="ja-JP" sz="2000" dirty="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2022)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8FFF8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533951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>
            <a:extLst>
              <a:ext uri="{FF2B5EF4-FFF2-40B4-BE49-F238E27FC236}">
                <a16:creationId xmlns:a16="http://schemas.microsoft.com/office/drawing/2014/main" id="{74540364-DCB8-3E73-BA00-031C86E85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80" y="-27384"/>
            <a:ext cx="12330340" cy="6977596"/>
          </a:xfrm>
          <a:prstGeom prst="rect">
            <a:avLst/>
          </a:prstGeom>
        </p:spPr>
      </p:pic>
      <p:sp>
        <p:nvSpPr>
          <p:cNvPr id="7" name="テキスト ボックス 36">
            <a:extLst>
              <a:ext uri="{FF2B5EF4-FFF2-40B4-BE49-F238E27FC236}">
                <a16:creationId xmlns:a16="http://schemas.microsoft.com/office/drawing/2014/main" id="{2F688900-945C-4102-942F-3865A864A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584" y="230075"/>
            <a:ext cx="6624736" cy="4616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Photon-induced interactions behave </a:t>
            </a:r>
            <a:r>
              <a:rPr lang="en-US" altLang="ja-JP" sz="2400" u="sng" dirty="0">
                <a:solidFill>
                  <a:srgbClr val="FFE593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sym typeface="Wingdings" panose="05000000000000000000" pitchFamily="2" charset="2"/>
              </a:rPr>
              <a:t>as:</a:t>
            </a:r>
            <a:endParaRPr kumimoji="1" lang="en-US" altLang="ja-JP" sz="2400" b="0" i="0" u="sng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+mn-cs"/>
            </a:endParaRPr>
          </a:p>
        </p:txBody>
      </p:sp>
      <p:sp>
        <p:nvSpPr>
          <p:cNvPr id="12" name="テキスト ボックス 36">
            <a:extLst>
              <a:ext uri="{FF2B5EF4-FFF2-40B4-BE49-F238E27FC236}">
                <a16:creationId xmlns:a16="http://schemas.microsoft.com/office/drawing/2014/main" id="{6485999E-1261-2E09-6FED-9EE75555F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327" y="5407476"/>
            <a:ext cx="9634241" cy="954107"/>
          </a:xfrm>
          <a:prstGeom prst="rect">
            <a:avLst/>
          </a:prstGeom>
          <a:noFill/>
          <a:ln w="28575">
            <a:solidFill>
              <a:srgbClr val="00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For an optimal </a:t>
            </a: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E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,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idxy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component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Symbol" panose="05050102010706020507" pitchFamily="18" charset="2"/>
              </a:rPr>
              <a:t>=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HGS創英角ｺﾞｼｯｸUB" panose="020B0900000000000000" pitchFamily="50" charset="-128"/>
                <a:cs typeface="+mn-cs"/>
              </a:rPr>
              <a:t>i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HGS創英角ｺﾞｼｯｸUB" panose="020B0900000000000000" pitchFamily="50" charset="-128"/>
                <a:cs typeface="+mn-cs"/>
              </a:rPr>
              <a:t>0.3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HGS創英角ｺﾞｼｯｸUB" panose="020B0900000000000000" pitchFamily="50" charset="-128"/>
                <a:cs typeface="+mn-cs"/>
              </a:rPr>
              <a:t>t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sin(</a:t>
            </a:r>
            <a:r>
              <a:rPr kumimoji="1" lang="en-US" altLang="ja-JP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HGS創英角ｺﾞｼｯｸUB" panose="020B0900000000000000" pitchFamily="50" charset="-128"/>
                <a:cs typeface="+mn-cs"/>
              </a:rPr>
              <a:t>k</a:t>
            </a:r>
            <a:r>
              <a:rPr kumimoji="1" lang="en-US" altLang="ja-JP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HGS創英角ｺﾞｼｯｸUB" panose="020B0900000000000000" pitchFamily="50" charset="-128"/>
                <a:cs typeface="+mn-cs"/>
              </a:rPr>
              <a:t>x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) sin(</a:t>
            </a:r>
            <a:r>
              <a:rPr kumimoji="1" lang="en-US" altLang="ja-JP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HGS創英角ｺﾞｼｯｸUB" panose="020B0900000000000000" pitchFamily="50" charset="-128"/>
                <a:cs typeface="+mn-cs"/>
              </a:rPr>
              <a:t>k</a:t>
            </a:r>
            <a:r>
              <a:rPr kumimoji="1" lang="en-US" altLang="ja-JP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HGS創英角ｺﾞｼｯｸUB" panose="020B0900000000000000" pitchFamily="50" charset="-128"/>
                <a:cs typeface="+mn-cs"/>
              </a:rPr>
              <a:t>y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), </a:t>
            </a:r>
          </a:p>
          <a:p>
            <a:pPr lvl="0" eaLnBrk="1" hangingPunct="1">
              <a:spcBef>
                <a:spcPct val="0"/>
              </a:spcBef>
              <a:buNone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lang="en-US" altLang="ja-JP" sz="2800" b="1" dirty="0">
                <a:solidFill>
                  <a:srgbClr val="FFFF00"/>
                </a:solidFill>
                <a:latin typeface="Yu Gothic" panose="020B0400000000000000" pitchFamily="50" charset="-128"/>
                <a:ea typeface="Yu Gothic" panose="020B0400000000000000" pitchFamily="50" charset="-128"/>
              </a:rPr>
              <a:t>☺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remarkably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</a:rPr>
              <a:t>≈</a:t>
            </a:r>
            <a:r>
              <a:rPr kumimoji="1" lang="en-US" altLang="ja-JP" sz="2000" b="0" i="0" u="none" strike="noStrike" kern="1200" cap="none" spc="0" normalizeH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dx</a:t>
            </a:r>
            <a:r>
              <a:rPr kumimoji="1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2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-y</a:t>
            </a:r>
            <a:r>
              <a:rPr kumimoji="1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2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=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0.7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HGS創英角ｺﾞｼｯｸUB" panose="020B0900000000000000" pitchFamily="50" charset="-128"/>
              </a:rPr>
              <a:t>t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[cos(</a:t>
            </a:r>
            <a:r>
              <a:rPr kumimoji="1" lang="en-US" altLang="ja-JP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HGS創英角ｺﾞｼｯｸUB" panose="020B0900000000000000" pitchFamily="50" charset="-128"/>
                <a:cs typeface="+mn-cs"/>
              </a:rPr>
              <a:t>k</a:t>
            </a:r>
            <a:r>
              <a:rPr kumimoji="1" lang="en-US" altLang="ja-JP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HGS創英角ｺﾞｼｯｸUB" panose="020B0900000000000000" pitchFamily="50" charset="-128"/>
                <a:cs typeface="+mn-cs"/>
              </a:rPr>
              <a:t>x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) -cos(</a:t>
            </a:r>
            <a:r>
              <a:rPr kumimoji="1" lang="en-US" altLang="ja-JP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HGS創英角ｺﾞｼｯｸUB" panose="020B0900000000000000" pitchFamily="50" charset="-128"/>
                <a:cs typeface="+mn-cs"/>
              </a:rPr>
              <a:t>k</a:t>
            </a:r>
            <a:r>
              <a:rPr kumimoji="1" lang="en-US" altLang="ja-JP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HGS創英角ｺﾞｼｯｸUB" panose="020B0900000000000000" pitchFamily="50" charset="-128"/>
                <a:cs typeface="+mn-cs"/>
              </a:rPr>
              <a:t>y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)]</a:t>
            </a:r>
            <a:r>
              <a:rPr lang="en-US" altLang="ja-JP" sz="2000" dirty="0">
                <a:solidFill>
                  <a:srgbClr val="FFFF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</a:t>
            </a:r>
            <a:r>
              <a:rPr lang="en-US" altLang="ja-JP" sz="2000" dirty="0">
                <a:solidFill>
                  <a:srgbClr val="FFFF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Wingdings" panose="05000000000000000000" pitchFamily="2" charset="2"/>
              </a:rPr>
              <a:t></a:t>
            </a:r>
            <a:r>
              <a:rPr lang="en-US" altLang="ja-JP" sz="2000" dirty="0">
                <a:solidFill>
                  <a:srgbClr val="FFFF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large topological gap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 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86C03932-A7DD-7EDE-6E2C-FC3B28CD6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84" y="980728"/>
            <a:ext cx="1748151" cy="164231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DD941C9-5734-07B6-0E25-B671C475B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95" y="2905763"/>
            <a:ext cx="1865728" cy="1353417"/>
          </a:xfrm>
          <a:prstGeom prst="rect">
            <a:avLst/>
          </a:prstGeom>
        </p:spPr>
      </p:pic>
      <p:sp>
        <p:nvSpPr>
          <p:cNvPr id="16" name="テキスト ボックス 36">
            <a:extLst>
              <a:ext uri="{FF2B5EF4-FFF2-40B4-BE49-F238E27FC236}">
                <a16:creationId xmlns:a16="http://schemas.microsoft.com/office/drawing/2014/main" id="{DEA54D84-55E0-496B-E3E1-53DED7A53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536" y="980728"/>
            <a:ext cx="3386355" cy="400110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two-step correlated hopping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327DC43-40BE-077C-6540-172C0BAC119F}"/>
              </a:ext>
            </a:extLst>
          </p:cNvPr>
          <p:cNvSpPr txBox="1"/>
          <p:nvPr/>
        </p:nvSpPr>
        <p:spPr>
          <a:xfrm>
            <a:off x="2217385" y="1268760"/>
            <a:ext cx="85836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g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: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expression in terms of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Monotype Corsiva" panose="03010101010201010101" pitchFamily="66" charset="0"/>
                <a:ea typeface="ＭＳ Ｐゴシック" pitchFamily="50" charset="-128"/>
                <a:cs typeface="+mn-cs"/>
              </a:rPr>
              <a:t>J</a:t>
            </a:r>
            <a:r>
              <a:rPr kumimoji="1" lang="en-US" altLang="ja-JP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2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(</a:t>
            </a:r>
            <a:r>
              <a:rPr kumimoji="1" lang="en-US" altLang="ja-JP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Ea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/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w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)×(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w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-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U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resonance factor),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   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peaked around 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E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~ 2w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/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a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as a f of 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E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,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diverges for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w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  <a:sym typeface="Wingdings" panose="05000000000000000000" pitchFamily="2" charset="2"/>
              </a:rPr>
              <a:t> 0 or 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  <a:sym typeface="Wingdings" panose="05000000000000000000" pitchFamily="2" charset="2"/>
              </a:rPr>
              <a:t>U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  <a:sym typeface="Wingdings" panose="05000000000000000000" pitchFamily="2" charset="2"/>
              </a:rPr>
              <a:t>/2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  <a:sym typeface="Wingdings" panose="05000000000000000000" pitchFamily="2" charset="2"/>
              </a:rPr>
              <a:t>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  <a:sym typeface="Wingdings" panose="05000000000000000000" pitchFamily="2" charset="2"/>
              </a:rPr>
              <a:t>    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Yu Gothic" panose="020B0400000000000000" pitchFamily="50" charset="-128"/>
                <a:ea typeface="Yu Gothic" panose="020B0400000000000000" pitchFamily="50" charset="-128"/>
                <a:cs typeface="+mn-cs"/>
              </a:rPr>
              <a:t>☺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g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is significant even in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low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-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w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regime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,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which helps required 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E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Symbol" panose="05050102010706020507" pitchFamily="18" charset="2"/>
              </a:rPr>
              <a:t>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w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   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Taylor-expand in 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E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  <a:sym typeface="Wingdings" panose="05000000000000000000" pitchFamily="2" charset="2"/>
              </a:rPr>
              <a:t>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g ~ 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t </a:t>
            </a:r>
            <a:r>
              <a:rPr kumimoji="1" lang="en-US" altLang="ja-JP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t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'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E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4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× (function of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w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, 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U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)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C2EBD8F-8DF1-5B08-2286-F5C3366F8943}"/>
              </a:ext>
            </a:extLst>
          </p:cNvPr>
          <p:cNvSpPr txBox="1"/>
          <p:nvPr/>
        </p:nvSpPr>
        <p:spPr>
          <a:xfrm>
            <a:off x="2224568" y="3287650"/>
            <a:ext cx="820852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/>
                <a:ea typeface="ＭＳ Ｐゴシック" pitchFamily="50" charset="-128"/>
                <a:cs typeface="+mn-cs"/>
              </a:rPr>
              <a:t>J</a:t>
            </a:r>
            <a:r>
              <a:rPr kumimoji="1" lang="en-US" altLang="ja-JP" sz="2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c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: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expression in terms of 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Monotype Corsiva" panose="03010101010201010101" pitchFamily="66" charset="0"/>
                <a:ea typeface="ＭＳ Ｐゴシック" pitchFamily="50" charset="-128"/>
                <a:cs typeface="+mn-cs"/>
              </a:rPr>
              <a:t>J</a:t>
            </a:r>
            <a:r>
              <a:rPr kumimoji="1" lang="en-US" altLang="ja-JP" sz="2400" b="1" i="1" u="none" strike="noStrike" kern="1200" cap="none" spc="0" normalizeH="0" baseline="-25000" noProof="0" dirty="0" err="1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/>
                <a:ea typeface="ＭＳ Ｐゴシック" pitchFamily="50" charset="-128"/>
                <a:cs typeface="+mn-cs"/>
              </a:rPr>
              <a:t>m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(</a:t>
            </a:r>
            <a:r>
              <a:rPr kumimoji="1" lang="en-US" altLang="ja-JP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Ea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/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w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)'s×(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w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-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U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resonance factor),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     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Yu Gothic" panose="020B0400000000000000" pitchFamily="50" charset="-128"/>
                <a:ea typeface="Yu Gothic" panose="020B0400000000000000" pitchFamily="50" charset="-128"/>
                <a:cs typeface="+mn-cs"/>
              </a:rPr>
              <a:t>☺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diverges for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w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  <a:sym typeface="Wingdings" panose="05000000000000000000" pitchFamily="2" charset="2"/>
              </a:rPr>
              <a:t> 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  <a:sym typeface="Wingdings" panose="05000000000000000000" pitchFamily="2" charset="2"/>
              </a:rPr>
              <a:t>U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Taylor-expand in 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E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  <a:sym typeface="Wingdings" panose="05000000000000000000" pitchFamily="2" charset="2"/>
              </a:rPr>
              <a:t> </a:t>
            </a:r>
            <a:r>
              <a:rPr kumimoji="1" lang="en-US" altLang="ja-JP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/>
                <a:ea typeface="ＭＳ Ｐゴシック" pitchFamily="50" charset="-128"/>
                <a:cs typeface="+mn-cs"/>
              </a:rPr>
              <a:t>J</a:t>
            </a:r>
            <a:r>
              <a:rPr kumimoji="1" lang="en-US" altLang="ja-JP" sz="2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c</a:t>
            </a:r>
            <a:r>
              <a:rPr kumimoji="1" lang="en-US" altLang="ja-JP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 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~ (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t </a:t>
            </a:r>
            <a:r>
              <a:rPr kumimoji="1" lang="en-US" altLang="ja-JP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t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'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)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2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E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4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× (function of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w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, 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U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)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4C5BEDA-799A-E35F-45E8-7B5C3EB8561A}"/>
              </a:ext>
            </a:extLst>
          </p:cNvPr>
          <p:cNvSpPr txBox="1"/>
          <p:nvPr/>
        </p:nvSpPr>
        <p:spPr>
          <a:xfrm>
            <a:off x="2510842" y="4956933"/>
            <a:ext cx="7730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/>
                <a:ea typeface="ＭＳ Ｐゴシック" pitchFamily="50" charset="-128"/>
                <a:cs typeface="+mn-cs"/>
              </a:rPr>
              <a:t>J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: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strongly-enhanced AF when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B7B7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slightly red-detuned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from 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U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/2 or 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U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424B28E7-4E85-1FEF-3896-F350376E9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8" y="4542451"/>
            <a:ext cx="2178996" cy="758757"/>
          </a:xfrm>
          <a:prstGeom prst="rect">
            <a:avLst/>
          </a:prstGeom>
        </p:spPr>
      </p:pic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645CE8A9-D079-333D-7462-9D96F3849CDD}"/>
              </a:ext>
            </a:extLst>
          </p:cNvPr>
          <p:cNvGrpSpPr/>
          <p:nvPr/>
        </p:nvGrpSpPr>
        <p:grpSpPr>
          <a:xfrm>
            <a:off x="6069843" y="2799216"/>
            <a:ext cx="5689496" cy="1356655"/>
            <a:chOff x="6069843" y="3041947"/>
            <a:chExt cx="5689496" cy="1356655"/>
          </a:xfrm>
        </p:grpSpPr>
        <p:sp>
          <p:nvSpPr>
            <p:cNvPr id="11" name="テキスト ボックス 36">
              <a:extLst>
                <a:ext uri="{FF2B5EF4-FFF2-40B4-BE49-F238E27FC236}">
                  <a16:creationId xmlns:a16="http://schemas.microsoft.com/office/drawing/2014/main" id="{F34BD296-DB2C-0C60-87A5-669FDF4355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26945" y="3959763"/>
              <a:ext cx="233239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E593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t-t' model needed</a:t>
              </a:r>
            </a:p>
          </p:txBody>
        </p: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18C00BEF-AF7C-4B34-9218-906E9D0BE8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69843" y="3041947"/>
              <a:ext cx="3299068" cy="1084558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FC3AD668-B3FD-ABC4-9D01-BB70E6C82D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69843" y="4168962"/>
              <a:ext cx="3357102" cy="229640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テキスト ボックス 36">
            <a:extLst>
              <a:ext uri="{FF2B5EF4-FFF2-40B4-BE49-F238E27FC236}">
                <a16:creationId xmlns:a16="http://schemas.microsoft.com/office/drawing/2014/main" id="{69E15F37-465D-7B78-C87B-5F87281B2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4" y="2930175"/>
            <a:ext cx="2613016" cy="400110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chiral spin-coupling</a:t>
            </a:r>
          </a:p>
        </p:txBody>
      </p:sp>
      <p:sp>
        <p:nvSpPr>
          <p:cNvPr id="19" name="テキスト ボックス 36">
            <a:extLst>
              <a:ext uri="{FF2B5EF4-FFF2-40B4-BE49-F238E27FC236}">
                <a16:creationId xmlns:a16="http://schemas.microsoft.com/office/drawing/2014/main" id="{E51348FF-D327-8873-3DB5-48DAFB1BA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6840" y="4591991"/>
            <a:ext cx="4413216" cy="400110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kinetic exchange (photon-assisted)</a:t>
            </a:r>
          </a:p>
        </p:txBody>
      </p:sp>
      <p:sp>
        <p:nvSpPr>
          <p:cNvPr id="6" name="テキスト ボックス 36">
            <a:extLst>
              <a:ext uri="{FF2B5EF4-FFF2-40B4-BE49-F238E27FC236}">
                <a16:creationId xmlns:a16="http://schemas.microsoft.com/office/drawing/2014/main" id="{93768409-D71E-4355-A308-6DECFEC07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168" y="6309320"/>
            <a:ext cx="45462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(Kitamura &amp; Aoki, Comm Phys 2022)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6C168E6A-340A-BD20-B70A-B11F8482D1E4}"/>
              </a:ext>
            </a:extLst>
          </p:cNvPr>
          <p:cNvSpPr/>
          <p:nvPr/>
        </p:nvSpPr>
        <p:spPr>
          <a:xfrm>
            <a:off x="2758541" y="2072233"/>
            <a:ext cx="8403152" cy="389834"/>
          </a:xfrm>
          <a:prstGeom prst="roundRect">
            <a:avLst>
              <a:gd name="adj" fmla="val 10667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7DEF726A-1BA7-8BE4-B80A-DA64A8C322AC}"/>
              </a:ext>
            </a:extLst>
          </p:cNvPr>
          <p:cNvSpPr/>
          <p:nvPr/>
        </p:nvSpPr>
        <p:spPr>
          <a:xfrm>
            <a:off x="2758541" y="3686415"/>
            <a:ext cx="3046727" cy="400111"/>
          </a:xfrm>
          <a:prstGeom prst="roundRect">
            <a:avLst>
              <a:gd name="adj" fmla="val 10667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B7F40395-4C21-60AA-CB27-8FEB3D8AA9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4962" y="187317"/>
            <a:ext cx="3869412" cy="295365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3A7F1CF5-83BF-A8B3-B914-5D8FBD3556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584" y="1353526"/>
            <a:ext cx="446982" cy="75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945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028DACDE-6D28-E277-6E38-9792C1588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711" y="-72008"/>
            <a:ext cx="12328391" cy="6957392"/>
          </a:xfrm>
          <a:prstGeom prst="rect">
            <a:avLst/>
          </a:prstGeom>
        </p:spPr>
      </p:pic>
      <p:sp>
        <p:nvSpPr>
          <p:cNvPr id="5" name="テキスト ボックス 36">
            <a:extLst>
              <a:ext uri="{FF2B5EF4-FFF2-40B4-BE49-F238E27FC236}">
                <a16:creationId xmlns:a16="http://schemas.microsoft.com/office/drawing/2014/main" id="{27EFE64B-6992-49C4-BB99-38151C1DF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3008" y="116632"/>
            <a:ext cx="9217024" cy="4616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"Tc dome" against laser intensity for the (d + id) SC </a:t>
            </a:r>
            <a:endParaRPr kumimoji="1" lang="en-US" altLang="ja-JP" sz="2400" b="0" i="0" u="sng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BCB0D02-B5D8-495D-B803-C5D42543B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896" y="691361"/>
            <a:ext cx="9726397" cy="5474350"/>
          </a:xfrm>
          <a:prstGeom prst="rect">
            <a:avLst/>
          </a:prstGeom>
        </p:spPr>
      </p:pic>
      <p:sp>
        <p:nvSpPr>
          <p:cNvPr id="8" name="テキスト ボックス 36">
            <a:extLst>
              <a:ext uri="{FF2B5EF4-FFF2-40B4-BE49-F238E27FC236}">
                <a16:creationId xmlns:a16="http://schemas.microsoft.com/office/drawing/2014/main" id="{99F5757D-BE5D-418E-A4F7-05AE3FAD6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611" y="1483449"/>
            <a:ext cx="872417" cy="523220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|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anose="05050102010706020507" pitchFamily="18" charset="2"/>
                <a:ea typeface="HGS創英角ｺﾞｼｯｸUB" panose="020B0900000000000000" pitchFamily="50" charset="-128"/>
                <a:cs typeface="+mn-cs"/>
              </a:rPr>
              <a:t>D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|</a:t>
            </a:r>
          </a:p>
        </p:txBody>
      </p:sp>
      <p:sp>
        <p:nvSpPr>
          <p:cNvPr id="9" name="テキスト ボックス 36">
            <a:extLst>
              <a:ext uri="{FF2B5EF4-FFF2-40B4-BE49-F238E27FC236}">
                <a16:creationId xmlns:a16="http://schemas.microsoft.com/office/drawing/2014/main" id="{20A5B964-BDB0-44B0-9915-9635E70A6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6076" y="1483449"/>
            <a:ext cx="1189660" cy="523220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Im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anose="05050102010706020507" pitchFamily="18" charset="2"/>
                <a:ea typeface="HGS創英角ｺﾞｼｯｸUB" panose="020B0900000000000000" pitchFamily="50" charset="-128"/>
                <a:cs typeface="+mn-cs"/>
              </a:rPr>
              <a:t>D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10" name="円/楕円 3">
            <a:extLst>
              <a:ext uri="{FF2B5EF4-FFF2-40B4-BE49-F238E27FC236}">
                <a16:creationId xmlns:a16="http://schemas.microsoft.com/office/drawing/2014/main" id="{876B1E67-CA4C-4864-8EC3-94888D95AA96}"/>
              </a:ext>
            </a:extLst>
          </p:cNvPr>
          <p:cNvSpPr/>
          <p:nvPr/>
        </p:nvSpPr>
        <p:spPr bwMode="auto">
          <a:xfrm>
            <a:off x="1241322" y="3670270"/>
            <a:ext cx="467669" cy="421560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A90A2F25-5243-4CDE-BD62-D2F6D9A37A0A}"/>
              </a:ext>
            </a:extLst>
          </p:cNvPr>
          <p:cNvCxnSpPr>
            <a:cxnSpLocks/>
          </p:cNvCxnSpPr>
          <p:nvPr/>
        </p:nvCxnSpPr>
        <p:spPr bwMode="auto">
          <a:xfrm>
            <a:off x="1457346" y="4091830"/>
            <a:ext cx="0" cy="209872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36">
            <a:extLst>
              <a:ext uri="{FF2B5EF4-FFF2-40B4-BE49-F238E27FC236}">
                <a16:creationId xmlns:a16="http://schemas.microsoft.com/office/drawing/2014/main" id="{96C2FC80-E56C-4CD4-B2D2-26D46A3CC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456" y="6195907"/>
            <a:ext cx="21316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temperature</a:t>
            </a:r>
          </a:p>
        </p:txBody>
      </p:sp>
      <p:sp>
        <p:nvSpPr>
          <p:cNvPr id="13" name="円/楕円 3">
            <a:extLst>
              <a:ext uri="{FF2B5EF4-FFF2-40B4-BE49-F238E27FC236}">
                <a16:creationId xmlns:a16="http://schemas.microsoft.com/office/drawing/2014/main" id="{D3B1963E-37D9-4965-A408-735383B5B6E9}"/>
              </a:ext>
            </a:extLst>
          </p:cNvPr>
          <p:cNvSpPr/>
          <p:nvPr/>
        </p:nvSpPr>
        <p:spPr bwMode="auto">
          <a:xfrm>
            <a:off x="3226251" y="5607547"/>
            <a:ext cx="467669" cy="421560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2A144D04-4576-4B73-B016-58B54D20B7B3}"/>
              </a:ext>
            </a:extLst>
          </p:cNvPr>
          <p:cNvCxnSpPr>
            <a:cxnSpLocks/>
          </p:cNvCxnSpPr>
          <p:nvPr/>
        </p:nvCxnSpPr>
        <p:spPr bwMode="auto">
          <a:xfrm>
            <a:off x="3586291" y="6029107"/>
            <a:ext cx="576064" cy="402073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36">
            <a:extLst>
              <a:ext uri="{FF2B5EF4-FFF2-40B4-BE49-F238E27FC236}">
                <a16:creationId xmlns:a16="http://schemas.microsoft.com/office/drawing/2014/main" id="{97B5AD05-E5A6-4B56-9F2E-C6097E50D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3237" y="6195907"/>
            <a:ext cx="24502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B9B9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laser field intensity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5451D21-350D-4A37-8897-57A7D72A5FD0}"/>
              </a:ext>
            </a:extLst>
          </p:cNvPr>
          <p:cNvGrpSpPr/>
          <p:nvPr/>
        </p:nvGrpSpPr>
        <p:grpSpPr>
          <a:xfrm>
            <a:off x="2009964" y="2610889"/>
            <a:ext cx="2131664" cy="780882"/>
            <a:chOff x="2254564" y="2754905"/>
            <a:chExt cx="2131664" cy="780882"/>
          </a:xfrm>
        </p:grpSpPr>
        <p:sp>
          <p:nvSpPr>
            <p:cNvPr id="16" name="矢印: 右 15">
              <a:extLst>
                <a:ext uri="{FF2B5EF4-FFF2-40B4-BE49-F238E27FC236}">
                  <a16:creationId xmlns:a16="http://schemas.microsoft.com/office/drawing/2014/main" id="{25E3A8A2-FBFC-4889-AC07-86DD2D923634}"/>
                </a:ext>
              </a:extLst>
            </p:cNvPr>
            <p:cNvSpPr/>
            <p:nvPr/>
          </p:nvSpPr>
          <p:spPr>
            <a:xfrm rot="657308">
              <a:off x="3568998" y="3051155"/>
              <a:ext cx="634190" cy="484632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sp>
          <p:nvSpPr>
            <p:cNvPr id="17" name="テキスト ボックス 36">
              <a:extLst>
                <a:ext uri="{FF2B5EF4-FFF2-40B4-BE49-F238E27FC236}">
                  <a16:creationId xmlns:a16="http://schemas.microsoft.com/office/drawing/2014/main" id="{DB5CCB53-7EC1-4C13-AFEF-08C8A9254B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4564" y="2754905"/>
              <a:ext cx="213166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CPL-incuded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SC</a:t>
              </a:r>
            </a:p>
          </p:txBody>
        </p:sp>
      </p:grpSp>
      <p:sp>
        <p:nvSpPr>
          <p:cNvPr id="22" name="テキスト ボックス 36">
            <a:extLst>
              <a:ext uri="{FF2B5EF4-FFF2-40B4-BE49-F238E27FC236}">
                <a16:creationId xmlns:a16="http://schemas.microsoft.com/office/drawing/2014/main" id="{2C768362-F47F-B7D1-584B-33432DA95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4284" y="3212976"/>
            <a:ext cx="21316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---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: </a:t>
            </a:r>
            <a:r>
              <a:rPr kumimoji="1" lang="en-US" altLang="ja-JP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T </a:t>
            </a:r>
            <a:r>
              <a:rPr kumimoji="1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eff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in </a:t>
            </a: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Floquet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Hamlitonian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HGS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36">
            <a:extLst>
              <a:ext uri="{FF2B5EF4-FFF2-40B4-BE49-F238E27FC236}">
                <a16:creationId xmlns:a16="http://schemas.microsoft.com/office/drawing/2014/main" id="{D0D1F9A4-28BD-63EE-2A5A-BC6ABD04E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3688" y="4581128"/>
            <a:ext cx="16158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topological</a:t>
            </a:r>
          </a:p>
        </p:txBody>
      </p:sp>
      <p:sp>
        <p:nvSpPr>
          <p:cNvPr id="19" name="テキスト ボックス 36">
            <a:extLst>
              <a:ext uri="{FF2B5EF4-FFF2-40B4-BE49-F238E27FC236}">
                <a16:creationId xmlns:a16="http://schemas.microsoft.com/office/drawing/2014/main" id="{6FA789F8-8B68-0DA8-45EF-B3B13EA61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0136" y="6253281"/>
            <a:ext cx="43832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(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Kitamura &amp; Aoki, Comm Phys </a:t>
            </a:r>
            <a:r>
              <a:rPr lang="en-US" altLang="ja-JP" sz="2000" dirty="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2022)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8FFF8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7915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6EE5A86-CF54-467F-B035-28B6FC9FF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6270" y="-171400"/>
            <a:ext cx="12601400" cy="7187629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000082"/>
              </a:gs>
              <a:gs pos="100000">
                <a:schemeClr val="tx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ＭＳ Ｐゴシック" pitchFamily="50" charset="-128"/>
                <a:cs typeface="+mn-cs"/>
              </a:rPr>
              <a:t>                     </a:t>
            </a:r>
            <a:endParaRPr kumimoji="1" lang="ja-JP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7" name="テキスト ボックス 36">
            <a:extLst>
              <a:ext uri="{FF2B5EF4-FFF2-40B4-BE49-F238E27FC236}">
                <a16:creationId xmlns:a16="http://schemas.microsoft.com/office/drawing/2014/main" id="{2F688900-945C-4102-942F-3865A864A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57968"/>
            <a:ext cx="4536504" cy="8309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Quench dynamics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     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confirms this </a:t>
            </a:r>
            <a:endParaRPr kumimoji="1" lang="en-US" altLang="ja-JP" sz="2400" b="0" i="0" u="sng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7532A30-4F7D-8A24-F52D-9456536E1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80" y="3205363"/>
            <a:ext cx="6330599" cy="3103957"/>
          </a:xfrm>
          <a:prstGeom prst="rect">
            <a:avLst/>
          </a:prstGeom>
          <a:ln w="28575">
            <a:solidFill>
              <a:srgbClr val="00C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テキスト ボックス 36">
            <a:extLst>
              <a:ext uri="{FF2B5EF4-FFF2-40B4-BE49-F238E27FC236}">
                <a16:creationId xmlns:a16="http://schemas.microsoft.com/office/drawing/2014/main" id="{1E411568-987B-6A2C-41A2-C7C78CF7A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07" y="3919267"/>
            <a:ext cx="720779" cy="432277"/>
          </a:xfrm>
          <a:prstGeom prst="rect">
            <a:avLst/>
          </a:prstGeom>
          <a:solidFill>
            <a:schemeClr val="bg1"/>
          </a:solidFill>
          <a:ln w="19050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|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anose="05050102010706020507" pitchFamily="18" charset="2"/>
                <a:ea typeface="HGS創英角ｺﾞｼｯｸUB" panose="020B0900000000000000" pitchFamily="50" charset="-128"/>
                <a:cs typeface="+mn-cs"/>
              </a:rPr>
              <a:t>D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|</a:t>
            </a:r>
          </a:p>
        </p:txBody>
      </p:sp>
      <p:sp>
        <p:nvSpPr>
          <p:cNvPr id="10" name="テキスト ボックス 36">
            <a:extLst>
              <a:ext uri="{FF2B5EF4-FFF2-40B4-BE49-F238E27FC236}">
                <a16:creationId xmlns:a16="http://schemas.microsoft.com/office/drawing/2014/main" id="{69AC343B-37BB-712C-B49A-D0E5DC3CD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5032" y="3978759"/>
            <a:ext cx="982881" cy="432277"/>
          </a:xfrm>
          <a:prstGeom prst="rect">
            <a:avLst/>
          </a:prstGeom>
          <a:solidFill>
            <a:schemeClr val="bg1"/>
          </a:solidFill>
          <a:ln w="19050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Im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anose="05050102010706020507" pitchFamily="18" charset="2"/>
                <a:ea typeface="HGS創英角ｺﾞｼｯｸUB" panose="020B0900000000000000" pitchFamily="50" charset="-128"/>
                <a:cs typeface="+mn-cs"/>
              </a:rPr>
              <a:t>D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5CAB2E13-C5D7-DA91-3C9B-11584D5812D0}"/>
              </a:ext>
            </a:extLst>
          </p:cNvPr>
          <p:cNvCxnSpPr>
            <a:cxnSpLocks/>
          </p:cNvCxnSpPr>
          <p:nvPr/>
        </p:nvCxnSpPr>
        <p:spPr>
          <a:xfrm flipV="1">
            <a:off x="767824" y="4351544"/>
            <a:ext cx="0" cy="13960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A8D52C73-0F27-0566-F99D-C9403584B3CB}"/>
              </a:ext>
            </a:extLst>
          </p:cNvPr>
          <p:cNvCxnSpPr>
            <a:cxnSpLocks/>
          </p:cNvCxnSpPr>
          <p:nvPr/>
        </p:nvCxnSpPr>
        <p:spPr>
          <a:xfrm flipV="1">
            <a:off x="3791502" y="4411036"/>
            <a:ext cx="0" cy="13365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36">
            <a:extLst>
              <a:ext uri="{FF2B5EF4-FFF2-40B4-BE49-F238E27FC236}">
                <a16:creationId xmlns:a16="http://schemas.microsoft.com/office/drawing/2014/main" id="{5EDF5BB2-F549-98C5-56E3-C01CE2B8BC65}"/>
              </a:ext>
            </a:extLst>
          </p:cNvPr>
          <p:cNvSpPr txBox="1">
            <a:spLocks noChangeArrowheads="1"/>
          </p:cNvSpPr>
          <p:nvPr/>
        </p:nvSpPr>
        <p:spPr bwMode="auto">
          <a:xfrm rot="814799">
            <a:off x="129179" y="5705508"/>
            <a:ext cx="12275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Switch 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the laser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A98CDB8A-E079-455C-B6DB-F422B4844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80" y="-31792"/>
            <a:ext cx="3822747" cy="370041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2" name="矢印: 右 21">
            <a:extLst>
              <a:ext uri="{FF2B5EF4-FFF2-40B4-BE49-F238E27FC236}">
                <a16:creationId xmlns:a16="http://schemas.microsoft.com/office/drawing/2014/main" id="{D97186A2-639A-3F8B-1D79-B3B8FD786929}"/>
              </a:ext>
            </a:extLst>
          </p:cNvPr>
          <p:cNvSpPr/>
          <p:nvPr/>
        </p:nvSpPr>
        <p:spPr>
          <a:xfrm>
            <a:off x="3864158" y="2951997"/>
            <a:ext cx="978408" cy="196600"/>
          </a:xfrm>
          <a:prstGeom prst="rightArrow">
            <a:avLst/>
          </a:prstGeom>
          <a:solidFill>
            <a:srgbClr val="00CC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987FE2E-4490-7383-16C0-325DEF120013}"/>
              </a:ext>
            </a:extLst>
          </p:cNvPr>
          <p:cNvSpPr/>
          <p:nvPr/>
        </p:nvSpPr>
        <p:spPr>
          <a:xfrm>
            <a:off x="1462806" y="4922881"/>
            <a:ext cx="1579597" cy="80638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  <a:alpha val="41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FAF79A3F-B223-07D9-7C31-D5D3CB59396C}"/>
              </a:ext>
            </a:extLst>
          </p:cNvPr>
          <p:cNvSpPr/>
          <p:nvPr/>
        </p:nvSpPr>
        <p:spPr>
          <a:xfrm>
            <a:off x="4295800" y="4721168"/>
            <a:ext cx="1684709" cy="98055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  <a:alpha val="41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EFC4486-5B1D-8E1B-8893-05A506F2E776}"/>
              </a:ext>
            </a:extLst>
          </p:cNvPr>
          <p:cNvGrpSpPr/>
          <p:nvPr/>
        </p:nvGrpSpPr>
        <p:grpSpPr>
          <a:xfrm>
            <a:off x="3864158" y="1490716"/>
            <a:ext cx="8352522" cy="3201037"/>
            <a:chOff x="3864158" y="1490716"/>
            <a:chExt cx="8352522" cy="3201037"/>
          </a:xfrm>
        </p:grpSpPr>
        <p:sp>
          <p:nvSpPr>
            <p:cNvPr id="23" name="矢印: 右 22">
              <a:extLst>
                <a:ext uri="{FF2B5EF4-FFF2-40B4-BE49-F238E27FC236}">
                  <a16:creationId xmlns:a16="http://schemas.microsoft.com/office/drawing/2014/main" id="{8A8F3754-BB2B-5427-BC47-7D9432FAC574}"/>
                </a:ext>
              </a:extLst>
            </p:cNvPr>
            <p:cNvSpPr/>
            <p:nvPr/>
          </p:nvSpPr>
          <p:spPr>
            <a:xfrm>
              <a:off x="3864158" y="1490716"/>
              <a:ext cx="2232248" cy="196600"/>
            </a:xfrm>
            <a:prstGeom prst="rightArrow">
              <a:avLst/>
            </a:prstGeom>
            <a:solidFill>
              <a:srgbClr val="C9A4E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74A9A5DC-BF6A-0476-0263-3F61DBCA48E8}"/>
                </a:ext>
              </a:extLst>
            </p:cNvPr>
            <p:cNvGrpSpPr/>
            <p:nvPr/>
          </p:nvGrpSpPr>
          <p:grpSpPr>
            <a:xfrm>
              <a:off x="6176855" y="1916832"/>
              <a:ext cx="6039825" cy="2774921"/>
              <a:chOff x="6176855" y="2276872"/>
              <a:chExt cx="6039825" cy="2774921"/>
            </a:xfrm>
          </p:grpSpPr>
          <p:grpSp>
            <p:nvGrpSpPr>
              <p:cNvPr id="17" name="グループ化 16">
                <a:extLst>
                  <a:ext uri="{FF2B5EF4-FFF2-40B4-BE49-F238E27FC236}">
                    <a16:creationId xmlns:a16="http://schemas.microsoft.com/office/drawing/2014/main" id="{A26D5F71-A74B-5D10-C084-83639F79F679}"/>
                  </a:ext>
                </a:extLst>
              </p:cNvPr>
              <p:cNvGrpSpPr/>
              <p:nvPr/>
            </p:nvGrpSpPr>
            <p:grpSpPr>
              <a:xfrm>
                <a:off x="6183748" y="2276872"/>
                <a:ext cx="6032932" cy="2725221"/>
                <a:chOff x="6111740" y="2780928"/>
                <a:chExt cx="6032932" cy="2725221"/>
              </a:xfrm>
            </p:grpSpPr>
            <p:grpSp>
              <p:nvGrpSpPr>
                <p:cNvPr id="13" name="グループ化 12">
                  <a:extLst>
                    <a:ext uri="{FF2B5EF4-FFF2-40B4-BE49-F238E27FC236}">
                      <a16:creationId xmlns:a16="http://schemas.microsoft.com/office/drawing/2014/main" id="{093F6099-432E-8779-20DB-EBBBF80BAF59}"/>
                    </a:ext>
                  </a:extLst>
                </p:cNvPr>
                <p:cNvGrpSpPr/>
                <p:nvPr/>
              </p:nvGrpSpPr>
              <p:grpSpPr>
                <a:xfrm>
                  <a:off x="6111740" y="2780928"/>
                  <a:ext cx="6032932" cy="2725221"/>
                  <a:chOff x="6111740" y="3707756"/>
                  <a:chExt cx="6032932" cy="2725221"/>
                </a:xfrm>
              </p:grpSpPr>
              <p:pic>
                <p:nvPicPr>
                  <p:cNvPr id="19" name="図 18">
                    <a:extLst>
                      <a:ext uri="{FF2B5EF4-FFF2-40B4-BE49-F238E27FC236}">
                        <a16:creationId xmlns:a16="http://schemas.microsoft.com/office/drawing/2014/main" id="{C63D98F7-898B-2024-8D4A-FB13DEC246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111740" y="3707756"/>
                    <a:ext cx="6032932" cy="2725221"/>
                  </a:xfrm>
                  <a:prstGeom prst="rect">
                    <a:avLst/>
                  </a:prstGeom>
                  <a:ln w="38100">
                    <a:solidFill>
                      <a:srgbClr val="C9A4E4"/>
                    </a:solidFill>
                  </a:ln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sp>
                <p:nvSpPr>
                  <p:cNvPr id="30" name="テキスト ボックス 36">
                    <a:extLst>
                      <a:ext uri="{FF2B5EF4-FFF2-40B4-BE49-F238E27FC236}">
                        <a16:creationId xmlns:a16="http://schemas.microsoft.com/office/drawing/2014/main" id="{8B55B3E2-6339-5B3B-B240-B900423D883F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733133" y="4005064"/>
                    <a:ext cx="720779" cy="432277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0000CC"/>
                    </a:solidFill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1" lang="en-US" altLang="ja-JP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  <a:cs typeface="+mn-cs"/>
                      </a:rPr>
                      <a:t>|</a:t>
                    </a:r>
                    <a:r>
                      <a:rPr kumimoji="1" lang="en-US" altLang="ja-JP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Symbol" panose="05050102010706020507" pitchFamily="18" charset="2"/>
                        <a:ea typeface="HGS創英角ｺﾞｼｯｸUB" panose="020B0900000000000000" pitchFamily="50" charset="-128"/>
                        <a:cs typeface="+mn-cs"/>
                      </a:rPr>
                      <a:t>D</a:t>
                    </a:r>
                    <a:r>
                      <a:rPr kumimoji="1" lang="en-US" altLang="ja-JP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  <a:cs typeface="+mn-cs"/>
                      </a:rPr>
                      <a:t>|</a:t>
                    </a:r>
                  </a:p>
                </p:txBody>
              </p:sp>
              <p:sp>
                <p:nvSpPr>
                  <p:cNvPr id="31" name="テキスト ボックス 36">
                    <a:extLst>
                      <a:ext uri="{FF2B5EF4-FFF2-40B4-BE49-F238E27FC236}">
                        <a16:creationId xmlns:a16="http://schemas.microsoft.com/office/drawing/2014/main" id="{52EE74DB-2C3D-DCEB-36CD-549962569F7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724158" y="4064556"/>
                    <a:ext cx="982881" cy="432277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0000CC"/>
                    </a:solidFill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1" lang="en-US" altLang="ja-JP" sz="28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HGS創英角ｺﾞｼｯｸUB" panose="020B0900000000000000" pitchFamily="50" charset="-128"/>
                        <a:cs typeface="Times New Roman" panose="02020603050405020304" pitchFamily="18" charset="0"/>
                      </a:rPr>
                      <a:t>Im</a:t>
                    </a:r>
                    <a:r>
                      <a:rPr kumimoji="1" lang="en-US" altLang="ja-JP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  <a:cs typeface="+mn-cs"/>
                      </a:rPr>
                      <a:t> </a:t>
                    </a:r>
                    <a:r>
                      <a:rPr kumimoji="1" lang="en-US" altLang="ja-JP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Symbol" panose="05050102010706020507" pitchFamily="18" charset="2"/>
                        <a:ea typeface="HGS創英角ｺﾞｼｯｸUB" panose="020B0900000000000000" pitchFamily="50" charset="-128"/>
                        <a:cs typeface="+mn-cs"/>
                      </a:rPr>
                      <a:t>D</a:t>
                    </a:r>
                    <a:endParaRPr kumimoji="1" lang="en-US" altLang="ja-JP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  <a:cs typeface="+mn-cs"/>
                    </a:endParaRPr>
                  </a:p>
                </p:txBody>
              </p:sp>
              <p:cxnSp>
                <p:nvCxnSpPr>
                  <p:cNvPr id="33" name="直線コネクタ 32">
                    <a:extLst>
                      <a:ext uri="{FF2B5EF4-FFF2-40B4-BE49-F238E27FC236}">
                        <a16:creationId xmlns:a16="http://schemas.microsoft.com/office/drawing/2014/main" id="{828376A1-479E-47F4-9960-C5F8412CAB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720628" y="4450729"/>
                    <a:ext cx="0" cy="133652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2" name="直線コネクタ 31">
                  <a:extLst>
                    <a:ext uri="{FF2B5EF4-FFF2-40B4-BE49-F238E27FC236}">
                      <a16:creationId xmlns:a16="http://schemas.microsoft.com/office/drawing/2014/main" id="{8C5033D5-14FE-FE5C-9AE2-3FAD0F3BBE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88524" y="3485640"/>
                  <a:ext cx="0" cy="139601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テキスト ボックス 36">
                <a:extLst>
                  <a:ext uri="{FF2B5EF4-FFF2-40B4-BE49-F238E27FC236}">
                    <a16:creationId xmlns:a16="http://schemas.microsoft.com/office/drawing/2014/main" id="{022D23D2-99BE-00FC-6639-4513C54B73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14799">
                <a:off x="6176855" y="4405462"/>
                <a:ext cx="1227580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  <a:sym typeface="Wingdings" panose="05000000000000000000" pitchFamily="2" charset="2"/>
                  </a:rPr>
                  <a:t>Switch on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  <a:sym typeface="Wingdings" panose="05000000000000000000" pitchFamily="2" charset="2"/>
                  </a:rPr>
                  <a:t>the laser</a:t>
                </a:r>
                <a:endPara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endParaRPr>
              </a:p>
            </p:txBody>
          </p:sp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6B3F7039-0ECD-A0A9-D18F-AAF561E49355}"/>
                  </a:ext>
                </a:extLst>
              </p:cNvPr>
              <p:cNvSpPr/>
              <p:nvPr/>
            </p:nvSpPr>
            <p:spPr>
              <a:xfrm>
                <a:off x="7365392" y="3412179"/>
                <a:ext cx="1684709" cy="98055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45000"/>
                      <a:lumOff val="55000"/>
                      <a:alpha val="41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正方形/長方形 27">
                <a:extLst>
                  <a:ext uri="{FF2B5EF4-FFF2-40B4-BE49-F238E27FC236}">
                    <a16:creationId xmlns:a16="http://schemas.microsoft.com/office/drawing/2014/main" id="{4CFCEC05-F695-46DF-72B9-DAEE9A9E9C88}"/>
                  </a:ext>
                </a:extLst>
              </p:cNvPr>
              <p:cNvSpPr/>
              <p:nvPr/>
            </p:nvSpPr>
            <p:spPr>
              <a:xfrm>
                <a:off x="10346360" y="3573017"/>
                <a:ext cx="1684709" cy="784396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45000"/>
                      <a:lumOff val="55000"/>
                      <a:alpha val="41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29" name="テキスト ボックス 36">
            <a:extLst>
              <a:ext uri="{FF2B5EF4-FFF2-40B4-BE49-F238E27FC236}">
                <a16:creationId xmlns:a16="http://schemas.microsoft.com/office/drawing/2014/main" id="{4254451B-577F-44B3-75BD-C91B4AE54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8906" y="3604954"/>
            <a:ext cx="37298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solidFill>
                  <a:srgbClr val="7030A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nonequilibrium-induced SC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50918DFA-2A7A-A919-8A4D-B112AF84CA40}"/>
              </a:ext>
            </a:extLst>
          </p:cNvPr>
          <p:cNvGrpSpPr/>
          <p:nvPr/>
        </p:nvGrpSpPr>
        <p:grpSpPr>
          <a:xfrm>
            <a:off x="1193730" y="3316922"/>
            <a:ext cx="10071358" cy="3521756"/>
            <a:chOff x="1193730" y="3316922"/>
            <a:chExt cx="10071358" cy="3521756"/>
          </a:xfrm>
        </p:grpSpPr>
        <p:sp>
          <p:nvSpPr>
            <p:cNvPr id="34" name="テキスト ボックス 36">
              <a:extLst>
                <a:ext uri="{FF2B5EF4-FFF2-40B4-BE49-F238E27FC236}">
                  <a16:creationId xmlns:a16="http://schemas.microsoft.com/office/drawing/2014/main" id="{1401DBE9-2A9A-D700-4738-1370A74E3C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8332" y="6438568"/>
              <a:ext cx="483536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000" dirty="0">
                  <a:solidFill>
                    <a:srgbClr val="FFEBA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time scale for damped </a:t>
              </a:r>
              <a:r>
                <a:rPr lang="en-US" altLang="ja-JP" sz="2000" dirty="0" err="1">
                  <a:solidFill>
                    <a:srgbClr val="FFEBA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osc</a:t>
              </a:r>
              <a:r>
                <a:rPr lang="en-US" altLang="ja-JP" sz="2000" dirty="0">
                  <a:solidFill>
                    <a:srgbClr val="FFEBA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</a:t>
              </a:r>
              <a:r>
                <a:rPr lang="en-US" altLang="ja-JP" sz="2000" dirty="0">
                  <a:solidFill>
                    <a:srgbClr val="FFEBAB"/>
                  </a:solidFill>
                  <a:latin typeface="Symbol" panose="05050102010706020507" pitchFamily="18" charset="2"/>
                  <a:ea typeface="HGS創英角ｺﾞｼｯｸUB" panose="020B0900000000000000" pitchFamily="50" charset="-128"/>
                </a:rPr>
                <a:t>~</a:t>
              </a:r>
              <a:r>
                <a:rPr lang="en-US" altLang="ja-JP" sz="2000" dirty="0">
                  <a:solidFill>
                    <a:srgbClr val="FFEBA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1/(gap f)</a:t>
              </a: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BAB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35" name="テキスト ボックス 31">
              <a:extLst>
                <a:ext uri="{FF2B5EF4-FFF2-40B4-BE49-F238E27FC236}">
                  <a16:creationId xmlns:a16="http://schemas.microsoft.com/office/drawing/2014/main" id="{228EAAB8-7F83-048F-B1A5-36C7F45AB8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3730" y="5110765"/>
              <a:ext cx="3602483" cy="40011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  <a:sym typeface="Wingdings" pitchFamily="2" charset="2"/>
                </a:rPr>
                <a:t>oscillation = Higgs </a:t>
              </a:r>
              <a: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GS創英角ｺﾞｼｯｸUB" panose="020B0900000000000000" pitchFamily="50" charset="-128"/>
                  <a:cs typeface="Times New Roman" panose="02020603050405020304" pitchFamily="18" charset="0"/>
                  <a:sym typeface="Wingdings" pitchFamily="2" charset="2"/>
                </a:rPr>
                <a:t>A</a:t>
              </a:r>
              <a:r>
                <a:rPr kumimoji="1" lang="en-US" altLang="ja-JP" sz="20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GS創英角ｺﾞｼｯｸUB" panose="020B0900000000000000" pitchFamily="50" charset="-128"/>
                  <a:cs typeface="Times New Roman" panose="02020603050405020304" pitchFamily="18" charset="0"/>
                  <a:sym typeface="Wingdings" pitchFamily="2" charset="2"/>
                </a:rPr>
                <a:t>2g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  <a:sym typeface="Wingdings" pitchFamily="2" charset="2"/>
                </a:rPr>
                <a:t> mode</a:t>
              </a:r>
            </a:p>
          </p:txBody>
        </p:sp>
        <p:sp>
          <p:nvSpPr>
            <p:cNvPr id="36" name="テキスト ボックス 31">
              <a:extLst>
                <a:ext uri="{FF2B5EF4-FFF2-40B4-BE49-F238E27FC236}">
                  <a16:creationId xmlns:a16="http://schemas.microsoft.com/office/drawing/2014/main" id="{51736FE7-55D1-3E57-69A6-223097B782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2605" y="3316922"/>
              <a:ext cx="3602483" cy="40011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  <a:sym typeface="Wingdings" pitchFamily="2" charset="2"/>
                </a:rPr>
                <a:t>oscillation = Higgs </a:t>
              </a:r>
              <a: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GS創英角ｺﾞｼｯｸUB" panose="020B0900000000000000" pitchFamily="50" charset="-128"/>
                  <a:cs typeface="Times New Roman" panose="02020603050405020304" pitchFamily="18" charset="0"/>
                  <a:sym typeface="Wingdings" pitchFamily="2" charset="2"/>
                </a:rPr>
                <a:t>A</a:t>
              </a:r>
              <a:r>
                <a:rPr kumimoji="1" lang="en-US" altLang="ja-JP" sz="20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GS創英角ｺﾞｼｯｸUB" panose="020B0900000000000000" pitchFamily="50" charset="-128"/>
                  <a:cs typeface="Times New Roman" panose="02020603050405020304" pitchFamily="18" charset="0"/>
                  <a:sym typeface="Wingdings" pitchFamily="2" charset="2"/>
                </a:rPr>
                <a:t>2g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  <a:sym typeface="Wingdings" pitchFamily="2" charset="2"/>
                </a:rPr>
                <a:t> mode</a:t>
              </a:r>
            </a:p>
          </p:txBody>
        </p:sp>
      </p:grp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C18A11C-236C-EC4A-27F0-6E34697F7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6552" y="6491370"/>
            <a:ext cx="43832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(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Kitamura &amp; Aoki, Comm Phys </a:t>
            </a:r>
            <a:r>
              <a:rPr lang="en-US" altLang="ja-JP" sz="2000" dirty="0">
                <a:solidFill>
                  <a:srgbClr val="8FFF8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2022)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8FFF8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5879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6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8" y="-50007"/>
            <a:ext cx="12385376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667" name="Rectangle 19"/>
          <p:cNvSpPr>
            <a:spLocks noChangeArrowheads="1"/>
          </p:cNvSpPr>
          <p:nvPr/>
        </p:nvSpPr>
        <p:spPr bwMode="auto">
          <a:xfrm rot="10800000" flipV="1">
            <a:off x="7043921" y="148569"/>
            <a:ext cx="37978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8FFB7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Experiment + theory on Bi2212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0016CC6-D34A-4016-8AAC-980EABEA9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473" y="76201"/>
            <a:ext cx="6624736" cy="4619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CC5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Higgs modes in a HTC </a:t>
            </a:r>
            <a:r>
              <a:rPr kumimoji="1" lang="en-US" altLang="ja-JP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FFECC5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cuprate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CC5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 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E3D32FA-235B-C6A1-8F03-77D5C1F285CF}"/>
              </a:ext>
            </a:extLst>
          </p:cNvPr>
          <p:cNvGrpSpPr/>
          <p:nvPr/>
        </p:nvGrpSpPr>
        <p:grpSpPr>
          <a:xfrm>
            <a:off x="479376" y="620688"/>
            <a:ext cx="9682163" cy="2593975"/>
            <a:chOff x="1093788" y="1267073"/>
            <a:chExt cx="9682163" cy="2593975"/>
          </a:xfrm>
        </p:grpSpPr>
        <p:pic>
          <p:nvPicPr>
            <p:cNvPr id="369669" name="図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788" y="1267073"/>
              <a:ext cx="9682163" cy="259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670" name="図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448" y="1622425"/>
              <a:ext cx="2474913" cy="37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図 3">
            <a:extLst>
              <a:ext uri="{FF2B5EF4-FFF2-40B4-BE49-F238E27FC236}">
                <a16:creationId xmlns:a16="http://schemas.microsoft.com/office/drawing/2014/main" id="{637F18C7-73E1-4CB9-8CA7-93C9B0EA6E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5" r="16078" b="5209"/>
          <a:stretch>
            <a:fillRect/>
          </a:stretch>
        </p:blipFill>
        <p:spPr bwMode="auto">
          <a:xfrm>
            <a:off x="-96688" y="2832760"/>
            <a:ext cx="3523227" cy="285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36">
            <a:extLst>
              <a:ext uri="{FF2B5EF4-FFF2-40B4-BE49-F238E27FC236}">
                <a16:creationId xmlns:a16="http://schemas.microsoft.com/office/drawing/2014/main" id="{8D255E0C-7E69-7709-326E-BD925564D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7387" y="4567097"/>
            <a:ext cx="10013229" cy="1200329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The </a:t>
            </a:r>
            <a:r>
              <a:rPr kumimoji="1" lang="en-US" altLang="ja-JP" sz="2400" b="0" i="0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present topological SC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intimately related to Higgs mode excitations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  an interesting possibility: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topological SC enhanced by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                                        resonantly exciting the Higgs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EB590EF-98DC-D573-7271-42E0A831AD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8368" y="620688"/>
            <a:ext cx="3122958" cy="285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059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2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8" y="-11113"/>
            <a:ext cx="12457384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7A5C">
                      <a:alpha val="50000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777219" name="Object 2"/>
          <p:cNvGraphicFramePr>
            <a:graphicFrameLocks noChangeAspect="1"/>
          </p:cNvGraphicFramePr>
          <p:nvPr/>
        </p:nvGraphicFramePr>
        <p:xfrm>
          <a:off x="1524000" y="404813"/>
          <a:ext cx="9144000" cy="501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ビットマップ イメージ" r:id="rId4" imgW="6820491" imgH="3741744" progId="Paint.Picture">
                  <p:embed/>
                </p:oleObj>
              </mc:Choice>
              <mc:Fallback>
                <p:oleObj name="ビットマップ イメージ" r:id="rId4" imgW="6820491" imgH="3741744" progId="Paint.Picture">
                  <p:embed/>
                  <p:pic>
                    <p:nvPicPr>
                      <p:cNvPr id="77721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04813"/>
                        <a:ext cx="9144000" cy="501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2340" name="テキスト ボックス 6"/>
          <p:cNvSpPr txBox="1">
            <a:spLocks noChangeArrowheads="1"/>
          </p:cNvSpPr>
          <p:nvPr/>
        </p:nvSpPr>
        <p:spPr bwMode="auto">
          <a:xfrm>
            <a:off x="3143672" y="1314102"/>
            <a:ext cx="7272808" cy="46166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＊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Usually, materials design (elements/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crys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 str)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GS創英角ﾎﾟｯﾌﾟ体" pitchFamily="50" charset="-128"/>
              <a:ea typeface="HGS創英角ﾎﾟｯﾌﾟ体" pitchFamily="50" charset="-128"/>
              <a:cs typeface="+mn-cs"/>
            </a:endParaRPr>
          </a:p>
        </p:txBody>
      </p:sp>
      <p:sp>
        <p:nvSpPr>
          <p:cNvPr id="777224" name="Text Box 54"/>
          <p:cNvSpPr txBox="1">
            <a:spLocks noChangeArrowheads="1"/>
          </p:cNvSpPr>
          <p:nvPr/>
        </p:nvSpPr>
        <p:spPr bwMode="auto">
          <a:xfrm>
            <a:off x="2495600" y="398464"/>
            <a:ext cx="8142534" cy="769937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EAA7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 Design for correlated systems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EAA7"/>
              </a:solidFill>
              <a:effectLst/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n-cs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7E44897-5768-8DC6-D194-F70EB9DD146A}"/>
              </a:ext>
            </a:extLst>
          </p:cNvPr>
          <p:cNvGrpSpPr/>
          <p:nvPr/>
        </p:nvGrpSpPr>
        <p:grpSpPr>
          <a:xfrm>
            <a:off x="2423592" y="1981838"/>
            <a:ext cx="9505056" cy="4040461"/>
            <a:chOff x="2423592" y="1981838"/>
            <a:chExt cx="9505056" cy="4040461"/>
          </a:xfrm>
        </p:grpSpPr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04203722-6758-4E83-C6DE-96AC6C76D2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3592" y="5068192"/>
              <a:ext cx="9505056" cy="95410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GS創英角ﾎﾟｯﾌﾟ体" pitchFamily="50" charset="-128"/>
                  <a:ea typeface="HGS創英角ﾎﾟｯﾌﾟ体" pitchFamily="50" charset="-128"/>
                  <a:cs typeface="+mn-cs"/>
                  <a:sym typeface="Wingdings" pitchFamily="2" charset="2"/>
                </a:rPr>
                <a:t>   ＊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GS創英角ﾎﾟｯﾌﾟ体" pitchFamily="50" charset="-128"/>
                  <a:ea typeface="HGS創英角ﾎﾟｯﾌﾟ体" pitchFamily="50" charset="-128"/>
                  <a:cs typeface="+mn-cs"/>
                  <a:sym typeface="Wingdings" pitchFamily="2" charset="2"/>
                </a:rPr>
                <a:t>Design on t-axis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GS創英角ﾎﾟｯﾌﾟ体" pitchFamily="50" charset="-128"/>
                  <a:ea typeface="HGS創英角ﾎﾟｯﾌﾟ体" pitchFamily="50" charset="-128"/>
                  <a:cs typeface="+mn-cs"/>
                  <a:sym typeface="Wingdings" pitchFamily="2" charset="2"/>
                </a:rPr>
                <a:t>  (in other words, design in 4D with the 4</a:t>
              </a:r>
              <a:r>
                <a:rPr kumimoji="1" lang="en-US" altLang="ja-JP" sz="2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GS創英角ﾎﾟｯﾌﾟ体" pitchFamily="50" charset="-128"/>
                  <a:ea typeface="HGS創英角ﾎﾟｯﾌﾟ体" pitchFamily="50" charset="-128"/>
                  <a:cs typeface="+mn-cs"/>
                  <a:sym typeface="Wingdings" pitchFamily="2" charset="2"/>
                </a:rPr>
                <a:t>th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GS創英角ﾎﾟｯﾌﾟ体" pitchFamily="50" charset="-128"/>
                  <a:ea typeface="HGS創英角ﾎﾟｯﾌﾟ体" pitchFamily="50" charset="-128"/>
                  <a:cs typeface="+mn-cs"/>
                  <a:sym typeface="Wingdings" pitchFamily="2" charset="2"/>
                </a:rPr>
                <a:t> dim = time)</a:t>
              </a:r>
              <a:endPara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</a:endParaRPr>
            </a:p>
          </p:txBody>
        </p:sp>
        <p:sp>
          <p:nvSpPr>
            <p:cNvPr id="777223" name="下矢印 1"/>
            <p:cNvSpPr>
              <a:spLocks noChangeArrowheads="1"/>
            </p:cNvSpPr>
            <p:nvPr/>
          </p:nvSpPr>
          <p:spPr bwMode="auto">
            <a:xfrm>
              <a:off x="6414189" y="1981838"/>
              <a:ext cx="473899" cy="1519170"/>
            </a:xfrm>
            <a:prstGeom prst="downArrow">
              <a:avLst>
                <a:gd name="adj1" fmla="val 50000"/>
                <a:gd name="adj2" fmla="val 50020"/>
              </a:avLst>
            </a:prstGeom>
            <a:solidFill>
              <a:srgbClr val="A4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pic>
          <p:nvPicPr>
            <p:cNvPr id="8" name="Picture 33" descr="3D animation">
              <a:extLst>
                <a:ext uri="{FF2B5EF4-FFF2-40B4-BE49-F238E27FC236}">
                  <a16:creationId xmlns:a16="http://schemas.microsoft.com/office/drawing/2014/main" id="{D826BD55-BB29-78D2-9164-4AD817F956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4831713">
              <a:off x="5421675" y="3615556"/>
              <a:ext cx="2370335" cy="1662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847B775A-0ACF-DFB1-8F2B-D6C61A3D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688" y="-171400"/>
            <a:ext cx="12385376" cy="7128792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A840907-C7DC-44EA-926A-AD7AADD915CF}"/>
              </a:ext>
            </a:extLst>
          </p:cNvPr>
          <p:cNvSpPr/>
          <p:nvPr/>
        </p:nvSpPr>
        <p:spPr>
          <a:xfrm>
            <a:off x="2174878" y="1446056"/>
            <a:ext cx="7992888" cy="4862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DE42D0B-3DCC-46F2-8968-5EC0B2F27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206" y="2095501"/>
            <a:ext cx="6118225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D0426ED8-1755-4262-A6D6-11BCA70BF0CD}"/>
              </a:ext>
            </a:extLst>
          </p:cNvPr>
          <p:cNvSpPr txBox="1">
            <a:spLocks/>
          </p:cNvSpPr>
          <p:nvPr/>
        </p:nvSpPr>
        <p:spPr bwMode="auto">
          <a:xfrm>
            <a:off x="3758906" y="3419475"/>
            <a:ext cx="32226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3" tIns="45552" rIns="91073" bIns="45552"/>
          <a:lstStyle>
            <a:lvl1pPr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kumimoji="1" sz="21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anose="05000000000000000000" pitchFamily="2" charset="2"/>
              <a:buChar char=""/>
              <a:defRPr kumimoji="1" sz="19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"/>
              <a:defRPr kumimoji="1" sz="17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"/>
              <a:defRPr kumimoji="1" sz="16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HGS明朝E" panose="02020900000000000000" pitchFamily="18" charset="-128"/>
                <a:cs typeface="+mn-cs"/>
              </a:rPr>
              <a:t>THz</a:t>
            </a:r>
            <a:r>
              <a:rPr kumimoji="1" lang="ja-JP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HGS明朝E" panose="02020900000000000000" pitchFamily="18" charset="-128"/>
                <a:cs typeface="+mn-cs"/>
              </a:rPr>
              <a:t> </a:t>
            </a:r>
            <a:r>
              <a:rPr kumimoji="1" lang="en-US" altLang="ja-JP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HGS明朝E" panose="02020900000000000000" pitchFamily="18" charset="-128"/>
                <a:cs typeface="+mn-cs"/>
              </a:rPr>
              <a:t>(pulse)</a:t>
            </a:r>
            <a:r>
              <a:rPr kumimoji="1" lang="ja-JP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HGS明朝E" panose="02020900000000000000" pitchFamily="18" charset="-128"/>
                <a:cs typeface="+mn-cs"/>
              </a:rPr>
              <a:t> </a:t>
            </a:r>
            <a:endParaRPr kumimoji="1" lang="en-US" altLang="ja-JP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HGS明朝E" panose="02020900000000000000" pitchFamily="18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ahoma" panose="020B0604030504040204" pitchFamily="34" charset="0"/>
                <a:ea typeface="HGS明朝E" panose="02020900000000000000" pitchFamily="18" charset="-128"/>
                <a:cs typeface="+mn-cs"/>
              </a:rPr>
              <a:t>(Hirori et al; Watanabe et al) </a:t>
            </a: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ahoma" panose="020B0604030504040204" pitchFamily="34" charset="0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7" name="円/楕円 16">
            <a:extLst>
              <a:ext uri="{FF2B5EF4-FFF2-40B4-BE49-F238E27FC236}">
                <a16:creationId xmlns:a16="http://schemas.microsoft.com/office/drawing/2014/main" id="{14CA2343-0291-491C-826B-BA840A0F5E67}"/>
              </a:ext>
            </a:extLst>
          </p:cNvPr>
          <p:cNvSpPr/>
          <p:nvPr/>
        </p:nvSpPr>
        <p:spPr>
          <a:xfrm>
            <a:off x="4520906" y="3254376"/>
            <a:ext cx="174625" cy="1746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73" tIns="45552" rIns="91073" bIns="45552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latino Linotype" panose="02040502050505030304" pitchFamily="18" charset="0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8" name="円/楕円 41">
            <a:extLst>
              <a:ext uri="{FF2B5EF4-FFF2-40B4-BE49-F238E27FC236}">
                <a16:creationId xmlns:a16="http://schemas.microsoft.com/office/drawing/2014/main" id="{3769CDDD-49F3-4AF6-9B4F-91B54FECDF86}"/>
              </a:ext>
            </a:extLst>
          </p:cNvPr>
          <p:cNvSpPr/>
          <p:nvPr/>
        </p:nvSpPr>
        <p:spPr>
          <a:xfrm>
            <a:off x="6824369" y="2276476"/>
            <a:ext cx="174625" cy="1746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73" tIns="45552" rIns="91073" bIns="45552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latino Linotype" panose="02040502050505030304" pitchFamily="18" charset="0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338E7ECB-95BB-4F2B-979B-4F8CCAF5415B}"/>
              </a:ext>
            </a:extLst>
          </p:cNvPr>
          <p:cNvSpPr txBox="1">
            <a:spLocks/>
          </p:cNvSpPr>
          <p:nvPr/>
        </p:nvSpPr>
        <p:spPr bwMode="auto">
          <a:xfrm>
            <a:off x="6032206" y="2451100"/>
            <a:ext cx="32226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3" tIns="45552" rIns="91073" bIns="45552"/>
          <a:lstStyle>
            <a:lvl1pPr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kumimoji="1" sz="21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anose="05000000000000000000" pitchFamily="2" charset="2"/>
              <a:buChar char=""/>
              <a:defRPr kumimoji="1" sz="19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"/>
              <a:defRPr kumimoji="1" sz="17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"/>
              <a:defRPr kumimoji="1" sz="16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HGS明朝E" panose="02020900000000000000" pitchFamily="18" charset="-128"/>
                <a:cs typeface="+mn-cs"/>
              </a:rPr>
              <a:t>Photo-induced insulator-metal tr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ahoma" panose="020B0604030504040204" pitchFamily="34" charset="0"/>
                <a:ea typeface="HGS明朝E" panose="02020900000000000000" pitchFamily="18" charset="-128"/>
                <a:cs typeface="+mn-cs"/>
              </a:rPr>
              <a:t>(Wall et al, Nat. Phys. 2010)</a:t>
            </a: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ahoma" panose="020B0604030504040204" pitchFamily="34" charset="0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10" name="右矢印 3">
            <a:extLst>
              <a:ext uri="{FF2B5EF4-FFF2-40B4-BE49-F238E27FC236}">
                <a16:creationId xmlns:a16="http://schemas.microsoft.com/office/drawing/2014/main" id="{273B0AF2-F952-4919-9DFF-9AB05E491BEB}"/>
              </a:ext>
            </a:extLst>
          </p:cNvPr>
          <p:cNvSpPr/>
          <p:nvPr/>
        </p:nvSpPr>
        <p:spPr>
          <a:xfrm rot="14160501">
            <a:off x="5015412" y="4028282"/>
            <a:ext cx="620713" cy="635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latino Linotype" panose="02040502050505030304" pitchFamily="18" charset="0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B1490BA0-4E1C-4393-ACF7-41A0BA07DF38}"/>
              </a:ext>
            </a:extLst>
          </p:cNvPr>
          <p:cNvSpPr/>
          <p:nvPr/>
        </p:nvSpPr>
        <p:spPr>
          <a:xfrm rot="5400000">
            <a:off x="4774905" y="1333500"/>
            <a:ext cx="3297238" cy="5329238"/>
          </a:xfrm>
          <a:prstGeom prst="rtTriangle">
            <a:avLst/>
          </a:prstGeom>
          <a:solidFill>
            <a:srgbClr val="92D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latino Linotype" panose="02040502050505030304" pitchFamily="18" charset="0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16" name="テキスト ボックス 36">
            <a:extLst>
              <a:ext uri="{FF2B5EF4-FFF2-40B4-BE49-F238E27FC236}">
                <a16:creationId xmlns:a16="http://schemas.microsoft.com/office/drawing/2014/main" id="{BB180868-B1B9-4331-B4C8-DF5F8F929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552" y="735087"/>
            <a:ext cx="86409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We can have 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intense enough laser 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  <a:sym typeface="Wingdings" panose="05000000000000000000" pitchFamily="2" charset="2"/>
              </a:rPr>
              <a:t>for topological phases </a:t>
            </a:r>
            <a:endParaRPr kumimoji="1" lang="en-US" altLang="ja-JP" sz="2400" b="0" i="0" u="sng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+mn-cs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F9E6D75-791A-C344-9580-520E4BD1CF1A}"/>
              </a:ext>
            </a:extLst>
          </p:cNvPr>
          <p:cNvGrpSpPr/>
          <p:nvPr/>
        </p:nvGrpSpPr>
        <p:grpSpPr>
          <a:xfrm>
            <a:off x="7680176" y="2451099"/>
            <a:ext cx="2880320" cy="1938602"/>
            <a:chOff x="8432946" y="2451099"/>
            <a:chExt cx="2880320" cy="1938602"/>
          </a:xfrm>
        </p:grpSpPr>
        <p:sp>
          <p:nvSpPr>
            <p:cNvPr id="22" name="タイトル 1">
              <a:extLst>
                <a:ext uri="{FF2B5EF4-FFF2-40B4-BE49-F238E27FC236}">
                  <a16:creationId xmlns:a16="http://schemas.microsoft.com/office/drawing/2014/main" id="{32F5E58C-E571-4575-92DA-0A8AF3A390F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432946" y="3140969"/>
              <a:ext cx="2880320" cy="12487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073" tIns="45552" rIns="91073" bIns="45552"/>
            <a:lstStyle>
              <a:lvl1pPr>
                <a:spcBef>
                  <a:spcPct val="20000"/>
                </a:spcBef>
                <a:buSzPct val="60000"/>
                <a:buFont typeface="Wingdings" panose="05000000000000000000" pitchFamily="2" charset="2"/>
                <a:buChar char=""/>
                <a:defRPr kumimoji="1" sz="21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1pPr>
              <a:lvl2pPr marL="742950" indent="-285750">
                <a:spcBef>
                  <a:spcPct val="20000"/>
                </a:spcBef>
                <a:buSzPct val="60000"/>
                <a:buFont typeface="Wingdings" panose="05000000000000000000" pitchFamily="2" charset="2"/>
                <a:buChar char=""/>
                <a:defRPr kumimoji="1" sz="19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2pPr>
              <a:lvl3pPr marL="1143000" indent="-228600">
                <a:spcBef>
                  <a:spcPct val="20000"/>
                </a:spcBef>
                <a:buSzPct val="60000"/>
                <a:buFont typeface="Wingdings" panose="05000000000000000000" pitchFamily="2" charset="2"/>
                <a:buChar char=""/>
                <a:defRPr kumimoji="1" sz="17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3pPr>
              <a:lvl4pPr marL="1600200" indent="-228600">
                <a:spcBef>
                  <a:spcPct val="20000"/>
                </a:spcBef>
                <a:buSzPct val="60000"/>
                <a:buFont typeface="Wingdings" panose="05000000000000000000" pitchFamily="2" charset="2"/>
                <a:buChar char=""/>
                <a:defRPr kumimoji="1" sz="16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4pPr>
              <a:lvl5pPr marL="2057400" indent="-228600">
                <a:spcBef>
                  <a:spcPct val="20000"/>
                </a:spcBef>
                <a:buSzPct val="60000"/>
                <a:buFont typeface="Wingdings" panose="05000000000000000000" pitchFamily="2" charset="2"/>
                <a:buChar char=""/>
                <a:defRPr kumimoji="1" sz="15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Font typeface="Wingdings" panose="05000000000000000000" pitchFamily="2" charset="2"/>
                <a:buChar char=""/>
                <a:defRPr kumimoji="1" sz="15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Font typeface="Wingdings" panose="05000000000000000000" pitchFamily="2" charset="2"/>
                <a:buChar char=""/>
                <a:defRPr kumimoji="1" sz="15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Font typeface="Wingdings" panose="05000000000000000000" pitchFamily="2" charset="2"/>
                <a:buChar char=""/>
                <a:defRPr kumimoji="1" sz="15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Font typeface="Wingdings" panose="05000000000000000000" pitchFamily="2" charset="2"/>
                <a:buChar char=""/>
                <a:defRPr kumimoji="1" sz="15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Floquet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topological SC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(present proposal)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for 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 typical </a:t>
              </a:r>
              <a:r>
                <a:rPr kumimoji="1" lang="en-US" altLang="ja-JP" sz="1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cuprates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with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1" lang="en-US" altLang="ja-JP" sz="18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HGS創英角ｺﾞｼｯｸUB" panose="020B0900000000000000" pitchFamily="50" charset="-128"/>
                  <a:cs typeface="Times New Roman" panose="02020603050405020304" pitchFamily="18" charset="0"/>
                </a:rPr>
                <a:t>   t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ymbol" panose="05050102010706020507" pitchFamily="18" charset="2"/>
                  <a:ea typeface="HGS創英角ｺﾞｼｯｸUB" panose="020B0900000000000000" pitchFamily="50" charset="-128"/>
                  <a:cs typeface="+mn-cs"/>
                </a:rPr>
                <a:t>~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HGS創英角ｺﾞｼｯｸUB" panose="020B0900000000000000" pitchFamily="50" charset="-128"/>
                  <a:cs typeface="Times New Roman" panose="02020603050405020304" pitchFamily="18" charset="0"/>
                </a:rPr>
                <a:t>0.4 eV, 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ymbol" panose="05050102010706020507" pitchFamily="18" charset="2"/>
                  <a:ea typeface="HGS創英角ｺﾞｼｯｸUB" panose="020B0900000000000000" pitchFamily="50" charset="-128"/>
                  <a:cs typeface="+mn-cs"/>
                </a:rPr>
                <a:t>w ~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</a:t>
              </a:r>
              <a:r>
                <a:rPr kumimoji="1" lang="en-US" altLang="ja-JP" sz="18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HGS創英角ｺﾞｼｯｸUB" panose="020B0900000000000000" pitchFamily="50" charset="-128"/>
                  <a:cs typeface="Times New Roman" panose="02020603050405020304" pitchFamily="18" charset="0"/>
                </a:rPr>
                <a:t>U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, </a:t>
              </a:r>
              <a:r>
                <a:rPr kumimoji="1" lang="en-US" altLang="ja-JP" sz="18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HGS創英角ｺﾞｼｯｸUB" panose="020B0900000000000000" pitchFamily="50" charset="-128"/>
                  <a:cs typeface="Times New Roman" panose="02020603050405020304" pitchFamily="18" charset="0"/>
                </a:rPr>
                <a:t>a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ymbol" panose="05050102010706020507" pitchFamily="18" charset="2"/>
                  <a:ea typeface="HGS創英角ｺﾞｼｯｸUB" panose="020B0900000000000000" pitchFamily="50" charset="-128"/>
                  <a:cs typeface="+mn-cs"/>
                </a:rPr>
                <a:t>~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 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HGS創英角ｺﾞｼｯｸUB" panose="020B0900000000000000" pitchFamily="50" charset="-128"/>
                  <a:cs typeface="Times New Roman" panose="02020603050405020304" pitchFamily="18" charset="0"/>
                </a:rPr>
                <a:t>3 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Yu Gothic UI" panose="020B0500000000000000" pitchFamily="50" charset="-128"/>
                  <a:cs typeface="Times New Roman" panose="02020603050405020304" pitchFamily="18" charset="0"/>
                </a:rPr>
                <a:t>Å</a:t>
              </a:r>
              <a:endParaRPr kumimoji="1" lang="en-US" altLang="ja-JP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HGS創英角ｺﾞｼｯｸUB" panose="020B09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4" name="楕円 13">
              <a:extLst>
                <a:ext uri="{FF2B5EF4-FFF2-40B4-BE49-F238E27FC236}">
                  <a16:creationId xmlns:a16="http://schemas.microsoft.com/office/drawing/2014/main" id="{68A76D9F-10D6-4660-99BA-8097A3952187}"/>
                </a:ext>
              </a:extLst>
            </p:cNvPr>
            <p:cNvSpPr/>
            <p:nvPr/>
          </p:nvSpPr>
          <p:spPr>
            <a:xfrm>
              <a:off x="8618150" y="2451099"/>
              <a:ext cx="1003625" cy="1003625"/>
            </a:xfrm>
            <a:prstGeom prst="ellipse">
              <a:avLst/>
            </a:prstGeom>
            <a:solidFill>
              <a:srgbClr val="7030A0">
                <a:alpha val="50000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20" name="タイトル 1">
            <a:extLst>
              <a:ext uri="{FF2B5EF4-FFF2-40B4-BE49-F238E27FC236}">
                <a16:creationId xmlns:a16="http://schemas.microsoft.com/office/drawing/2014/main" id="{3B45BB63-C91E-5342-7E24-C2FAE6E5FD1F}"/>
              </a:ext>
            </a:extLst>
          </p:cNvPr>
          <p:cNvSpPr txBox="1">
            <a:spLocks/>
          </p:cNvSpPr>
          <p:nvPr/>
        </p:nvSpPr>
        <p:spPr bwMode="auto">
          <a:xfrm>
            <a:off x="7925487" y="4475603"/>
            <a:ext cx="3555694" cy="969621"/>
          </a:xfrm>
          <a:prstGeom prst="rect">
            <a:avLst/>
          </a:prstGeom>
          <a:solidFill>
            <a:srgbClr val="ECDFF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073" tIns="45552" rIns="91073" bIns="45552"/>
          <a:lstStyle>
            <a:lvl1pPr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kumimoji="1" sz="21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anose="05000000000000000000" pitchFamily="2" charset="2"/>
              <a:buChar char=""/>
              <a:defRPr kumimoji="1" sz="19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"/>
              <a:defRPr kumimoji="1" sz="17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"/>
              <a:defRPr kumimoji="1" sz="16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Required intensity reduced by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i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) going to honeycomb/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kagome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(ii) lower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ymbol" panose="05050102010706020507" pitchFamily="18" charset="2"/>
                <a:ea typeface="HGS明朝E" panose="02020900000000000000" pitchFamily="18" charset="-128"/>
                <a:cs typeface="+mn-cs"/>
              </a:rPr>
              <a:t>w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F74A56EE-4CCD-990B-0F46-B5822989AE0E}"/>
              </a:ext>
            </a:extLst>
          </p:cNvPr>
          <p:cNvGrpSpPr/>
          <p:nvPr/>
        </p:nvGrpSpPr>
        <p:grpSpPr>
          <a:xfrm>
            <a:off x="5843973" y="1412776"/>
            <a:ext cx="3929686" cy="2516692"/>
            <a:chOff x="6596743" y="1412776"/>
            <a:chExt cx="3929686" cy="2516692"/>
          </a:xfrm>
        </p:grpSpPr>
        <p:sp>
          <p:nvSpPr>
            <p:cNvPr id="18" name="楕円 17">
              <a:extLst>
                <a:ext uri="{FF2B5EF4-FFF2-40B4-BE49-F238E27FC236}">
                  <a16:creationId xmlns:a16="http://schemas.microsoft.com/office/drawing/2014/main" id="{873CD25D-4322-47F7-A47D-A36576A84B87}"/>
                </a:ext>
              </a:extLst>
            </p:cNvPr>
            <p:cNvSpPr/>
            <p:nvPr/>
          </p:nvSpPr>
          <p:spPr>
            <a:xfrm>
              <a:off x="8032554" y="2691643"/>
              <a:ext cx="290485" cy="29048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9" name="タイトル 1">
              <a:extLst>
                <a:ext uri="{FF2B5EF4-FFF2-40B4-BE49-F238E27FC236}">
                  <a16:creationId xmlns:a16="http://schemas.microsoft.com/office/drawing/2014/main" id="{BE6DC83E-F6D7-4A94-B7E8-F1D520A9AF6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840824" y="1412776"/>
              <a:ext cx="3685605" cy="47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073" tIns="45552" rIns="91073" bIns="45552"/>
            <a:lstStyle>
              <a:lvl1pPr>
                <a:spcBef>
                  <a:spcPct val="20000"/>
                </a:spcBef>
                <a:buSzPct val="60000"/>
                <a:buFont typeface="Wingdings" panose="05000000000000000000" pitchFamily="2" charset="2"/>
                <a:buChar char=""/>
                <a:defRPr kumimoji="1" sz="21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1pPr>
              <a:lvl2pPr marL="742950" indent="-285750">
                <a:spcBef>
                  <a:spcPct val="20000"/>
                </a:spcBef>
                <a:buSzPct val="60000"/>
                <a:buFont typeface="Wingdings" panose="05000000000000000000" pitchFamily="2" charset="2"/>
                <a:buChar char=""/>
                <a:defRPr kumimoji="1" sz="19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2pPr>
              <a:lvl3pPr marL="1143000" indent="-228600">
                <a:spcBef>
                  <a:spcPct val="20000"/>
                </a:spcBef>
                <a:buSzPct val="60000"/>
                <a:buFont typeface="Wingdings" panose="05000000000000000000" pitchFamily="2" charset="2"/>
                <a:buChar char=""/>
                <a:defRPr kumimoji="1" sz="17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3pPr>
              <a:lvl4pPr marL="1600200" indent="-228600">
                <a:spcBef>
                  <a:spcPct val="20000"/>
                </a:spcBef>
                <a:buSzPct val="60000"/>
                <a:buFont typeface="Wingdings" panose="05000000000000000000" pitchFamily="2" charset="2"/>
                <a:buChar char=""/>
                <a:defRPr kumimoji="1" sz="16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4pPr>
              <a:lvl5pPr marL="2057400" indent="-228600">
                <a:spcBef>
                  <a:spcPct val="20000"/>
                </a:spcBef>
                <a:buSzPct val="60000"/>
                <a:buFont typeface="Wingdings" panose="05000000000000000000" pitchFamily="2" charset="2"/>
                <a:buChar char=""/>
                <a:defRPr kumimoji="1" sz="15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Font typeface="Wingdings" panose="05000000000000000000" pitchFamily="2" charset="2"/>
                <a:buChar char=""/>
                <a:defRPr kumimoji="1" sz="15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Font typeface="Wingdings" panose="05000000000000000000" pitchFamily="2" charset="2"/>
                <a:buChar char=""/>
                <a:defRPr kumimoji="1" sz="15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Font typeface="Wingdings" panose="05000000000000000000" pitchFamily="2" charset="2"/>
                <a:buChar char=""/>
                <a:defRPr kumimoji="1" sz="15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Font typeface="Wingdings" panose="05000000000000000000" pitchFamily="2" charset="2"/>
                <a:buChar char=""/>
                <a:defRPr kumimoji="1" sz="1500">
                  <a:solidFill>
                    <a:schemeClr val="tx1"/>
                  </a:solidFill>
                  <a:latin typeface="Palatino Linotype" panose="02040502050505030304" pitchFamily="18" charset="0"/>
                  <a:ea typeface="HGS明朝E" panose="02020900000000000000" pitchFamily="18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ahoma" panose="020B0604030504040204" pitchFamily="34" charset="0"/>
                  <a:ea typeface="HGS明朝E" panose="02020900000000000000" pitchFamily="18" charset="-128"/>
                  <a:cs typeface="+mn-cs"/>
                </a:rPr>
                <a:t>FTI in graphene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ahoma" panose="020B0604030504040204" pitchFamily="34" charset="0"/>
                  <a:ea typeface="HGS明朝E" panose="02020900000000000000" pitchFamily="18" charset="-128"/>
                  <a:cs typeface="+mn-cs"/>
                </a:rPr>
                <a:t>(McIver et al, </a:t>
              </a:r>
              <a:r>
                <a:rPr kumimoji="1" lang="en-US" altLang="ja-JP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ahoma" panose="020B0604030504040204" pitchFamily="34" charset="0"/>
                  <a:ea typeface="HGS明朝E" panose="02020900000000000000" pitchFamily="18" charset="-128"/>
                  <a:cs typeface="+mn-cs"/>
                </a:rPr>
                <a:t>nat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ahoma" panose="020B0604030504040204" pitchFamily="34" charset="0"/>
                  <a:ea typeface="HGS明朝E" panose="02020900000000000000" pitchFamily="18" charset="-128"/>
                  <a:cs typeface="+mn-cs"/>
                </a:rPr>
                <a:t> </a:t>
              </a:r>
              <a:r>
                <a:rPr kumimoji="1" lang="en-US" altLang="ja-JP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ahoma" panose="020B0604030504040204" pitchFamily="34" charset="0"/>
                  <a:ea typeface="HGS明朝E" panose="02020900000000000000" pitchFamily="18" charset="-128"/>
                  <a:cs typeface="+mn-cs"/>
                </a:rPr>
                <a:t>phys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ahoma" panose="020B0604030504040204" pitchFamily="34" charset="0"/>
                  <a:ea typeface="HGS明朝E" panose="02020900000000000000" pitchFamily="18" charset="-128"/>
                  <a:cs typeface="+mn-cs"/>
                </a:rPr>
                <a:t> 2020)</a:t>
              </a:r>
            </a:p>
          </p:txBody>
        </p:sp>
        <p:cxnSp>
          <p:nvCxnSpPr>
            <p:cNvPr id="21" name="直線矢印コネクタ 20">
              <a:extLst>
                <a:ext uri="{FF2B5EF4-FFF2-40B4-BE49-F238E27FC236}">
                  <a16:creationId xmlns:a16="http://schemas.microsoft.com/office/drawing/2014/main" id="{6ED70923-F1DC-482F-B329-D5FA6F294A37}"/>
                </a:ext>
              </a:extLst>
            </p:cNvPr>
            <p:cNvCxnSpPr/>
            <p:nvPr/>
          </p:nvCxnSpPr>
          <p:spPr>
            <a:xfrm flipV="1">
              <a:off x="8238550" y="2095500"/>
              <a:ext cx="138807" cy="596143"/>
            </a:xfrm>
            <a:prstGeom prst="straightConnector1">
              <a:avLst/>
            </a:prstGeom>
            <a:ln w="57150"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0C8CED75-45B5-14D7-DDA8-9CB7DD1F9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96743" y="2069391"/>
              <a:ext cx="1404155" cy="1860077"/>
            </a:xfrm>
            <a:prstGeom prst="rect">
              <a:avLst/>
            </a:prstGeom>
          </p:spPr>
        </p:pic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95F0A9B-9A72-E008-081F-9413E50B8A7C}"/>
              </a:ext>
            </a:extLst>
          </p:cNvPr>
          <p:cNvSpPr txBox="1"/>
          <p:nvPr/>
        </p:nvSpPr>
        <p:spPr>
          <a:xfrm>
            <a:off x="4623150" y="5860179"/>
            <a:ext cx="324806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Laser frequency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w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(eV)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4037E2A-ED2A-423B-5B38-36847545C1FE}"/>
              </a:ext>
            </a:extLst>
          </p:cNvPr>
          <p:cNvSpPr txBox="1"/>
          <p:nvPr/>
        </p:nvSpPr>
        <p:spPr>
          <a:xfrm rot="16200000">
            <a:off x="1723303" y="3523388"/>
            <a:ext cx="295548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Laser field 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E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(eV/m)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01C2AEE0-B962-4876-96E3-B4BBD8D299DE}"/>
              </a:ext>
            </a:extLst>
          </p:cNvPr>
          <p:cNvSpPr txBox="1">
            <a:spLocks/>
          </p:cNvSpPr>
          <p:nvPr/>
        </p:nvSpPr>
        <p:spPr bwMode="auto">
          <a:xfrm>
            <a:off x="3064063" y="4514619"/>
            <a:ext cx="3397250" cy="74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3" tIns="45552" rIns="91073" bIns="45552"/>
          <a:lstStyle>
            <a:lvl1pPr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kumimoji="1" sz="21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anose="05000000000000000000" pitchFamily="2" charset="2"/>
              <a:buChar char=""/>
              <a:defRPr kumimoji="1" sz="19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"/>
              <a:defRPr kumimoji="1" sz="17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"/>
              <a:defRPr kumimoji="1" sz="16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ahoma" panose="020B0604030504040204" pitchFamily="34" charset="0"/>
                <a:ea typeface="HGS明朝E" panose="02020900000000000000" pitchFamily="18" charset="-128"/>
                <a:cs typeface="+mn-cs"/>
              </a:rPr>
              <a:t>Required for FTI with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ahoma" panose="020B0604030504040204" pitchFamily="34" charset="0"/>
                <a:ea typeface="HGS明朝E" panose="02020900000000000000" pitchFamily="18" charset="-128"/>
                <a:cs typeface="+mn-cs"/>
              </a:rPr>
              <a:t>t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ahoma" panose="020B0604030504040204" pitchFamily="34" charset="0"/>
                <a:ea typeface="HGS明朝E" panose="02020900000000000000" pitchFamily="18" charset="-128"/>
                <a:cs typeface="+mn-cs"/>
              </a:rPr>
              <a:t>opological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ahoma" panose="020B0604030504040204" pitchFamily="34" charset="0"/>
                <a:ea typeface="HGS明朝E" panose="02020900000000000000" pitchFamily="18" charset="-128"/>
                <a:cs typeface="+mn-cs"/>
              </a:rPr>
              <a:t> gap ~ 0.1eV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ahoma" panose="020B0604030504040204" pitchFamily="34" charset="0"/>
              <a:ea typeface="HGS明朝E" panose="020209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38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A2565D6-EB12-8A9D-568D-C85A474FD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688" y="-72008"/>
            <a:ext cx="12385375" cy="6957392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F0D1A35-9EE5-4FC6-806A-AD40011BA91A}"/>
              </a:ext>
            </a:extLst>
          </p:cNvPr>
          <p:cNvSpPr/>
          <p:nvPr/>
        </p:nvSpPr>
        <p:spPr>
          <a:xfrm>
            <a:off x="1779774" y="840741"/>
            <a:ext cx="7934521" cy="4910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41" name="Text Box 2"/>
          <p:cNvSpPr txBox="1">
            <a:spLocks noChangeArrowheads="1"/>
          </p:cNvSpPr>
          <p:nvPr/>
        </p:nvSpPr>
        <p:spPr bwMode="auto">
          <a:xfrm>
            <a:off x="1631504" y="204008"/>
            <a:ext cx="993710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High Tc in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single-layer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 Ba</a:t>
            </a:r>
            <a:r>
              <a:rPr kumimoji="1" lang="en-US" altLang="zh-CN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2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CuO</a:t>
            </a:r>
            <a:r>
              <a:rPr kumimoji="1" lang="en-US" altLang="zh-CN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3+</a:t>
            </a:r>
            <a:r>
              <a:rPr kumimoji="1" lang="en-US" altLang="zh-CN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Symbol" panose="05050102010706020507" pitchFamily="18" charset="2"/>
                <a:ea typeface="HGS創英角ﾎﾟｯﾌﾟ体" panose="040B0A00000000000000" pitchFamily="50" charset="-128"/>
                <a:cs typeface="+mn-cs"/>
              </a:rPr>
              <a:t>d 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d 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Calibri" panose="020F0502020204030204" pitchFamily="34" charset="0"/>
                <a:sym typeface="Symbol"/>
              </a:rPr>
              <a:t>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 0.2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(≡ Ba</a:t>
            </a:r>
            <a:r>
              <a:rPr kumimoji="1" lang="en-US" altLang="zh-CN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2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CuO</a:t>
            </a:r>
            <a:r>
              <a:rPr kumimoji="1" lang="en-US" altLang="zh-CN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4-y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  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y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=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1-d 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Calibri" panose="020F0502020204030204" pitchFamily="34" charset="0"/>
                <a:sym typeface="Symbol"/>
              </a:rPr>
              <a:t>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50" charset="-128"/>
                <a:cs typeface="+mn-cs"/>
              </a:rPr>
              <a:t> 0.8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)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+mn-cs"/>
              </a:rPr>
              <a:t> 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+mn-cs"/>
            </a:endParaRPr>
          </a:p>
        </p:txBody>
      </p:sp>
      <p:graphicFrame>
        <p:nvGraphicFramePr>
          <p:cNvPr id="4137" name="Object 41"/>
          <p:cNvGraphicFramePr>
            <a:graphicFrameLocks noChangeAspect="1"/>
          </p:cNvGraphicFramePr>
          <p:nvPr/>
        </p:nvGraphicFramePr>
        <p:xfrm>
          <a:off x="7663049" y="1638300"/>
          <a:ext cx="1863725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3466667" imgH="7225397" progId="">
                  <p:embed/>
                </p:oleObj>
              </mc:Choice>
              <mc:Fallback>
                <p:oleObj name="Image" r:id="rId4" imgW="3466667" imgH="7225397" progId="">
                  <p:embed/>
                  <p:pic>
                    <p:nvPicPr>
                      <p:cNvPr id="4137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3049" y="1638300"/>
                        <a:ext cx="1863725" cy="388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1" name="Group 14"/>
          <p:cNvGrpSpPr>
            <a:grpSpLocks/>
          </p:cNvGrpSpPr>
          <p:nvPr/>
        </p:nvGrpSpPr>
        <p:grpSpPr bwMode="auto">
          <a:xfrm>
            <a:off x="4673787" y="1700213"/>
            <a:ext cx="2592388" cy="4876800"/>
            <a:chOff x="2256" y="1056"/>
            <a:chExt cx="1633" cy="3072"/>
          </a:xfrm>
        </p:grpSpPr>
        <p:grpSp>
          <p:nvGrpSpPr>
            <p:cNvPr id="4155" name="Group 15"/>
            <p:cNvGrpSpPr>
              <a:grpSpLocks/>
            </p:cNvGrpSpPr>
            <p:nvPr/>
          </p:nvGrpSpPr>
          <p:grpSpPr bwMode="auto">
            <a:xfrm>
              <a:off x="2256" y="1056"/>
              <a:ext cx="1633" cy="3072"/>
              <a:chOff x="2256" y="1056"/>
              <a:chExt cx="1633" cy="3072"/>
            </a:xfrm>
          </p:grpSpPr>
          <p:sp>
            <p:nvSpPr>
              <p:cNvPr id="4176" name="Rectangle 16"/>
              <p:cNvSpPr>
                <a:spLocks noChangeArrowheads="1"/>
              </p:cNvSpPr>
              <p:nvPr/>
            </p:nvSpPr>
            <p:spPr bwMode="auto">
              <a:xfrm>
                <a:off x="2256" y="3488"/>
                <a:ext cx="1089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ea typeface="SimSun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     </a:t>
                </a:r>
                <a:r>
                  <a:rPr kumimoji="1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a</a:t>
                </a: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 </a:t>
                </a:r>
                <a:r>
                  <a:rPr kumimoji="1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= 3.76 </a:t>
                </a:r>
                <a:r>
                  <a:rPr kumimoji="1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+mn-cs"/>
                  </a:rPr>
                  <a:t>Å</a:t>
                </a:r>
                <a:endParaRPr kumimoji="1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    </a:t>
                </a:r>
                <a:r>
                  <a:rPr kumimoji="1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c</a:t>
                </a: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 </a:t>
                </a:r>
                <a:r>
                  <a:rPr kumimoji="1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= 12.57 Å</a:t>
                </a:r>
              </a:p>
            </p:txBody>
          </p:sp>
          <p:graphicFrame>
            <p:nvGraphicFramePr>
              <p:cNvPr id="4139" name="Object 43"/>
              <p:cNvGraphicFramePr>
                <a:graphicFrameLocks noChangeAspect="1"/>
              </p:cNvGraphicFramePr>
              <p:nvPr/>
            </p:nvGraphicFramePr>
            <p:xfrm>
              <a:off x="2256" y="1056"/>
              <a:ext cx="1226" cy="225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Image" r:id="rId6" imgW="2692063" imgH="4952381" progId="">
                      <p:embed/>
                    </p:oleObj>
                  </mc:Choice>
                  <mc:Fallback>
                    <p:oleObj name="Image" r:id="rId6" imgW="2692063" imgH="4952381" progId="">
                      <p:embed/>
                      <p:pic>
                        <p:nvPicPr>
                          <p:cNvPr id="4139" name="Object 4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56" y="1056"/>
                            <a:ext cx="1226" cy="225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00CC99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177" name="Text Box 18"/>
              <p:cNvSpPr txBox="1">
                <a:spLocks noChangeArrowheads="1"/>
              </p:cNvSpPr>
              <p:nvPr/>
            </p:nvSpPr>
            <p:spPr bwMode="auto">
              <a:xfrm>
                <a:off x="3030" y="1981"/>
                <a:ext cx="859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Cu-O plane</a:t>
                </a:r>
              </a:p>
            </p:txBody>
          </p:sp>
        </p:grpSp>
        <p:grpSp>
          <p:nvGrpSpPr>
            <p:cNvPr id="4156" name="Group 19"/>
            <p:cNvGrpSpPr>
              <a:grpSpLocks/>
            </p:cNvGrpSpPr>
            <p:nvPr/>
          </p:nvGrpSpPr>
          <p:grpSpPr bwMode="auto">
            <a:xfrm>
              <a:off x="2493" y="1056"/>
              <a:ext cx="698" cy="2251"/>
              <a:chOff x="2493" y="1056"/>
              <a:chExt cx="698" cy="2251"/>
            </a:xfrm>
          </p:grpSpPr>
          <p:grpSp>
            <p:nvGrpSpPr>
              <p:cNvPr id="4157" name="Group 20"/>
              <p:cNvGrpSpPr>
                <a:grpSpLocks/>
              </p:cNvGrpSpPr>
              <p:nvPr/>
            </p:nvGrpSpPr>
            <p:grpSpPr bwMode="auto">
              <a:xfrm>
                <a:off x="2493" y="1559"/>
                <a:ext cx="694" cy="1247"/>
                <a:chOff x="2493" y="1559"/>
                <a:chExt cx="694" cy="1247"/>
              </a:xfrm>
            </p:grpSpPr>
            <p:sp>
              <p:nvSpPr>
                <p:cNvPr id="4166" name="Oval 21" descr="20%"/>
                <p:cNvSpPr>
                  <a:spLocks noChangeArrowheads="1"/>
                </p:cNvSpPr>
                <p:nvPr/>
              </p:nvSpPr>
              <p:spPr bwMode="auto">
                <a:xfrm>
                  <a:off x="2802" y="1895"/>
                  <a:ext cx="86" cy="86"/>
                </a:xfrm>
                <a:prstGeom prst="ellipse">
                  <a:avLst/>
                </a:prstGeom>
                <a:pattFill prst="pct20">
                  <a:fgClr>
                    <a:srgbClr val="B2B2B2"/>
                  </a:fgClr>
                  <a:bgClr>
                    <a:srgbClr val="FFFFFF"/>
                  </a:bgClr>
                </a:pattFill>
                <a:ln w="9525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167" name="Oval 22" descr="20%"/>
                <p:cNvSpPr>
                  <a:spLocks noChangeArrowheads="1"/>
                </p:cNvSpPr>
                <p:nvPr/>
              </p:nvSpPr>
              <p:spPr bwMode="auto">
                <a:xfrm>
                  <a:off x="2802" y="2400"/>
                  <a:ext cx="86" cy="86"/>
                </a:xfrm>
                <a:prstGeom prst="ellipse">
                  <a:avLst/>
                </a:prstGeom>
                <a:pattFill prst="pct20">
                  <a:fgClr>
                    <a:srgbClr val="B2B2B2"/>
                  </a:fgClr>
                  <a:bgClr>
                    <a:srgbClr val="FFFFFF"/>
                  </a:bgClr>
                </a:pattFill>
                <a:ln w="9525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168" name="Oval 23" descr="20%"/>
                <p:cNvSpPr>
                  <a:spLocks noChangeArrowheads="1"/>
                </p:cNvSpPr>
                <p:nvPr/>
              </p:nvSpPr>
              <p:spPr bwMode="auto">
                <a:xfrm>
                  <a:off x="2496" y="1632"/>
                  <a:ext cx="86" cy="86"/>
                </a:xfrm>
                <a:prstGeom prst="ellipse">
                  <a:avLst/>
                </a:prstGeom>
                <a:pattFill prst="pct20">
                  <a:fgClr>
                    <a:srgbClr val="B2B2B2"/>
                  </a:fgClr>
                  <a:bgClr>
                    <a:srgbClr val="FFFFFF"/>
                  </a:bgClr>
                </a:pattFill>
                <a:ln w="9525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169" name="Oval 24" descr="20%"/>
                <p:cNvSpPr>
                  <a:spLocks noChangeArrowheads="1"/>
                </p:cNvSpPr>
                <p:nvPr/>
              </p:nvSpPr>
              <p:spPr bwMode="auto">
                <a:xfrm>
                  <a:off x="2640" y="1559"/>
                  <a:ext cx="86" cy="86"/>
                </a:xfrm>
                <a:prstGeom prst="ellipse">
                  <a:avLst/>
                </a:prstGeom>
                <a:pattFill prst="pct20">
                  <a:fgClr>
                    <a:srgbClr val="B2B2B2"/>
                  </a:fgClr>
                  <a:bgClr>
                    <a:srgbClr val="FFFFFF"/>
                  </a:bgClr>
                </a:pattFill>
                <a:ln w="9525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170" name="Oval 25" descr="20%"/>
                <p:cNvSpPr>
                  <a:spLocks noChangeArrowheads="1"/>
                </p:cNvSpPr>
                <p:nvPr/>
              </p:nvSpPr>
              <p:spPr bwMode="auto">
                <a:xfrm>
                  <a:off x="2965" y="1654"/>
                  <a:ext cx="86" cy="86"/>
                </a:xfrm>
                <a:prstGeom prst="ellipse">
                  <a:avLst/>
                </a:prstGeom>
                <a:pattFill prst="pct20">
                  <a:fgClr>
                    <a:srgbClr val="B2B2B2"/>
                  </a:fgClr>
                  <a:bgClr>
                    <a:srgbClr val="FFFFFF"/>
                  </a:bgClr>
                </a:pattFill>
                <a:ln w="9525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171" name="Oval 26" descr="20%"/>
                <p:cNvSpPr>
                  <a:spLocks noChangeArrowheads="1"/>
                </p:cNvSpPr>
                <p:nvPr/>
              </p:nvSpPr>
              <p:spPr bwMode="auto">
                <a:xfrm>
                  <a:off x="3101" y="1584"/>
                  <a:ext cx="86" cy="86"/>
                </a:xfrm>
                <a:prstGeom prst="ellipse">
                  <a:avLst/>
                </a:prstGeom>
                <a:pattFill prst="pct20">
                  <a:fgClr>
                    <a:srgbClr val="B2B2B2"/>
                  </a:fgClr>
                  <a:bgClr>
                    <a:srgbClr val="FFFFFF"/>
                  </a:bgClr>
                </a:pattFill>
                <a:ln w="9525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172" name="Oval 27" descr="20%"/>
                <p:cNvSpPr>
                  <a:spLocks noChangeArrowheads="1"/>
                </p:cNvSpPr>
                <p:nvPr/>
              </p:nvSpPr>
              <p:spPr bwMode="auto">
                <a:xfrm>
                  <a:off x="2493" y="2688"/>
                  <a:ext cx="86" cy="86"/>
                </a:xfrm>
                <a:prstGeom prst="ellipse">
                  <a:avLst/>
                </a:prstGeom>
                <a:pattFill prst="pct20">
                  <a:fgClr>
                    <a:srgbClr val="B2B2B2"/>
                  </a:fgClr>
                  <a:bgClr>
                    <a:srgbClr val="FFFFFF"/>
                  </a:bgClr>
                </a:pattFill>
                <a:ln w="9525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173" name="Oval 28" descr="20%"/>
                <p:cNvSpPr>
                  <a:spLocks noChangeArrowheads="1"/>
                </p:cNvSpPr>
                <p:nvPr/>
              </p:nvSpPr>
              <p:spPr bwMode="auto">
                <a:xfrm>
                  <a:off x="2640" y="2640"/>
                  <a:ext cx="86" cy="86"/>
                </a:xfrm>
                <a:prstGeom prst="ellipse">
                  <a:avLst/>
                </a:prstGeom>
                <a:pattFill prst="pct20">
                  <a:fgClr>
                    <a:srgbClr val="B2B2B2"/>
                  </a:fgClr>
                  <a:bgClr>
                    <a:srgbClr val="FFFFFF"/>
                  </a:bgClr>
                </a:pattFill>
                <a:ln w="9525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174" name="Oval 29" descr="20%"/>
                <p:cNvSpPr>
                  <a:spLocks noChangeArrowheads="1"/>
                </p:cNvSpPr>
                <p:nvPr/>
              </p:nvSpPr>
              <p:spPr bwMode="auto">
                <a:xfrm>
                  <a:off x="2965" y="2720"/>
                  <a:ext cx="86" cy="86"/>
                </a:xfrm>
                <a:prstGeom prst="ellipse">
                  <a:avLst/>
                </a:prstGeom>
                <a:pattFill prst="pct20">
                  <a:fgClr>
                    <a:srgbClr val="B2B2B2"/>
                  </a:fgClr>
                  <a:bgClr>
                    <a:srgbClr val="FFFFFF"/>
                  </a:bgClr>
                </a:pattFill>
                <a:ln w="9525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175" name="Oval 30" descr="20%"/>
                <p:cNvSpPr>
                  <a:spLocks noChangeArrowheads="1"/>
                </p:cNvSpPr>
                <p:nvPr/>
              </p:nvSpPr>
              <p:spPr bwMode="auto">
                <a:xfrm>
                  <a:off x="3101" y="2647"/>
                  <a:ext cx="86" cy="86"/>
                </a:xfrm>
                <a:prstGeom prst="ellipse">
                  <a:avLst/>
                </a:prstGeom>
                <a:pattFill prst="pct20">
                  <a:fgClr>
                    <a:srgbClr val="B2B2B2"/>
                  </a:fgClr>
                  <a:bgClr>
                    <a:srgbClr val="FFFFFF"/>
                  </a:bgClr>
                </a:pattFill>
                <a:ln w="9525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4158" name="Oval 31" descr="20%"/>
              <p:cNvSpPr>
                <a:spLocks noChangeArrowheads="1"/>
              </p:cNvSpPr>
              <p:nvPr/>
            </p:nvSpPr>
            <p:spPr bwMode="auto">
              <a:xfrm>
                <a:off x="2500" y="3191"/>
                <a:ext cx="86" cy="86"/>
              </a:xfrm>
              <a:prstGeom prst="ellipse">
                <a:avLst/>
              </a:prstGeom>
              <a:pattFill prst="pct20">
                <a:fgClr>
                  <a:srgbClr val="B2B2B2"/>
                </a:fgClr>
                <a:bgClr>
                  <a:srgbClr val="FFFFFF"/>
                </a:bgClr>
              </a:pattFill>
              <a:ln w="95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4159" name="Oval 32" descr="20%"/>
              <p:cNvSpPr>
                <a:spLocks noChangeArrowheads="1"/>
              </p:cNvSpPr>
              <p:nvPr/>
            </p:nvSpPr>
            <p:spPr bwMode="auto">
              <a:xfrm>
                <a:off x="2636" y="3123"/>
                <a:ext cx="86" cy="86"/>
              </a:xfrm>
              <a:prstGeom prst="ellipse">
                <a:avLst/>
              </a:prstGeom>
              <a:pattFill prst="pct20">
                <a:fgClr>
                  <a:srgbClr val="B2B2B2"/>
                </a:fgClr>
                <a:bgClr>
                  <a:srgbClr val="FFFFFF"/>
                </a:bgClr>
              </a:pattFill>
              <a:ln w="95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4160" name="Oval 33" descr="20%"/>
              <p:cNvSpPr>
                <a:spLocks noChangeArrowheads="1"/>
              </p:cNvSpPr>
              <p:nvPr/>
            </p:nvSpPr>
            <p:spPr bwMode="auto">
              <a:xfrm>
                <a:off x="2647" y="1056"/>
                <a:ext cx="86" cy="86"/>
              </a:xfrm>
              <a:prstGeom prst="ellipse">
                <a:avLst/>
              </a:prstGeom>
              <a:pattFill prst="pct20">
                <a:fgClr>
                  <a:srgbClr val="B2B2B2"/>
                </a:fgClr>
                <a:bgClr>
                  <a:srgbClr val="FFFFFF"/>
                </a:bgClr>
              </a:pattFill>
              <a:ln w="95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4161" name="Oval 34" descr="20%"/>
              <p:cNvSpPr>
                <a:spLocks noChangeArrowheads="1"/>
              </p:cNvSpPr>
              <p:nvPr/>
            </p:nvSpPr>
            <p:spPr bwMode="auto">
              <a:xfrm>
                <a:off x="3096" y="3164"/>
                <a:ext cx="86" cy="86"/>
              </a:xfrm>
              <a:prstGeom prst="ellipse">
                <a:avLst/>
              </a:prstGeom>
              <a:pattFill prst="pct20">
                <a:fgClr>
                  <a:srgbClr val="B2B2B2"/>
                </a:fgClr>
                <a:bgClr>
                  <a:srgbClr val="FFFFFF"/>
                </a:bgClr>
              </a:pattFill>
              <a:ln w="95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4162" name="Oval 35" descr="20%"/>
              <p:cNvSpPr>
                <a:spLocks noChangeArrowheads="1"/>
              </p:cNvSpPr>
              <p:nvPr/>
            </p:nvSpPr>
            <p:spPr bwMode="auto">
              <a:xfrm>
                <a:off x="2953" y="3221"/>
                <a:ext cx="86" cy="86"/>
              </a:xfrm>
              <a:prstGeom prst="ellipse">
                <a:avLst/>
              </a:prstGeom>
              <a:pattFill prst="pct20">
                <a:fgClr>
                  <a:srgbClr val="B2B2B2"/>
                </a:fgClr>
                <a:bgClr>
                  <a:srgbClr val="FFFFFF"/>
                </a:bgClr>
              </a:pattFill>
              <a:ln w="95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4163" name="Oval 36" descr="20%"/>
              <p:cNvSpPr>
                <a:spLocks noChangeArrowheads="1"/>
              </p:cNvSpPr>
              <p:nvPr/>
            </p:nvSpPr>
            <p:spPr bwMode="auto">
              <a:xfrm>
                <a:off x="2500" y="1124"/>
                <a:ext cx="86" cy="86"/>
              </a:xfrm>
              <a:prstGeom prst="ellipse">
                <a:avLst/>
              </a:prstGeom>
              <a:pattFill prst="pct20">
                <a:fgClr>
                  <a:srgbClr val="B2B2B2"/>
                </a:fgClr>
                <a:bgClr>
                  <a:srgbClr val="FFFFFF"/>
                </a:bgClr>
              </a:pattFill>
              <a:ln w="95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4164" name="Oval 37" descr="20%"/>
              <p:cNvSpPr>
                <a:spLocks noChangeArrowheads="1"/>
              </p:cNvSpPr>
              <p:nvPr/>
            </p:nvSpPr>
            <p:spPr bwMode="auto">
              <a:xfrm>
                <a:off x="2965" y="1152"/>
                <a:ext cx="86" cy="86"/>
              </a:xfrm>
              <a:prstGeom prst="ellipse">
                <a:avLst/>
              </a:prstGeom>
              <a:pattFill prst="pct20">
                <a:fgClr>
                  <a:srgbClr val="B2B2B2"/>
                </a:fgClr>
                <a:bgClr>
                  <a:srgbClr val="FFFFFF"/>
                </a:bgClr>
              </a:pattFill>
              <a:ln w="95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4165" name="Oval 38" descr="20%"/>
              <p:cNvSpPr>
                <a:spLocks noChangeArrowheads="1"/>
              </p:cNvSpPr>
              <p:nvPr/>
            </p:nvSpPr>
            <p:spPr bwMode="auto">
              <a:xfrm>
                <a:off x="3105" y="1090"/>
                <a:ext cx="86" cy="86"/>
              </a:xfrm>
              <a:prstGeom prst="ellipse">
                <a:avLst/>
              </a:prstGeom>
              <a:pattFill prst="pct20">
                <a:fgClr>
                  <a:srgbClr val="B2B2B2"/>
                </a:fgClr>
                <a:bgClr>
                  <a:srgbClr val="FFFFFF"/>
                </a:bgClr>
              </a:pattFill>
              <a:ln w="95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</p:grpSp>
      <p:sp>
        <p:nvSpPr>
          <p:cNvPr id="4147" name="正方形/長方形 75"/>
          <p:cNvSpPr>
            <a:spLocks noChangeArrowheads="1"/>
          </p:cNvSpPr>
          <p:nvPr/>
        </p:nvSpPr>
        <p:spPr bwMode="auto">
          <a:xfrm>
            <a:off x="2365561" y="5724525"/>
            <a:ext cx="1587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a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= 3.4954 </a:t>
            </a:r>
            <a:r>
              <a:rPr kumimoji="1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Å</a:t>
            </a:r>
            <a:endParaRPr kumimoji="1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48" name="正方形/長方形 76"/>
          <p:cNvSpPr>
            <a:spLocks noChangeArrowheads="1"/>
          </p:cNvSpPr>
          <p:nvPr/>
        </p:nvSpPr>
        <p:spPr bwMode="auto">
          <a:xfrm>
            <a:off x="2368737" y="6011864"/>
            <a:ext cx="1589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b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= 3.9057 </a:t>
            </a:r>
            <a:r>
              <a:rPr kumimoji="1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Å</a:t>
            </a:r>
            <a:endParaRPr kumimoji="1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49" name="正方形/長方形 77"/>
          <p:cNvSpPr>
            <a:spLocks noChangeArrowheads="1"/>
          </p:cNvSpPr>
          <p:nvPr/>
        </p:nvSpPr>
        <p:spPr bwMode="auto">
          <a:xfrm>
            <a:off x="2365561" y="6308725"/>
            <a:ext cx="158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c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= 12.68 </a:t>
            </a:r>
            <a:r>
              <a:rPr kumimoji="1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Å</a:t>
            </a:r>
            <a:endParaRPr kumimoji="1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53" name="Rectangle 4"/>
          <p:cNvSpPr>
            <a:spLocks noChangeArrowheads="1"/>
          </p:cNvSpPr>
          <p:nvPr/>
        </p:nvSpPr>
        <p:spPr bwMode="auto">
          <a:xfrm>
            <a:off x="8128186" y="5776914"/>
            <a:ext cx="11112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La</a:t>
            </a:r>
            <a:r>
              <a:rPr kumimoji="1" lang="en-US" altLang="zh-CN" sz="2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2</a:t>
            </a:r>
            <a:r>
              <a:rPr kumimoji="1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CuO</a:t>
            </a:r>
            <a:r>
              <a:rPr kumimoji="1" lang="en-US" altLang="zh-CN" sz="2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4</a:t>
            </a:r>
            <a:endParaRPr kumimoji="1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a </a:t>
            </a:r>
            <a:r>
              <a:rPr kumimoji="1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= 3.78 </a:t>
            </a:r>
            <a:r>
              <a:rPr kumimoji="1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Å</a:t>
            </a:r>
            <a:r>
              <a:rPr kumimoji="1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c </a:t>
            </a:r>
            <a:r>
              <a:rPr kumimoji="1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= 13.2 Å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1180182-6AFB-40D3-9318-407B6B481326}"/>
              </a:ext>
            </a:extLst>
          </p:cNvPr>
          <p:cNvGrpSpPr/>
          <p:nvPr/>
        </p:nvGrpSpPr>
        <p:grpSpPr>
          <a:xfrm>
            <a:off x="1909949" y="1191185"/>
            <a:ext cx="2589212" cy="3993590"/>
            <a:chOff x="2324101" y="1191185"/>
            <a:chExt cx="2589212" cy="3993590"/>
          </a:xfrm>
        </p:grpSpPr>
        <p:grpSp>
          <p:nvGrpSpPr>
            <p:cNvPr id="4145" name="Group 9"/>
            <p:cNvGrpSpPr>
              <a:grpSpLocks/>
            </p:cNvGrpSpPr>
            <p:nvPr/>
          </p:nvGrpSpPr>
          <p:grpSpPr bwMode="auto">
            <a:xfrm>
              <a:off x="2324101" y="1755775"/>
              <a:ext cx="1858963" cy="3429000"/>
              <a:chOff x="491" y="1104"/>
              <a:chExt cx="1171" cy="2160"/>
            </a:xfrm>
          </p:grpSpPr>
          <p:graphicFrame>
            <p:nvGraphicFramePr>
              <p:cNvPr id="4138" name="Object 42"/>
              <p:cNvGraphicFramePr>
                <a:graphicFrameLocks noChangeAspect="1"/>
              </p:cNvGraphicFramePr>
              <p:nvPr/>
            </p:nvGraphicFramePr>
            <p:xfrm>
              <a:off x="816" y="1104"/>
              <a:ext cx="846" cy="21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Image" r:id="rId8" imgW="2476190" imgH="6323810" progId="">
                      <p:embed/>
                    </p:oleObj>
                  </mc:Choice>
                  <mc:Fallback>
                    <p:oleObj name="Image" r:id="rId8" imgW="2476190" imgH="6323810" progId="">
                      <p:embed/>
                      <p:pic>
                        <p:nvPicPr>
                          <p:cNvPr id="4138" name="Object 4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6" y="1104"/>
                            <a:ext cx="846" cy="216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178" name="Text Box 12"/>
              <p:cNvSpPr txBox="1">
                <a:spLocks noChangeArrowheads="1"/>
              </p:cNvSpPr>
              <p:nvPr/>
            </p:nvSpPr>
            <p:spPr bwMode="auto">
              <a:xfrm rot="20327273">
                <a:off x="491" y="2090"/>
                <a:ext cx="75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CuO</a:t>
                </a:r>
                <a: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-</a:t>
                </a:r>
                <a:r>
                  <a:rPr kumimoji="1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chain</a:t>
                </a:r>
              </a:p>
            </p:txBody>
          </p:sp>
        </p:grpSp>
        <p:cxnSp>
          <p:nvCxnSpPr>
            <p:cNvPr id="83" name="直線矢印コネクタ 82"/>
            <p:cNvCxnSpPr/>
            <p:nvPr/>
          </p:nvCxnSpPr>
          <p:spPr>
            <a:xfrm>
              <a:off x="4371976" y="2940844"/>
              <a:ext cx="541337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正方形/長方形 78">
              <a:extLst>
                <a:ext uri="{FF2B5EF4-FFF2-40B4-BE49-F238E27FC236}">
                  <a16:creationId xmlns:a16="http://schemas.microsoft.com/office/drawing/2014/main" id="{F5EEAAEF-2FCA-4187-BE96-97B847583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0957" y="1191185"/>
              <a:ext cx="14795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50" charset="-128"/>
                  <a:cs typeface="Calibri" panose="020F0502020204030204" pitchFamily="34" charset="0"/>
                </a:rPr>
                <a:t>Ba</a:t>
              </a:r>
              <a:r>
                <a:rPr kumimoji="1" lang="en-US" altLang="zh-CN" sz="2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50" charset="-128"/>
                  <a:cs typeface="Calibri" panose="020F0502020204030204" pitchFamily="34" charset="0"/>
                </a:rPr>
                <a:t>2</a:t>
              </a:r>
              <a:r>
                <a: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50" charset="-128"/>
                  <a:cs typeface="Calibri" panose="020F0502020204030204" pitchFamily="34" charset="0"/>
                </a:rPr>
                <a:t>CuO</a:t>
              </a:r>
              <a:r>
                <a:rPr kumimoji="1" lang="en-US" altLang="zh-CN" sz="2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50" charset="-128"/>
                  <a:cs typeface="Calibri" panose="020F0502020204030204" pitchFamily="34" charset="0"/>
                </a:rPr>
                <a:t>3</a:t>
              </a:r>
              <a:r>
                <a:rPr kumimoji="1" lang="en-US" altLang="ja-JP" sz="2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50" charset="-128"/>
                  <a:cs typeface="Calibri" panose="020F0502020204030204" pitchFamily="34" charset="0"/>
                </a:rPr>
                <a:t> </a:t>
              </a:r>
              <a:endParaRPr kumimoji="1" lang="zh-CN" alt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49" name="正方形/長方形 79"/>
          <p:cNvSpPr>
            <a:spLocks noChangeArrowheads="1"/>
          </p:cNvSpPr>
          <p:nvPr/>
        </p:nvSpPr>
        <p:spPr bwMode="auto">
          <a:xfrm>
            <a:off x="5046801" y="1292472"/>
            <a:ext cx="18806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≡ Ba</a:t>
            </a:r>
            <a:r>
              <a:rPr kumimoji="1" lang="en-US" altLang="zh-CN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2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CuO</a:t>
            </a:r>
            <a:r>
              <a:rPr kumimoji="1" lang="en-US" altLang="zh-CN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4-</a:t>
            </a:r>
            <a:r>
              <a:rPr kumimoji="1" lang="en-US" altLang="zh-CN" sz="2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y</a:t>
            </a:r>
            <a:endParaRPr kumimoji="1" lang="ja-JP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正方形/長方形 79"/>
          <p:cNvSpPr>
            <a:spLocks noChangeArrowheads="1"/>
          </p:cNvSpPr>
          <p:nvPr/>
        </p:nvSpPr>
        <p:spPr bwMode="auto">
          <a:xfrm>
            <a:off x="5010193" y="946360"/>
            <a:ext cx="1946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Ba</a:t>
            </a:r>
            <a:r>
              <a:rPr kumimoji="1" lang="en-US" altLang="zh-CN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2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CuO</a:t>
            </a:r>
            <a:r>
              <a:rPr kumimoji="1" lang="en-US" altLang="zh-CN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3+</a:t>
            </a:r>
            <a:r>
              <a:rPr kumimoji="1" lang="en-US" altLang="ja-JP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d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46" name="直線矢印コネクタ 45"/>
          <p:cNvCxnSpPr/>
          <p:nvPr/>
        </p:nvCxnSpPr>
        <p:spPr>
          <a:xfrm>
            <a:off x="6724839" y="2843213"/>
            <a:ext cx="541337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52" name="正方形/長方形 80"/>
          <p:cNvSpPr>
            <a:spLocks noChangeArrowheads="1"/>
          </p:cNvSpPr>
          <p:nvPr/>
        </p:nvSpPr>
        <p:spPr bwMode="auto">
          <a:xfrm>
            <a:off x="7914490" y="1124276"/>
            <a:ext cx="14125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Ba</a:t>
            </a:r>
            <a:r>
              <a:rPr kumimoji="1" lang="en-US" altLang="zh-CN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2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CuO</a:t>
            </a:r>
            <a:r>
              <a:rPr kumimoji="1" lang="en-US" altLang="zh-CN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4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Calibri" panose="020F0502020204030204" pitchFamily="34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00F0F47-D248-48CE-B4C8-1FABCF114978}"/>
              </a:ext>
            </a:extLst>
          </p:cNvPr>
          <p:cNvSpPr/>
          <p:nvPr/>
        </p:nvSpPr>
        <p:spPr>
          <a:xfrm>
            <a:off x="6634349" y="2694542"/>
            <a:ext cx="703145" cy="369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37FC048C-0B74-4DC2-9E45-26901C424300}"/>
              </a:ext>
            </a:extLst>
          </p:cNvPr>
          <p:cNvSpPr/>
          <p:nvPr/>
        </p:nvSpPr>
        <p:spPr>
          <a:xfrm>
            <a:off x="4169566" y="2775181"/>
            <a:ext cx="703145" cy="369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691AF10B-A5C5-4D1E-8071-9AE0237C5CE4}"/>
              </a:ext>
            </a:extLst>
          </p:cNvPr>
          <p:cNvGrpSpPr/>
          <p:nvPr/>
        </p:nvGrpSpPr>
        <p:grpSpPr>
          <a:xfrm>
            <a:off x="6101436" y="2592446"/>
            <a:ext cx="1898277" cy="476514"/>
            <a:chOff x="6572252" y="2555612"/>
            <a:chExt cx="1898277" cy="476514"/>
          </a:xfrm>
        </p:grpSpPr>
        <p:cxnSp>
          <p:nvCxnSpPr>
            <p:cNvPr id="3" name="直線矢印コネクタ 2">
              <a:extLst>
                <a:ext uri="{FF2B5EF4-FFF2-40B4-BE49-F238E27FC236}">
                  <a16:creationId xmlns:a16="http://schemas.microsoft.com/office/drawing/2014/main" id="{32BF7534-E77B-4DEE-A8CA-CDA944D004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81776" y="3032126"/>
              <a:ext cx="612898" cy="0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正方形/長方形 80">
              <a:extLst>
                <a:ext uri="{FF2B5EF4-FFF2-40B4-BE49-F238E27FC236}">
                  <a16:creationId xmlns:a16="http://schemas.microsoft.com/office/drawing/2014/main" id="{77BDDA88-F824-4E15-98BB-C82354438F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2252" y="2555612"/>
              <a:ext cx="18982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Calibri" panose="020F0502020204030204" pitchFamily="34" charset="0"/>
                </a:rPr>
                <a:t>oxygen depletion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Calibri" panose="020F0502020204030204" pitchFamily="34" charset="0"/>
              </a:endParaRPr>
            </a:p>
          </p:txBody>
        </p:sp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80FFCA94-ECD9-4A17-A4AA-D012999344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6407" y="2773903"/>
            <a:ext cx="707197" cy="371888"/>
          </a:xfrm>
          <a:prstGeom prst="rect">
            <a:avLst/>
          </a:prstGeom>
        </p:spPr>
      </p:pic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D3F2FBA2-DC18-4FE7-8D0D-04E163D4D87D}"/>
              </a:ext>
            </a:extLst>
          </p:cNvPr>
          <p:cNvGrpSpPr/>
          <p:nvPr/>
        </p:nvGrpSpPr>
        <p:grpSpPr>
          <a:xfrm>
            <a:off x="3546423" y="2636912"/>
            <a:ext cx="1898277" cy="476514"/>
            <a:chOff x="6572252" y="2555612"/>
            <a:chExt cx="1898277" cy="476514"/>
          </a:xfrm>
        </p:grpSpPr>
        <p:cxnSp>
          <p:nvCxnSpPr>
            <p:cNvPr id="61" name="直線矢印コネクタ 60">
              <a:extLst>
                <a:ext uri="{FF2B5EF4-FFF2-40B4-BE49-F238E27FC236}">
                  <a16:creationId xmlns:a16="http://schemas.microsoft.com/office/drawing/2014/main" id="{8AAF1EE7-B711-42E0-AF33-69E28E4874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81776" y="3032126"/>
              <a:ext cx="612898" cy="0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正方形/長方形 80">
              <a:extLst>
                <a:ext uri="{FF2B5EF4-FFF2-40B4-BE49-F238E27FC236}">
                  <a16:creationId xmlns:a16="http://schemas.microsoft.com/office/drawing/2014/main" id="{EA2632D0-76B6-4C2A-8759-5819D982E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2252" y="2555612"/>
              <a:ext cx="18982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Calibri" panose="020F0502020204030204" pitchFamily="34" charset="0"/>
                </a:rPr>
                <a:t>oxygen depletion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63" name="Text Box 18">
            <a:extLst>
              <a:ext uri="{FF2B5EF4-FFF2-40B4-BE49-F238E27FC236}">
                <a16:creationId xmlns:a16="http://schemas.microsoft.com/office/drawing/2014/main" id="{7D8F0A30-1124-4623-AA81-1B4DC0974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6322" y="3495706"/>
            <a:ext cx="14117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octahedron</a:t>
            </a:r>
          </a:p>
        </p:txBody>
      </p:sp>
      <p:sp>
        <p:nvSpPr>
          <p:cNvPr id="64" name="四角形: 角を丸くする 63">
            <a:extLst>
              <a:ext uri="{FF2B5EF4-FFF2-40B4-BE49-F238E27FC236}">
                <a16:creationId xmlns:a16="http://schemas.microsoft.com/office/drawing/2014/main" id="{B00833C8-06A6-4E76-A3A7-C261780BB7AB}"/>
              </a:ext>
            </a:extLst>
          </p:cNvPr>
          <p:cNvSpPr/>
          <p:nvPr/>
        </p:nvSpPr>
        <p:spPr>
          <a:xfrm>
            <a:off x="4625385" y="970007"/>
            <a:ext cx="2348688" cy="4554491"/>
          </a:xfrm>
          <a:prstGeom prst="round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26A22201-C438-4532-AD49-907B53C0C0FD}"/>
              </a:ext>
            </a:extLst>
          </p:cNvPr>
          <p:cNvGrpSpPr/>
          <p:nvPr/>
        </p:nvGrpSpPr>
        <p:grpSpPr>
          <a:xfrm>
            <a:off x="1779774" y="2808214"/>
            <a:ext cx="3308352" cy="908120"/>
            <a:chOff x="1610702" y="2805871"/>
            <a:chExt cx="3308352" cy="908120"/>
          </a:xfrm>
        </p:grpSpPr>
        <p:sp>
          <p:nvSpPr>
            <p:cNvPr id="52" name="右矢印 8">
              <a:extLst>
                <a:ext uri="{FF2B5EF4-FFF2-40B4-BE49-F238E27FC236}">
                  <a16:creationId xmlns:a16="http://schemas.microsoft.com/office/drawing/2014/main" id="{769BB39B-3013-434C-8F20-F68E0DF2ED8F}"/>
                </a:ext>
              </a:extLst>
            </p:cNvPr>
            <p:cNvSpPr/>
            <p:nvPr/>
          </p:nvSpPr>
          <p:spPr>
            <a:xfrm>
              <a:off x="4231876" y="2888284"/>
              <a:ext cx="685462" cy="364318"/>
            </a:xfrm>
            <a:prstGeom prst="rightArrow">
              <a:avLst/>
            </a:prstGeom>
            <a:solidFill>
              <a:srgbClr val="FFFF00"/>
            </a:solidFill>
            <a:ln w="12700" cap="flat" cmpd="sng" algn="ctr">
              <a:solidFill>
                <a:srgbClr val="BBE0E3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53" name="右矢印 22">
              <a:extLst>
                <a:ext uri="{FF2B5EF4-FFF2-40B4-BE49-F238E27FC236}">
                  <a16:creationId xmlns:a16="http://schemas.microsoft.com/office/drawing/2014/main" id="{FE308417-67EA-4001-BAE7-596551C53DF5}"/>
                </a:ext>
              </a:extLst>
            </p:cNvPr>
            <p:cNvSpPr/>
            <p:nvPr/>
          </p:nvSpPr>
          <p:spPr>
            <a:xfrm>
              <a:off x="4233592" y="3349673"/>
              <a:ext cx="685462" cy="364318"/>
            </a:xfrm>
            <a:prstGeom prst="rightArrow">
              <a:avLst/>
            </a:prstGeom>
            <a:solidFill>
              <a:srgbClr val="FFFF00"/>
            </a:solidFill>
            <a:ln w="12700" cap="flat" cmpd="sng" algn="ctr">
              <a:solidFill>
                <a:srgbClr val="BBE0E3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AA681062-A5D0-43B8-9472-0600BA17C64F}"/>
                </a:ext>
              </a:extLst>
            </p:cNvPr>
            <p:cNvSpPr/>
            <p:nvPr/>
          </p:nvSpPr>
          <p:spPr>
            <a:xfrm>
              <a:off x="1703512" y="2805871"/>
              <a:ext cx="2491875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+mn-cs"/>
                </a:rPr>
                <a:t>fully occupied apical O</a:t>
              </a:r>
              <a:endParaRPr kumimoji="0" lang="ja-JP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4811633C-53B1-4A53-BF70-511D000AA1F6}"/>
                </a:ext>
              </a:extLst>
            </p:cNvPr>
            <p:cNvSpPr/>
            <p:nvPr/>
          </p:nvSpPr>
          <p:spPr>
            <a:xfrm>
              <a:off x="1610702" y="3257943"/>
              <a:ext cx="2603477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+mn-cs"/>
                </a:rPr>
                <a:t>In-plane O vacancies</a:t>
              </a:r>
              <a:endParaRPr kumimoji="0" lang="ja-JP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  <p:grpSp>
        <p:nvGrpSpPr>
          <p:cNvPr id="65" name="グループ化 64">
            <a:extLst>
              <a:ext uri="{FF2B5EF4-FFF2-40B4-BE49-F238E27FC236}">
                <a16:creationId xmlns:a16="http://schemas.microsoft.com/office/drawing/2014/main" id="{563D3C1D-9D3B-445E-AAA2-3046FC36C2CB}"/>
              </a:ext>
            </a:extLst>
          </p:cNvPr>
          <p:cNvGrpSpPr/>
          <p:nvPr/>
        </p:nvGrpSpPr>
        <p:grpSpPr>
          <a:xfrm>
            <a:off x="7070013" y="692696"/>
            <a:ext cx="4466877" cy="3612638"/>
            <a:chOff x="2405624" y="-27384"/>
            <a:chExt cx="6138648" cy="4964703"/>
          </a:xfrm>
        </p:grpSpPr>
        <p:pic>
          <p:nvPicPr>
            <p:cNvPr id="66" name="図 65">
              <a:extLst>
                <a:ext uri="{FF2B5EF4-FFF2-40B4-BE49-F238E27FC236}">
                  <a16:creationId xmlns:a16="http://schemas.microsoft.com/office/drawing/2014/main" id="{C2F11F55-640C-4EF2-8768-0E63B99F2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757566" y="-27384"/>
              <a:ext cx="4786706" cy="4964703"/>
            </a:xfrm>
            <a:prstGeom prst="rect">
              <a:avLst/>
            </a:prstGeom>
          </p:spPr>
        </p:pic>
        <p:pic>
          <p:nvPicPr>
            <p:cNvPr id="67" name="図 66">
              <a:extLst>
                <a:ext uri="{FF2B5EF4-FFF2-40B4-BE49-F238E27FC236}">
                  <a16:creationId xmlns:a16="http://schemas.microsoft.com/office/drawing/2014/main" id="{D9639CF0-2FAC-4A67-B008-F6A7F1AB5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05624" y="279169"/>
              <a:ext cx="1394014" cy="4047393"/>
            </a:xfrm>
            <a:prstGeom prst="rect">
              <a:avLst/>
            </a:prstGeom>
          </p:spPr>
        </p:pic>
      </p:grpSp>
      <p:sp>
        <p:nvSpPr>
          <p:cNvPr id="68" name="Text Box 12">
            <a:extLst>
              <a:ext uri="{FF2B5EF4-FFF2-40B4-BE49-F238E27FC236}">
                <a16:creationId xmlns:a16="http://schemas.microsoft.com/office/drawing/2014/main" id="{3FE0FBA5-49F7-4515-8492-330AFEB66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207" y="-28494"/>
            <a:ext cx="2921873" cy="40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4F81BD">
                <a:gamma/>
                <a:shade val="60000"/>
                <a:invGamma/>
              </a:srgbClr>
            </a:prstShdw>
          </a:effectLst>
        </p:spPr>
        <p:txBody>
          <a:bodyPr wrap="square" lIns="91425" tIns="45713" rIns="91425" bIns="45713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9BFF9B"/>
                </a:solidFill>
                <a:effectLst/>
                <a:uLnTx/>
                <a:uFillTx/>
                <a:latin typeface="HGP創英角ｺﾞｼｯｸUB" pitchFamily="50" charset="-128"/>
                <a:ea typeface="HGP創英角ｺﾞｼｯｸUB" pitchFamily="50" charset="-128"/>
                <a:cs typeface="+mn-cs"/>
                <a:sym typeface="Wingdings" pitchFamily="2" charset="2"/>
              </a:rPr>
              <a:t>(Li et al, PNAS 2019)</a:t>
            </a:r>
            <a:r>
              <a:rPr kumimoji="0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P創英角ｺﾞｼｯｸUB" pitchFamily="50" charset="-128"/>
                <a:ea typeface="HGP創英角ｺﾞｼｯｸUB" pitchFamily="50" charset="-128"/>
                <a:cs typeface="+mn-cs"/>
                <a:sym typeface="Wingdings" pitchFamily="2" charset="2"/>
              </a:rPr>
              <a:t>　　</a:t>
            </a: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GP創英角ｺﾞｼｯｸUB" pitchFamily="50" charset="-128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69" name="Text Box 12">
            <a:extLst>
              <a:ext uri="{FF2B5EF4-FFF2-40B4-BE49-F238E27FC236}">
                <a16:creationId xmlns:a16="http://schemas.microsoft.com/office/drawing/2014/main" id="{FCA563F6-CB31-433A-AC60-ED2AC2F50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784" y="5733256"/>
            <a:ext cx="7218696" cy="70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4F81BD">
                <a:gamma/>
                <a:shade val="60000"/>
                <a:invGamma/>
              </a:srgbClr>
            </a:prstShdw>
          </a:effectLst>
        </p:spPr>
        <p:txBody>
          <a:bodyPr wrap="square" lIns="91425" tIns="45713" rIns="91425" bIns="45713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P創英角ｺﾞｼｯｸUB" pitchFamily="50" charset="-128"/>
                <a:ea typeface="HGP創英角ｺﾞｼｯｸUB" pitchFamily="50" charset="-128"/>
                <a:cs typeface="+mn-cs"/>
                <a:sym typeface="Wingdings" pitchFamily="2" charset="2"/>
              </a:rPr>
              <a:t>Various theoretical proposals for the </a:t>
            </a:r>
            <a:r>
              <a:rPr kumimoji="0" lang="en-US" altLang="ja-JP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P創英角ｺﾞｼｯｸUB" pitchFamily="50" charset="-128"/>
                <a:ea typeface="HGP創英角ｺﾞｼｯｸUB" pitchFamily="50" charset="-128"/>
                <a:cs typeface="+mn-cs"/>
                <a:sym typeface="Wingdings" pitchFamily="2" charset="2"/>
              </a:rPr>
              <a:t>el</a:t>
            </a: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P創英角ｺﾞｼｯｸUB" pitchFamily="50" charset="-128"/>
                <a:ea typeface="HGP創英角ｺﾞｼｯｸUB" pitchFamily="50" charset="-128"/>
                <a:cs typeface="+mn-cs"/>
                <a:sym typeface="Wingdings" pitchFamily="2" charset="2"/>
              </a:rPr>
              <a:t> structure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9BFF9B"/>
                </a:solidFill>
                <a:effectLst/>
                <a:uLnTx/>
                <a:uFillTx/>
                <a:latin typeface="HGP創英角ｺﾞｼｯｸUB" pitchFamily="50" charset="-128"/>
                <a:ea typeface="HGP創英角ｺﾞｼｯｸUB" pitchFamily="50" charset="-128"/>
                <a:cs typeface="+mn-cs"/>
                <a:sym typeface="Wingdings" pitchFamily="2" charset="2"/>
              </a:rPr>
              <a:t>(Maier, …, </a:t>
            </a:r>
            <a:r>
              <a:rPr kumimoji="0" lang="en-US" altLang="ja-JP" sz="2000" b="0" i="0" u="none" strike="noStrike" kern="0" cap="none" spc="0" normalizeH="0" baseline="0" noProof="0" dirty="0" err="1">
                <a:ln>
                  <a:noFill/>
                </a:ln>
                <a:solidFill>
                  <a:srgbClr val="9BFF9B"/>
                </a:solidFill>
                <a:effectLst/>
                <a:uLnTx/>
                <a:uFillTx/>
                <a:latin typeface="HGP創英角ｺﾞｼｯｸUB" pitchFamily="50" charset="-128"/>
                <a:ea typeface="HGP創英角ｺﾞｼｯｸUB" pitchFamily="50" charset="-128"/>
                <a:cs typeface="+mn-cs"/>
                <a:sym typeface="Wingdings" pitchFamily="2" charset="2"/>
              </a:rPr>
              <a:t>Scalapino</a:t>
            </a: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9BFF9B"/>
                </a:solidFill>
                <a:effectLst/>
                <a:uLnTx/>
                <a:uFillTx/>
                <a:latin typeface="HGP創英角ｺﾞｼｯｸUB" pitchFamily="50" charset="-128"/>
                <a:ea typeface="HGP創英角ｺﾞｼｯｸUB" pitchFamily="50" charset="-128"/>
                <a:cs typeface="+mn-cs"/>
                <a:sym typeface="Wingdings" pitchFamily="2" charset="2"/>
              </a:rPr>
              <a:t>, PRB 2019; Liu et al, </a:t>
            </a:r>
            <a:r>
              <a:rPr kumimoji="0" lang="en-US" altLang="ja-JP" sz="2000" b="0" i="0" u="none" strike="noStrike" kern="0" cap="none" spc="0" normalizeH="0" baseline="0" noProof="0" dirty="0" err="1">
                <a:ln>
                  <a:noFill/>
                </a:ln>
                <a:solidFill>
                  <a:srgbClr val="9BFF9B"/>
                </a:solidFill>
                <a:effectLst/>
                <a:uLnTx/>
                <a:uFillTx/>
                <a:latin typeface="HGP創英角ｺﾞｼｯｸUB" pitchFamily="50" charset="-128"/>
                <a:ea typeface="HGP創英角ｺﾞｼｯｸUB" pitchFamily="50" charset="-128"/>
                <a:cs typeface="+mn-cs"/>
                <a:sym typeface="Wingdings" pitchFamily="2" charset="2"/>
              </a:rPr>
              <a:t>PRMat</a:t>
            </a: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9BFF9B"/>
                </a:solidFill>
                <a:effectLst/>
                <a:uLnTx/>
                <a:uFillTx/>
                <a:latin typeface="HGP創英角ｺﾞｼｯｸUB" pitchFamily="50" charset="-128"/>
                <a:ea typeface="HGP創英角ｺﾞｼｯｸUB" pitchFamily="50" charset="-128"/>
                <a:cs typeface="+mn-cs"/>
                <a:sym typeface="Wingdings" pitchFamily="2" charset="2"/>
              </a:rPr>
              <a:t> 2019, …)</a:t>
            </a:r>
            <a:r>
              <a:rPr kumimoji="0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P創英角ｺﾞｼｯｸUB" pitchFamily="50" charset="-128"/>
                <a:ea typeface="HGP創英角ｺﾞｼｯｸUB" pitchFamily="50" charset="-128"/>
                <a:cs typeface="+mn-cs"/>
                <a:sym typeface="Wingdings" pitchFamily="2" charset="2"/>
              </a:rPr>
              <a:t>　</a:t>
            </a: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HGP創英角ｺﾞｼｯｸUB" pitchFamily="50" charset="-128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D520E183-B1C1-35EE-44A5-1197364EFCBA}"/>
              </a:ext>
            </a:extLst>
          </p:cNvPr>
          <p:cNvGrpSpPr/>
          <p:nvPr/>
        </p:nvGrpSpPr>
        <p:grpSpPr>
          <a:xfrm>
            <a:off x="1476112" y="4351330"/>
            <a:ext cx="8724344" cy="1309918"/>
            <a:chOff x="306673" y="4287267"/>
            <a:chExt cx="8724344" cy="1309918"/>
          </a:xfrm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E27F97E0-BFDA-8B52-554B-275DE2DEDA3E}"/>
                </a:ext>
              </a:extLst>
            </p:cNvPr>
            <p:cNvSpPr/>
            <p:nvPr/>
          </p:nvSpPr>
          <p:spPr>
            <a:xfrm>
              <a:off x="306673" y="4287267"/>
              <a:ext cx="8724344" cy="13099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grpSp>
          <p:nvGrpSpPr>
            <p:cNvPr id="82" name="グループ化 81">
              <a:extLst>
                <a:ext uri="{FF2B5EF4-FFF2-40B4-BE49-F238E27FC236}">
                  <a16:creationId xmlns:a16="http://schemas.microsoft.com/office/drawing/2014/main" id="{B1108781-0FB3-CC5D-5FB3-4629E0426D31}"/>
                </a:ext>
              </a:extLst>
            </p:cNvPr>
            <p:cNvGrpSpPr/>
            <p:nvPr/>
          </p:nvGrpSpPr>
          <p:grpSpPr>
            <a:xfrm>
              <a:off x="341812" y="4394766"/>
              <a:ext cx="8654066" cy="1156842"/>
              <a:chOff x="2045869" y="1859274"/>
              <a:chExt cx="8654066" cy="1156842"/>
            </a:xfrm>
          </p:grpSpPr>
          <p:sp>
            <p:nvSpPr>
              <p:cNvPr id="84" name="正方形/長方形 83">
                <a:extLst>
                  <a:ext uri="{FF2B5EF4-FFF2-40B4-BE49-F238E27FC236}">
                    <a16:creationId xmlns:a16="http://schemas.microsoft.com/office/drawing/2014/main" id="{5F61904B-622B-908B-7D94-51658AC23BF7}"/>
                  </a:ext>
                </a:extLst>
              </p:cNvPr>
              <p:cNvSpPr/>
              <p:nvPr/>
            </p:nvSpPr>
            <p:spPr>
              <a:xfrm>
                <a:off x="2045869" y="1859274"/>
                <a:ext cx="6887496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ja-JP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●</a:t>
                </a:r>
                <a:r>
                  <a:rPr kumimoji="1" lang="ja-JP" altLang="ja-JP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 </a:t>
                </a:r>
                <a:r>
                  <a:rPr kumimoji="1" lang="en-US" altLang="ja-JP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Heavily</a:t>
                </a:r>
                <a: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 </a:t>
                </a:r>
                <a:r>
                  <a:rPr kumimoji="1" lang="en-US" altLang="ja-JP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hole-doped</a:t>
                </a: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(</a:t>
                </a:r>
                <a:r>
                  <a:rPr kumimoji="1" lang="en-US" altLang="ja-JP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p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 = 2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宋体"/>
                    <a:cs typeface="+mn-cs"/>
                  </a:rPr>
                  <a:t>d</a:t>
                </a:r>
                <a:r>
                  <a:rPr kumimoji="1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Arial"/>
                    <a:ea typeface="SimSun" panose="02010600030101010101" pitchFamily="2" charset="-122"/>
                    <a:cs typeface="Calibri" panose="020F0502020204030204" pitchFamily="34" charset="0"/>
                    <a:sym typeface="Symbol"/>
                  </a:rPr>
                  <a:t> 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 0.4/Cu) </a:t>
                </a:r>
                <a:endPara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+mn-cs"/>
                </a:endParaRPr>
              </a:p>
            </p:txBody>
          </p:sp>
          <p:sp>
            <p:nvSpPr>
              <p:cNvPr id="85" name="正方形/長方形 84">
                <a:extLst>
                  <a:ext uri="{FF2B5EF4-FFF2-40B4-BE49-F238E27FC236}">
                    <a16:creationId xmlns:a16="http://schemas.microsoft.com/office/drawing/2014/main" id="{AB35C69D-9BF3-094E-003C-EDE9B73A60CB}"/>
                  </a:ext>
                </a:extLst>
              </p:cNvPr>
              <p:cNvSpPr/>
              <p:nvPr/>
            </p:nvSpPr>
            <p:spPr>
              <a:xfrm>
                <a:off x="2063552" y="2492896"/>
                <a:ext cx="7126933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●</a:t>
                </a: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rPr>
                  <a:t> </a:t>
                </a:r>
                <a:r>
                  <a:rPr kumimoji="1" lang="en-US" altLang="ja-JP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Heavily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(40%) </a:t>
                </a:r>
                <a:r>
                  <a:rPr kumimoji="1" lang="en-US" altLang="ja-JP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O-deficient Cu-O plane</a:t>
                </a: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 </a:t>
                </a:r>
              </a:p>
            </p:txBody>
          </p:sp>
          <p:sp>
            <p:nvSpPr>
              <p:cNvPr id="86" name="正方形/長方形 79">
                <a:extLst>
                  <a:ext uri="{FF2B5EF4-FFF2-40B4-BE49-F238E27FC236}">
                    <a16:creationId xmlns:a16="http://schemas.microsoft.com/office/drawing/2014/main" id="{F0817465-BFA3-C9B3-8903-7A36EE1EE7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53398" y="1901620"/>
                <a:ext cx="3045542" cy="461665"/>
              </a:xfrm>
              <a:prstGeom prst="rect">
                <a:avLst/>
              </a:prstGeom>
              <a:solidFill>
                <a:srgbClr val="FFEBAB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panose="020B0600070205080204" pitchFamily="50" charset="-128"/>
                    <a:cs typeface="Calibri" panose="020F0502020204030204" pitchFamily="34" charset="0"/>
                  </a:rPr>
                  <a:t>Ba</a:t>
                </a:r>
                <a:r>
                  <a:rPr kumimoji="1" lang="en-US" altLang="zh-CN" sz="2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panose="020B0600070205080204" pitchFamily="50" charset="-128"/>
                    <a:cs typeface="Calibri" panose="020F0502020204030204" pitchFamily="34" charset="0"/>
                  </a:rPr>
                  <a:t>2</a:t>
                </a:r>
                <a:r>
                  <a:rPr kumimoji="1" lang="en-US" altLang="zh-CN" sz="2400" b="1" i="0" u="none" strike="noStrike" kern="1200" cap="none" spc="0" normalizeH="0" baseline="30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panose="020B0600070205080204" pitchFamily="50" charset="-128"/>
                    <a:cs typeface="Calibri" panose="020F0502020204030204" pitchFamily="34" charset="0"/>
                  </a:rPr>
                  <a:t>2+</a:t>
                </a:r>
                <a:r>
                  <a:rPr kumimoji="1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panose="020B0600070205080204" pitchFamily="50" charset="-128"/>
                    <a:cs typeface="Calibri" panose="020F0502020204030204" pitchFamily="34" charset="0"/>
                  </a:rPr>
                  <a:t>Cu</a:t>
                </a:r>
                <a:r>
                  <a:rPr kumimoji="1" lang="en-US" altLang="zh-CN" sz="2400" b="1" i="0" u="none" strike="noStrike" kern="1200" cap="none" spc="0" normalizeH="0" baseline="30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panose="020B0600070205080204" pitchFamily="50" charset="-128"/>
                    <a:cs typeface="Calibri" panose="020F0502020204030204" pitchFamily="34" charset="0"/>
                  </a:rPr>
                  <a:t>2+</a:t>
                </a:r>
                <a:r>
                  <a:rPr kumimoji="1" lang="en-US" altLang="zh-CN" sz="2400" b="1" i="1" u="none" strike="noStrike" kern="1200" cap="none" spc="0" normalizeH="0" baseline="30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panose="020B0600070205080204" pitchFamily="50" charset="-128"/>
                    <a:cs typeface="Calibri" panose="020F0502020204030204" pitchFamily="34" charset="0"/>
                  </a:rPr>
                  <a:t>p</a:t>
                </a:r>
                <a:r>
                  <a:rPr kumimoji="1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panose="020B0600070205080204" pitchFamily="50" charset="-128"/>
                    <a:cs typeface="Calibri" panose="020F0502020204030204" pitchFamily="34" charset="0"/>
                  </a:rPr>
                  <a:t>O</a:t>
                </a:r>
                <a:r>
                  <a:rPr kumimoji="1" lang="en-US" altLang="zh-CN" sz="2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 panose="02010600030101010101" pitchFamily="2" charset="-122"/>
                    <a:cs typeface="Calibri" panose="020F0502020204030204" pitchFamily="34" charset="0"/>
                  </a:rPr>
                  <a:t>3+</a:t>
                </a:r>
                <a:r>
                  <a:rPr kumimoji="1" lang="en-US" altLang="ja-JP" sz="2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ＭＳ Ｐゴシック" panose="020B0600070205080204" pitchFamily="50" charset="-128"/>
                    <a:cs typeface="+mn-cs"/>
                  </a:rPr>
                  <a:t>d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ＭＳ Ｐゴシック" panose="020B0600070205080204" pitchFamily="50" charset="-128"/>
                    <a:cs typeface="+mn-cs"/>
                  </a:rPr>
                  <a:t>, d </a:t>
                </a:r>
                <a:r>
                  <a:rPr kumimoji="1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SimSun" panose="02010600030101010101" pitchFamily="2" charset="-122"/>
                    <a:cs typeface="Calibri" panose="020F0502020204030204" pitchFamily="34" charset="0"/>
                    <a:sym typeface="Symbol"/>
                  </a:rPr>
                  <a:t>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ＭＳ Ｐゴシック" panose="020B0600070205080204" pitchFamily="50" charset="-128"/>
                    <a:cs typeface="+mn-cs"/>
                  </a:rPr>
                  <a:t> 0.2</a:t>
                </a:r>
                <a:endPara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87" name="グループ化 86">
                <a:extLst>
                  <a:ext uri="{FF2B5EF4-FFF2-40B4-BE49-F238E27FC236}">
                    <a16:creationId xmlns:a16="http://schemas.microsoft.com/office/drawing/2014/main" id="{111CDA9A-0D4C-FD37-6AD0-4DF64DDD75C8}"/>
                  </a:ext>
                </a:extLst>
              </p:cNvPr>
              <p:cNvGrpSpPr/>
              <p:nvPr/>
            </p:nvGrpSpPr>
            <p:grpSpPr>
              <a:xfrm>
                <a:off x="7896200" y="2447069"/>
                <a:ext cx="2803735" cy="538249"/>
                <a:chOff x="4142105" y="5214328"/>
                <a:chExt cx="2803735" cy="538249"/>
              </a:xfrm>
            </p:grpSpPr>
            <p:sp>
              <p:nvSpPr>
                <p:cNvPr id="88" name="正方形/長方形 79">
                  <a:extLst>
                    <a:ext uri="{FF2B5EF4-FFF2-40B4-BE49-F238E27FC236}">
                      <a16:creationId xmlns:a16="http://schemas.microsoft.com/office/drawing/2014/main" id="{83072480-7F98-0752-42A9-EEC3A9354E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2105" y="5290912"/>
                  <a:ext cx="2803735" cy="461665"/>
                </a:xfrm>
                <a:prstGeom prst="rect">
                  <a:avLst/>
                </a:prstGeom>
                <a:solidFill>
                  <a:srgbClr val="FFEBAB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>
                  <a:spAutoFit/>
                </a:bodyPr>
                <a:lstStyle>
                  <a:lvl1pPr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C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ＭＳ Ｐゴシック" panose="020B0600070205080204" pitchFamily="50" charset="-128"/>
                      <a:cs typeface="Calibri" panose="020F0502020204030204" pitchFamily="34" charset="0"/>
                    </a:rPr>
                    <a:t>Ba</a:t>
                  </a:r>
                  <a:r>
                    <a:rPr kumimoji="1" lang="en-US" altLang="zh-CN" sz="24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ＭＳ Ｐゴシック" panose="020B0600070205080204" pitchFamily="50" charset="-128"/>
                      <a:cs typeface="Calibri" panose="020F0502020204030204" pitchFamily="34" charset="0"/>
                    </a:rPr>
                    <a:t>2</a:t>
                  </a:r>
                  <a:r>
                    <a:rPr kumimoji="1" lang="en-US" altLang="zh-C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ＭＳ Ｐゴシック" panose="020B0600070205080204" pitchFamily="50" charset="-128"/>
                      <a:cs typeface="Calibri" panose="020F0502020204030204" pitchFamily="34" charset="0"/>
                    </a:rPr>
                    <a:t>CuO</a:t>
                  </a:r>
                  <a:r>
                    <a:rPr kumimoji="1" lang="en-US" altLang="zh-CN" sz="24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SimSun" panose="02010600030101010101" pitchFamily="2" charset="-122"/>
                      <a:cs typeface="Calibri" panose="020F0502020204030204" pitchFamily="34" charset="0"/>
                    </a:rPr>
                    <a:t>2(1-</a:t>
                  </a:r>
                  <a:r>
                    <a:rPr kumimoji="1" lang="en-US" altLang="zh-CN" sz="2400" b="1" i="1" u="none" strike="noStrike" kern="1200" cap="none" spc="0" normalizeH="0" baseline="-25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SimSun" panose="02010600030101010101" pitchFamily="2" charset="-122"/>
                      <a:cs typeface="Calibri" panose="020F0502020204030204" pitchFamily="34" charset="0"/>
                    </a:rPr>
                    <a:t>y</a:t>
                  </a:r>
                  <a:r>
                    <a:rPr kumimoji="1" lang="en-US" altLang="zh-CN" sz="24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SimSun" panose="02010600030101010101" pitchFamily="2" charset="-122"/>
                      <a:cs typeface="Calibri" panose="020F0502020204030204" pitchFamily="34" charset="0"/>
                    </a:rPr>
                    <a:t>/2)</a:t>
                  </a:r>
                  <a:r>
                    <a:rPr kumimoji="1" lang="en-US" altLang="zh-C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ＭＳ Ｐゴシック"/>
                      <a:cs typeface="Calibri" panose="020F0502020204030204" pitchFamily="34" charset="0"/>
                    </a:rPr>
                    <a:t>O</a:t>
                  </a:r>
                  <a:r>
                    <a:rPr kumimoji="1" lang="en-US" altLang="zh-CN" sz="24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SimSun" panose="02010600030101010101" pitchFamily="2" charset="-122"/>
                      <a:cs typeface="Calibri" panose="020F0502020204030204" pitchFamily="34" charset="0"/>
                    </a:rPr>
                    <a:t>2</a:t>
                  </a:r>
                  <a:endParaRPr kumimoji="1" lang="ja-JP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panose="020B0600070205080204" pitchFamily="50" charset="-128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9" name="テキスト ボックス 88">
                  <a:extLst>
                    <a:ext uri="{FF2B5EF4-FFF2-40B4-BE49-F238E27FC236}">
                      <a16:creationId xmlns:a16="http://schemas.microsoft.com/office/drawing/2014/main" id="{6C3DAFB5-B166-8B4B-78D1-538E458C92D3}"/>
                    </a:ext>
                  </a:extLst>
                </p:cNvPr>
                <p:cNvSpPr txBox="1"/>
                <p:nvPr/>
              </p:nvSpPr>
              <p:spPr>
                <a:xfrm>
                  <a:off x="5071957" y="5222139"/>
                  <a:ext cx="76174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  <a:cs typeface="+mn-cs"/>
                    </a:rPr>
                    <a:t>inplane</a:t>
                  </a:r>
                  <a:endParaRPr kumimoji="1" lang="ja-JP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endParaRPr>
                </a:p>
              </p:txBody>
            </p:sp>
            <p:sp>
              <p:nvSpPr>
                <p:cNvPr id="90" name="テキスト ボックス 89">
                  <a:extLst>
                    <a:ext uri="{FF2B5EF4-FFF2-40B4-BE49-F238E27FC236}">
                      <a16:creationId xmlns:a16="http://schemas.microsoft.com/office/drawing/2014/main" id="{BFF4FF23-18B7-C723-BCC4-C517772742B1}"/>
                    </a:ext>
                  </a:extLst>
                </p:cNvPr>
                <p:cNvSpPr txBox="1"/>
                <p:nvPr/>
              </p:nvSpPr>
              <p:spPr>
                <a:xfrm>
                  <a:off x="5936053" y="5214328"/>
                  <a:ext cx="65274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  <a:cs typeface="+mn-cs"/>
                    </a:rPr>
                    <a:t>apical</a:t>
                  </a:r>
                  <a:endParaRPr kumimoji="1" lang="ja-JP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endParaRPr>
                </a:p>
              </p:txBody>
            </p:sp>
          </p:grpSp>
        </p:grpSp>
      </p:grpSp>
      <p:sp>
        <p:nvSpPr>
          <p:cNvPr id="76" name="Text Box 12">
            <a:extLst>
              <a:ext uri="{FF2B5EF4-FFF2-40B4-BE49-F238E27FC236}">
                <a16:creationId xmlns:a16="http://schemas.microsoft.com/office/drawing/2014/main" id="{185BD2E9-40DB-D60B-012F-3FF2C788A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624" y="6391161"/>
            <a:ext cx="7218696" cy="40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4F81BD">
                <a:gamma/>
                <a:shade val="60000"/>
                <a:invGamma/>
              </a:srgbClr>
            </a:prstShdw>
          </a:effectLst>
        </p:spPr>
        <p:txBody>
          <a:bodyPr wrap="square" lIns="91425" tIns="45713" rIns="91425" bIns="45713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P創英角ｺﾞｼｯｸUB" pitchFamily="50" charset="-128"/>
                <a:ea typeface="HGP創英角ｺﾞｼｯｸUB" pitchFamily="50" charset="-128"/>
                <a:cs typeface="+mn-cs"/>
                <a:sym typeface="Wingdings" pitchFamily="2" charset="2"/>
              </a:rPr>
              <a:t>* Experimentally, a tetragonal structure suggested</a:t>
            </a:r>
            <a:r>
              <a:rPr kumimoji="0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P創英角ｺﾞｼｯｸUB" pitchFamily="50" charset="-128"/>
                <a:ea typeface="HGP創英角ｺﾞｼｯｸUB" pitchFamily="50" charset="-128"/>
                <a:cs typeface="+mn-cs"/>
                <a:sym typeface="Wingdings" pitchFamily="2" charset="2"/>
              </a:rPr>
              <a:t>　　</a:t>
            </a: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GP創英角ｺﾞｼｯｸUB" pitchFamily="50" charset="-128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5056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">
            <a:extLst>
              <a:ext uri="{FF2B5EF4-FFF2-40B4-BE49-F238E27FC236}">
                <a16:creationId xmlns:a16="http://schemas.microsoft.com/office/drawing/2014/main" id="{9745A52E-3B5C-4662-B04D-7ACAE9424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1982" y="-56803"/>
            <a:ext cx="12601400" cy="697160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000082"/>
              </a:gs>
              <a:gs pos="100000">
                <a:schemeClr val="tx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ＭＳ Ｐゴシック" pitchFamily="50" charset="-128"/>
                <a:cs typeface="+mn-cs"/>
              </a:rPr>
              <a:t>                     </a:t>
            </a:r>
            <a:endParaRPr kumimoji="1" lang="ja-JP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638980" name="テキスト ボックス 36"/>
          <p:cNvSpPr txBox="1">
            <a:spLocks noChangeArrowheads="1"/>
          </p:cNvSpPr>
          <p:nvPr/>
        </p:nvSpPr>
        <p:spPr bwMode="auto">
          <a:xfrm>
            <a:off x="3009780" y="939835"/>
            <a:ext cx="63857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Superconductivity / Topological</a:t>
            </a: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77D74806-CE94-41FE-A30A-A596A77EA2D9}"/>
              </a:ext>
            </a:extLst>
          </p:cNvPr>
          <p:cNvCxnSpPr>
            <a:cxnSpLocks/>
          </p:cNvCxnSpPr>
          <p:nvPr/>
        </p:nvCxnSpPr>
        <p:spPr>
          <a:xfrm>
            <a:off x="1063199" y="1534829"/>
            <a:ext cx="9137257" cy="0"/>
          </a:xfrm>
          <a:prstGeom prst="line">
            <a:avLst/>
          </a:prstGeom>
          <a:ln w="28575">
            <a:solidFill>
              <a:srgbClr val="FFD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5FBB5710-2ADA-44A4-BAFE-0363D3BD5B8B}"/>
              </a:ext>
            </a:extLst>
          </p:cNvPr>
          <p:cNvCxnSpPr>
            <a:cxnSpLocks/>
          </p:cNvCxnSpPr>
          <p:nvPr/>
        </p:nvCxnSpPr>
        <p:spPr>
          <a:xfrm>
            <a:off x="2935407" y="836712"/>
            <a:ext cx="0" cy="3647709"/>
          </a:xfrm>
          <a:prstGeom prst="line">
            <a:avLst/>
          </a:prstGeom>
          <a:ln w="28575">
            <a:solidFill>
              <a:srgbClr val="FFD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8984" name="テキスト ボックス 36"/>
          <p:cNvSpPr txBox="1">
            <a:spLocks noChangeArrowheads="1"/>
          </p:cNvSpPr>
          <p:nvPr/>
        </p:nvSpPr>
        <p:spPr bwMode="auto">
          <a:xfrm>
            <a:off x="3071664" y="1740304"/>
            <a:ext cx="820891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✔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Incipient-band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SC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    * </a:t>
            </a:r>
            <a:r>
              <a:rPr lang="en-US" altLang="ja-JP" sz="2000" dirty="0">
                <a:solidFill>
                  <a:srgbClr val="FFE59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Effective in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flat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bands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solidFill>
                  <a:srgbClr val="FFC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   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* Possibly work even in a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cuprate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solidFill>
                  <a:srgbClr val="FFC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    </a:t>
            </a:r>
            <a:r>
              <a:rPr lang="en-US" altLang="ja-JP" sz="2000" dirty="0">
                <a:solidFill>
                  <a:srgbClr val="FFE59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*</a:t>
            </a:r>
            <a:r>
              <a:rPr lang="en-US" altLang="ja-JP" sz="2000" dirty="0">
                <a:solidFill>
                  <a:srgbClr val="FFC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Nematicity </a:t>
            </a:r>
            <a:r>
              <a:rPr lang="en-US" altLang="ja-JP" sz="2000" dirty="0">
                <a:solidFill>
                  <a:srgbClr val="FFE59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can enhance SC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　 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                          </a:t>
            </a:r>
          </a:p>
        </p:txBody>
      </p:sp>
      <p:sp>
        <p:nvSpPr>
          <p:cNvPr id="13" name="テキスト ボックス 36"/>
          <p:cNvSpPr txBox="1">
            <a:spLocks noChangeArrowheads="1"/>
          </p:cNvSpPr>
          <p:nvPr/>
        </p:nvSpPr>
        <p:spPr bwMode="auto">
          <a:xfrm>
            <a:off x="1219520" y="3687415"/>
            <a:ext cx="15326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Non-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equil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52" name="テキスト ボックス 36">
            <a:extLst>
              <a:ext uri="{FF2B5EF4-FFF2-40B4-BE49-F238E27FC236}">
                <a16:creationId xmlns:a16="http://schemas.microsoft.com/office/drawing/2014/main" id="{3E3D6416-87FD-4144-BED5-5699398B5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011" y="1729835"/>
            <a:ext cx="1816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E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quilibrium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D8F24AF0-A494-4912-B9EE-86A7D241331F}"/>
              </a:ext>
            </a:extLst>
          </p:cNvPr>
          <p:cNvCxnSpPr>
            <a:cxnSpLocks/>
          </p:cNvCxnSpPr>
          <p:nvPr/>
        </p:nvCxnSpPr>
        <p:spPr>
          <a:xfrm>
            <a:off x="1063199" y="3212976"/>
            <a:ext cx="9209265" cy="0"/>
          </a:xfrm>
          <a:prstGeom prst="line">
            <a:avLst/>
          </a:prstGeom>
          <a:ln w="28575">
            <a:solidFill>
              <a:srgbClr val="FFD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36">
            <a:extLst>
              <a:ext uri="{FF2B5EF4-FFF2-40B4-BE49-F238E27FC236}">
                <a16:creationId xmlns:a16="http://schemas.microsoft.com/office/drawing/2014/main" id="{C3234ABC-F986-4CFA-ADA0-D0B78D6F8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672" y="3356992"/>
            <a:ext cx="730003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✔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Topological </a:t>
            </a:r>
            <a:r>
              <a:rPr kumimoji="1" lang="es-E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d</a:t>
            </a:r>
            <a:r>
              <a:rPr kumimoji="1" lang="es-ES" altLang="ja-JP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 </a:t>
            </a:r>
            <a:r>
              <a:rPr kumimoji="1" lang="es-E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+ id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SC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    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*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realisable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 in a t-t' model by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CPL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anose="05000000000000000000" pitchFamily="2" charset="2"/>
              </a:rPr>
              <a:t>with realistic intensities 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5EAB3E1-3582-35E9-835F-8049DF295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387" y="4631859"/>
            <a:ext cx="5672347" cy="707886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  <a:sym typeface="Wingdings" pitchFamily="2" charset="2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  <a:sym typeface="Wingdings" pitchFamily="2" charset="2"/>
              </a:rPr>
              <a:t>These indeed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  <a:sym typeface="Wingdings" pitchFamily="2" charset="2"/>
              </a:rPr>
              <a:t>harbour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  <a:sym typeface="Wingdings" pitchFamily="2" charset="2"/>
              </a:rPr>
              <a:t> unique opportunities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n-cs"/>
                <a:sym typeface="Wingdings" pitchFamily="2" charset="2"/>
              </a:rPr>
              <a:t>  giving a prospect of quantum phases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  <a:sym typeface="Wingdings" pitchFamily="2" charset="2"/>
              </a:rPr>
              <a:t>   </a:t>
            </a: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DB95B7C9-8A94-A05F-DDB6-5D0F9637E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883" y="178025"/>
            <a:ext cx="6203670" cy="46165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EDC9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         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DC9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Summary: take-home messages</a:t>
            </a: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14033FDA-6366-70CC-9A33-14802063C452}"/>
              </a:ext>
            </a:extLst>
          </p:cNvPr>
          <p:cNvSpPr txBox="1">
            <a:spLocks/>
          </p:cNvSpPr>
          <p:nvPr/>
        </p:nvSpPr>
        <p:spPr bwMode="auto">
          <a:xfrm>
            <a:off x="4151784" y="5712879"/>
            <a:ext cx="3555694" cy="707886"/>
          </a:xfrm>
          <a:prstGeom prst="rect">
            <a:avLst/>
          </a:prstGeom>
          <a:solidFill>
            <a:srgbClr val="ECDFF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073" tIns="45552" rIns="91073" bIns="45552"/>
          <a:lstStyle>
            <a:lvl1pPr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kumimoji="1" sz="21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anose="05000000000000000000" pitchFamily="2" charset="2"/>
              <a:buChar char=""/>
              <a:defRPr kumimoji="1" sz="19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"/>
              <a:defRPr kumimoji="1" sz="17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"/>
              <a:defRPr kumimoji="1" sz="16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kumimoji="1" sz="1500">
                <a:solidFill>
                  <a:schemeClr val="tx1"/>
                </a:solidFill>
                <a:latin typeface="Palatino Linotype" panose="02040502050505030304" pitchFamily="18" charset="0"/>
                <a:ea typeface="HGS明朝E" panose="02020900000000000000" pitchFamily="18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Future works: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altLang="ja-JP" sz="18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Competition with other phases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7903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F16998E9-FCA3-5185-4C98-063A742EE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688" y="-99392"/>
            <a:ext cx="12385376" cy="7128792"/>
          </a:xfrm>
          <a:prstGeom prst="rect">
            <a:avLst/>
          </a:prstGeom>
        </p:spPr>
      </p:pic>
      <p:pic>
        <p:nvPicPr>
          <p:cNvPr id="4270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967" y="5661248"/>
            <a:ext cx="173037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427013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010" y="5675148"/>
            <a:ext cx="2100262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7989B9C2-A87A-4C31-BC16-37F007998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4457071"/>
            <a:ext cx="790575" cy="78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D5635F5-64B9-4BD0-8744-0DF530831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395" y="4440465"/>
            <a:ext cx="1823245" cy="1631672"/>
          </a:xfrm>
          <a:prstGeom prst="rect">
            <a:avLst/>
          </a:prstGeom>
        </p:spPr>
      </p:pic>
      <p:sp>
        <p:nvSpPr>
          <p:cNvPr id="161" name="Text Box 2">
            <a:extLst>
              <a:ext uri="{FF2B5EF4-FFF2-40B4-BE49-F238E27FC236}">
                <a16:creationId xmlns:a16="http://schemas.microsoft.com/office/drawing/2014/main" id="{2B84A192-347A-4640-BC93-C1FE7FCBB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6601" y="4399919"/>
            <a:ext cx="3399995" cy="400095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dist="107763" dir="2700000" algn="ctr" rotWithShape="0">
              <a:srgbClr val="EEECE1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E2C5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Sota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2C5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 Kitamura</a:t>
            </a:r>
            <a:r>
              <a:rPr kumimoji="1" lang="fi-FI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AD5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Univ Tokyo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DEFF9B"/>
              </a:solidFill>
              <a:effectLst/>
              <a:uLnTx/>
              <a:uFillTx/>
              <a:latin typeface="HGS創英角ｺﾞｼｯｸUB" pitchFamily="50" charset="-128"/>
              <a:ea typeface="HGS創英角ｺﾞｼｯｸUB" pitchFamily="50" charset="-128"/>
              <a:cs typeface="+mn-cs"/>
            </a:endParaRPr>
          </a:p>
        </p:txBody>
      </p:sp>
      <p:pic>
        <p:nvPicPr>
          <p:cNvPr id="427022" name="図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27" y="2356014"/>
            <a:ext cx="2995959" cy="144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7024" name="Picture 17" descr="https://lh4.googleusercontent.com/proxy/07Zoy0M0zGQNWd68yDkFynOxyDmP4NXwD5-ahgZFKFJhlQCyAiHBgWYm2_Ionp4iZHi4SnJHRFh2USwqwqtQN2kwhavlLOuigPLzkdkX6H2CI3cANZGZZZ_1uVaAWaD696O5HO7v6Bh3-Os2HuLzLQOwFQ5sGw=w240-h24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271" y="2211336"/>
            <a:ext cx="787408" cy="78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7025" name="Picture 54" descr="G:\HTC_oct18\STRIPE2019\ppt\Stanford-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700" y="2204812"/>
            <a:ext cx="715970" cy="779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7021" name="Text Box 2"/>
          <p:cNvSpPr txBox="1">
            <a:spLocks noChangeArrowheads="1"/>
          </p:cNvSpPr>
          <p:nvPr/>
        </p:nvSpPr>
        <p:spPr bwMode="auto">
          <a:xfrm>
            <a:off x="2823847" y="2223174"/>
            <a:ext cx="5611773" cy="1631202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dist="107763" dir="2700000" algn="ctr" rotWithShape="0">
              <a:srgbClr val="EEECE1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Sharareh Sayyad 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Univ Tokyo,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now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at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Erlangen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E2C5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Abolhassan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2C5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E2C5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Vaezi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2C5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, Edwin Huang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Stanford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Mohammad-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Sadegh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Vaezi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0C1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Pasargad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Institute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2C5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Zohar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E2C5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Nussinov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2C5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Washington Univ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2C5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Motoharu Kitatani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TU Wien, now at Riken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 panose="020B0604020202020204" pitchFamily="34" charset="0"/>
              <a:ea typeface="HGP創英角ｺﾞｼｯｸUB" panose="020B0900000000000000" pitchFamily="50" charset="-128"/>
              <a:cs typeface="Arial" panose="020B0604020202020204" pitchFamily="34" charset="0"/>
            </a:endParaRPr>
          </a:p>
        </p:txBody>
      </p:sp>
      <p:pic>
        <p:nvPicPr>
          <p:cNvPr id="4270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447" y="2217229"/>
            <a:ext cx="790583" cy="788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1E9F65B-B9C2-4477-A09B-89277E9914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84623" y="3156616"/>
            <a:ext cx="1256834" cy="845591"/>
          </a:xfrm>
          <a:prstGeom prst="rect">
            <a:avLst/>
          </a:prstGeom>
        </p:spPr>
      </p:pic>
      <p:sp>
        <p:nvSpPr>
          <p:cNvPr id="14" name="Text Box 2">
            <a:extLst>
              <a:ext uri="{FF2B5EF4-FFF2-40B4-BE49-F238E27FC236}">
                <a16:creationId xmlns:a16="http://schemas.microsoft.com/office/drawing/2014/main" id="{CF72BBCB-5B24-7233-596A-A4CDA3483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7873" y="722356"/>
            <a:ext cx="9194791" cy="1015649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dist="107763" dir="2700000" algn="ctr" rotWithShape="0">
              <a:srgbClr val="EEECE1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E2C5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Kimihiro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2C5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 Yamazaki, Masayuki Ochi, Daisuke Ogura, Kazuhiko Kuroki 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Osaka Univ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E2C5"/>
              </a:solidFill>
              <a:effectLst/>
              <a:uLnTx/>
              <a:uFillTx/>
              <a:latin typeface="HGS創英角ｺﾞｼｯｸUB" pitchFamily="50" charset="-128"/>
              <a:ea typeface="HGS創英角ｺﾞｼｯｸUB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2C5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Hiroshi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E2C5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Eisaki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2C5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 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AIST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E2C5"/>
              </a:solidFill>
              <a:effectLst/>
              <a:uLnTx/>
              <a:uFillTx/>
              <a:latin typeface="HGS創英角ｺﾞｼｯｸUB" pitchFamily="50" charset="-128"/>
              <a:ea typeface="HGS創英角ｺﾞｼｯｸUB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E2C5"/>
                </a:solidFill>
                <a:effectLst/>
                <a:uLnTx/>
                <a:uFillTx/>
                <a:latin typeface="HGS創英角ｺﾞｼｯｸUB" pitchFamily="50" charset="-128"/>
                <a:ea typeface="HGS創英角ｺﾞｼｯｸUB" pitchFamily="50" charset="-128"/>
                <a:cs typeface="+mn-cs"/>
              </a:rPr>
              <a:t>Shinichi Uchida 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AIST/CAS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E2C5"/>
              </a:solidFill>
              <a:effectLst/>
              <a:uLnTx/>
              <a:uFillTx/>
              <a:latin typeface="HGS創英角ｺﾞｼｯｸUB" pitchFamily="50" charset="-128"/>
              <a:ea typeface="HGS創英角ｺﾞｼｯｸUB" pitchFamily="50" charset="-128"/>
              <a:cs typeface="+mn-cs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F819483C-F7CB-777C-6C20-05CB241B30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384" y="665020"/>
            <a:ext cx="2197109" cy="1323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BAA2E80-3A0E-F823-7AA1-58D2DF5173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382" y="1196818"/>
            <a:ext cx="1333080" cy="57132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D465F7C-93FA-1A8B-BCD7-4DCB53A117B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0" y="1196752"/>
            <a:ext cx="787409" cy="78740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図 38">
            <a:extLst>
              <a:ext uri="{FF2B5EF4-FFF2-40B4-BE49-F238E27FC236}">
                <a16:creationId xmlns:a16="http://schemas.microsoft.com/office/drawing/2014/main" id="{EA7CD579-7E9A-4DC7-9D9B-DF0D24BC5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696" y="0"/>
            <a:ext cx="12457384" cy="6858000"/>
          </a:xfrm>
          <a:prstGeom prst="rect">
            <a:avLst/>
          </a:prstGeom>
        </p:spPr>
      </p:pic>
      <p:grpSp>
        <p:nvGrpSpPr>
          <p:cNvPr id="65" name="グループ化 64">
            <a:extLst>
              <a:ext uri="{FF2B5EF4-FFF2-40B4-BE49-F238E27FC236}">
                <a16:creationId xmlns:a16="http://schemas.microsoft.com/office/drawing/2014/main" id="{8BB13B4E-9C48-A33E-222D-B62FC2D3C663}"/>
              </a:ext>
            </a:extLst>
          </p:cNvPr>
          <p:cNvGrpSpPr/>
          <p:nvPr/>
        </p:nvGrpSpPr>
        <p:grpSpPr>
          <a:xfrm>
            <a:off x="579902" y="647851"/>
            <a:ext cx="9980593" cy="6021509"/>
            <a:chOff x="579902" y="647851"/>
            <a:chExt cx="9980593" cy="6021509"/>
          </a:xfrm>
        </p:grpSpPr>
        <p:sp>
          <p:nvSpPr>
            <p:cNvPr id="67" name="正方形/長方形 66">
              <a:extLst>
                <a:ext uri="{FF2B5EF4-FFF2-40B4-BE49-F238E27FC236}">
                  <a16:creationId xmlns:a16="http://schemas.microsoft.com/office/drawing/2014/main" id="{A93623F2-F572-0357-3459-CDECB3082346}"/>
                </a:ext>
              </a:extLst>
            </p:cNvPr>
            <p:cNvSpPr/>
            <p:nvPr/>
          </p:nvSpPr>
          <p:spPr bwMode="auto">
            <a:xfrm>
              <a:off x="579902" y="647851"/>
              <a:ext cx="9980593" cy="602150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68" name="グループ化 67">
              <a:extLst>
                <a:ext uri="{FF2B5EF4-FFF2-40B4-BE49-F238E27FC236}">
                  <a16:creationId xmlns:a16="http://schemas.microsoft.com/office/drawing/2014/main" id="{A890E287-9C76-1EB1-691A-6C5BF5025855}"/>
                </a:ext>
              </a:extLst>
            </p:cNvPr>
            <p:cNvGrpSpPr/>
            <p:nvPr/>
          </p:nvGrpSpPr>
          <p:grpSpPr>
            <a:xfrm>
              <a:off x="2777628" y="899150"/>
              <a:ext cx="6054597" cy="791698"/>
              <a:chOff x="1253627" y="116382"/>
              <a:chExt cx="6054597" cy="791698"/>
            </a:xfrm>
          </p:grpSpPr>
          <p:sp>
            <p:nvSpPr>
              <p:cNvPr id="89" name="テキスト ボックス 88">
                <a:extLst>
                  <a:ext uri="{FF2B5EF4-FFF2-40B4-BE49-F238E27FC236}">
                    <a16:creationId xmlns:a16="http://schemas.microsoft.com/office/drawing/2014/main" id="{5FAE17CD-B651-ADDA-FF66-ED81062DD9C6}"/>
                  </a:ext>
                </a:extLst>
              </p:cNvPr>
              <p:cNvSpPr txBox="1"/>
              <p:nvPr/>
            </p:nvSpPr>
            <p:spPr>
              <a:xfrm>
                <a:off x="4465559" y="446415"/>
                <a:ext cx="22879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Planar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   Apex</a:t>
                </a:r>
                <a:endPara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+mn-cs"/>
                </a:endParaRPr>
              </a:p>
            </p:txBody>
          </p:sp>
          <p:sp>
            <p:nvSpPr>
              <p:cNvPr id="90" name="テキスト ボックス 89">
                <a:extLst>
                  <a:ext uri="{FF2B5EF4-FFF2-40B4-BE49-F238E27FC236}">
                    <a16:creationId xmlns:a16="http://schemas.microsoft.com/office/drawing/2014/main" id="{12971A57-D763-4E08-2B83-43F1F7D1CBA6}"/>
                  </a:ext>
                </a:extLst>
              </p:cNvPr>
              <p:cNvSpPr txBox="1"/>
              <p:nvPr/>
            </p:nvSpPr>
            <p:spPr>
              <a:xfrm>
                <a:off x="1253627" y="116382"/>
                <a:ext cx="60545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 (Ba</a:t>
                </a:r>
                <a:r>
                  <a:rPr kumimoji="1" lang="en-US" altLang="ja-JP" sz="24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2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CuO</a:t>
                </a:r>
                <a:r>
                  <a:rPr kumimoji="1" lang="en-US" altLang="ja-JP" sz="24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3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)</a:t>
                </a:r>
                <a:r>
                  <a:rPr kumimoji="1" lang="en-US" altLang="ja-JP" sz="24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4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= Ba</a:t>
                </a:r>
                <a:r>
                  <a:rPr kumimoji="1" lang="en-US" altLang="ja-JP" sz="24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8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Cu</a:t>
                </a:r>
                <a:r>
                  <a:rPr kumimoji="1" lang="en-US" altLang="ja-JP" sz="24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4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O</a:t>
                </a:r>
                <a:r>
                  <a:rPr kumimoji="1" lang="en-US" altLang="ja-JP" sz="24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12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 =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(Cu</a:t>
                </a:r>
                <a:r>
                  <a:rPr kumimoji="1" lang="en-US" altLang="ja-JP" sz="24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4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O</a:t>
                </a:r>
                <a:r>
                  <a:rPr kumimoji="1" lang="en-US" altLang="ja-JP" sz="24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4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)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(Ba</a:t>
                </a:r>
                <a:r>
                  <a:rPr kumimoji="1" lang="en-US" altLang="ja-JP" sz="24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2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O</a:t>
                </a:r>
                <a:r>
                  <a:rPr kumimoji="1" lang="en-US" altLang="ja-JP" sz="24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2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)</a:t>
                </a:r>
                <a:r>
                  <a:rPr kumimoji="1" lang="en-US" altLang="ja-JP" sz="24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+mn-cs"/>
                  </a:rPr>
                  <a:t>4</a:t>
                </a:r>
                <a:endParaRPr kumimoji="1" lang="ja-JP" alt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+mn-cs"/>
                </a:endParaRPr>
              </a:p>
            </p:txBody>
          </p:sp>
        </p:grpSp>
        <p:pic>
          <p:nvPicPr>
            <p:cNvPr id="69" name="図 68">
              <a:extLst>
                <a:ext uri="{FF2B5EF4-FFF2-40B4-BE49-F238E27FC236}">
                  <a16:creationId xmlns:a16="http://schemas.microsoft.com/office/drawing/2014/main" id="{67B2E000-5CB8-FE15-0608-E482B84AB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0491" y="2079576"/>
              <a:ext cx="4103523" cy="4325336"/>
            </a:xfrm>
            <a:prstGeom prst="rect">
              <a:avLst/>
            </a:prstGeom>
          </p:spPr>
        </p:pic>
        <p:sp>
          <p:nvSpPr>
            <p:cNvPr id="70" name="円/楕円 38">
              <a:extLst>
                <a:ext uri="{FF2B5EF4-FFF2-40B4-BE49-F238E27FC236}">
                  <a16:creationId xmlns:a16="http://schemas.microsoft.com/office/drawing/2014/main" id="{FE4A33AC-C077-D355-238F-7816F2E6E37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51784" y="2997010"/>
              <a:ext cx="216001" cy="216000"/>
            </a:xfrm>
            <a:prstGeom prst="ellipse">
              <a:avLst/>
            </a:prstGeom>
            <a:solidFill>
              <a:srgbClr val="FF66CC">
                <a:alpha val="7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71" name="円/楕円 38">
              <a:extLst>
                <a:ext uri="{FF2B5EF4-FFF2-40B4-BE49-F238E27FC236}">
                  <a16:creationId xmlns:a16="http://schemas.microsoft.com/office/drawing/2014/main" id="{0CFE3B5F-7E9A-FAFD-F17B-657E95E40FB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44100" y="4159024"/>
              <a:ext cx="216001" cy="216000"/>
            </a:xfrm>
            <a:prstGeom prst="ellipse">
              <a:avLst/>
            </a:prstGeom>
            <a:solidFill>
              <a:srgbClr val="FF66CC">
                <a:alpha val="7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72" name="円/楕円 38">
              <a:extLst>
                <a:ext uri="{FF2B5EF4-FFF2-40B4-BE49-F238E27FC236}">
                  <a16:creationId xmlns:a16="http://schemas.microsoft.com/office/drawing/2014/main" id="{3DBF6207-D726-2F86-5820-FC0B9FF25DF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96041" y="3007503"/>
              <a:ext cx="216001" cy="216000"/>
            </a:xfrm>
            <a:prstGeom prst="ellipse">
              <a:avLst/>
            </a:prstGeom>
            <a:solidFill>
              <a:srgbClr val="FF66CC">
                <a:alpha val="7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73" name="円/楕円 38">
              <a:extLst>
                <a:ext uri="{FF2B5EF4-FFF2-40B4-BE49-F238E27FC236}">
                  <a16:creationId xmlns:a16="http://schemas.microsoft.com/office/drawing/2014/main" id="{B2C9B4B6-30D1-CA30-2740-26A0507223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96041" y="4169517"/>
              <a:ext cx="216001" cy="216000"/>
            </a:xfrm>
            <a:prstGeom prst="ellipse">
              <a:avLst/>
            </a:prstGeom>
            <a:solidFill>
              <a:srgbClr val="FF66CC">
                <a:alpha val="7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74" name="円/楕円 38">
              <a:extLst>
                <a:ext uri="{FF2B5EF4-FFF2-40B4-BE49-F238E27FC236}">
                  <a16:creationId xmlns:a16="http://schemas.microsoft.com/office/drawing/2014/main" id="{A151C384-2FD9-7E7F-74F3-F0CF57DA04B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463959" y="3007503"/>
              <a:ext cx="216001" cy="216000"/>
            </a:xfrm>
            <a:prstGeom prst="ellipse">
              <a:avLst/>
            </a:prstGeom>
            <a:solidFill>
              <a:srgbClr val="FF66CC">
                <a:alpha val="7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75" name="円/楕円 38">
              <a:extLst>
                <a:ext uri="{FF2B5EF4-FFF2-40B4-BE49-F238E27FC236}">
                  <a16:creationId xmlns:a16="http://schemas.microsoft.com/office/drawing/2014/main" id="{A7164C5E-AD74-994D-1391-E80BF82976F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456275" y="4169517"/>
              <a:ext cx="216001" cy="216000"/>
            </a:xfrm>
            <a:prstGeom prst="ellipse">
              <a:avLst/>
            </a:prstGeom>
            <a:solidFill>
              <a:srgbClr val="FF66CC">
                <a:alpha val="7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76" name="円/楕円 38">
              <a:extLst>
                <a:ext uri="{FF2B5EF4-FFF2-40B4-BE49-F238E27FC236}">
                  <a16:creationId xmlns:a16="http://schemas.microsoft.com/office/drawing/2014/main" id="{81617BBD-FF5D-8D79-2B77-182DD7D0F72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54319" y="5315188"/>
              <a:ext cx="216001" cy="216000"/>
            </a:xfrm>
            <a:prstGeom prst="ellipse">
              <a:avLst/>
            </a:prstGeom>
            <a:solidFill>
              <a:srgbClr val="FF66CC">
                <a:alpha val="7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77" name="円/楕円 38">
              <a:extLst>
                <a:ext uri="{FF2B5EF4-FFF2-40B4-BE49-F238E27FC236}">
                  <a16:creationId xmlns:a16="http://schemas.microsoft.com/office/drawing/2014/main" id="{11F453B9-5412-B2C2-BA12-C6742EAA9D0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98576" y="5325681"/>
              <a:ext cx="216001" cy="216000"/>
            </a:xfrm>
            <a:prstGeom prst="ellipse">
              <a:avLst/>
            </a:prstGeom>
            <a:solidFill>
              <a:srgbClr val="FF66CC">
                <a:alpha val="7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78" name="円/楕円 38">
              <a:extLst>
                <a:ext uri="{FF2B5EF4-FFF2-40B4-BE49-F238E27FC236}">
                  <a16:creationId xmlns:a16="http://schemas.microsoft.com/office/drawing/2014/main" id="{3C234E3F-2659-66F0-310F-8210C85B180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466494" y="5325681"/>
              <a:ext cx="216001" cy="216000"/>
            </a:xfrm>
            <a:prstGeom prst="ellipse">
              <a:avLst/>
            </a:prstGeom>
            <a:solidFill>
              <a:srgbClr val="FF66CC">
                <a:alpha val="7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grpSp>
          <p:nvGrpSpPr>
            <p:cNvPr id="79" name="グループ化 78">
              <a:extLst>
                <a:ext uri="{FF2B5EF4-FFF2-40B4-BE49-F238E27FC236}">
                  <a16:creationId xmlns:a16="http://schemas.microsoft.com/office/drawing/2014/main" id="{5F16DD99-C41F-F7DE-0841-CD38FF81ACD1}"/>
                </a:ext>
              </a:extLst>
            </p:cNvPr>
            <p:cNvGrpSpPr/>
            <p:nvPr/>
          </p:nvGrpSpPr>
          <p:grpSpPr>
            <a:xfrm>
              <a:off x="4223792" y="2276872"/>
              <a:ext cx="2520280" cy="821195"/>
              <a:chOff x="2809275" y="2009274"/>
              <a:chExt cx="2520280" cy="821195"/>
            </a:xfrm>
          </p:grpSpPr>
          <p:sp>
            <p:nvSpPr>
              <p:cNvPr id="81" name="テキスト ボックス 80">
                <a:extLst>
                  <a:ext uri="{FF2B5EF4-FFF2-40B4-BE49-F238E27FC236}">
                    <a16:creationId xmlns:a16="http://schemas.microsoft.com/office/drawing/2014/main" id="{D8F73888-D20D-30BC-2967-CE4E3BE0BBF5}"/>
                  </a:ext>
                </a:extLst>
              </p:cNvPr>
              <p:cNvSpPr txBox="1"/>
              <p:nvPr/>
            </p:nvSpPr>
            <p:spPr>
              <a:xfrm>
                <a:off x="4081603" y="2257236"/>
                <a:ext cx="12479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Calibri" panose="020F0502020204030204" pitchFamily="34" charset="0"/>
                  </a:rPr>
                  <a:t>O (apex)</a:t>
                </a:r>
                <a:endPara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テキスト ボックス 86">
                <a:extLst>
                  <a:ext uri="{FF2B5EF4-FFF2-40B4-BE49-F238E27FC236}">
                    <a16:creationId xmlns:a16="http://schemas.microsoft.com/office/drawing/2014/main" id="{3114A779-C91A-3C65-7C25-4FA770B799B1}"/>
                  </a:ext>
                </a:extLst>
              </p:cNvPr>
              <p:cNvSpPr txBox="1"/>
              <p:nvPr/>
            </p:nvSpPr>
            <p:spPr>
              <a:xfrm>
                <a:off x="2833595" y="2430359"/>
                <a:ext cx="6498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Calibri" panose="020F0502020204030204" pitchFamily="34" charset="0"/>
                  </a:rPr>
                  <a:t>Cu</a:t>
                </a:r>
                <a:endPara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テキスト ボックス 84">
                <a:extLst>
                  <a:ext uri="{FF2B5EF4-FFF2-40B4-BE49-F238E27FC236}">
                    <a16:creationId xmlns:a16="http://schemas.microsoft.com/office/drawing/2014/main" id="{A051EA3C-6EC1-EF40-9FF2-6E891A5B7AE1}"/>
                  </a:ext>
                </a:extLst>
              </p:cNvPr>
              <p:cNvSpPr txBox="1"/>
              <p:nvPr/>
            </p:nvSpPr>
            <p:spPr>
              <a:xfrm>
                <a:off x="2809275" y="2009274"/>
                <a:ext cx="16131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Calibri" panose="020F0502020204030204" pitchFamily="34" charset="0"/>
                  </a:rPr>
                  <a:t>O (in-plane)</a:t>
                </a:r>
                <a:endPara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7" name="Text Box 2">
            <a:extLst>
              <a:ext uri="{FF2B5EF4-FFF2-40B4-BE49-F238E27FC236}">
                <a16:creationId xmlns:a16="http://schemas.microsoft.com/office/drawing/2014/main" id="{F026515F-D772-4C0E-9ECD-1685245D7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592" y="165101"/>
            <a:ext cx="717537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Mother (undoped) compound: </a:t>
            </a:r>
            <a:r>
              <a:rPr kumimoji="1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Ba</a:t>
            </a:r>
            <a:r>
              <a:rPr kumimoji="1" lang="en-US" altLang="zh-CN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2</a:t>
            </a:r>
            <a:r>
              <a:rPr kumimoji="1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CuO</a:t>
            </a:r>
            <a:r>
              <a:rPr kumimoji="1" lang="en-US" altLang="zh-CN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3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+mn-cs"/>
            </a:endParaRPr>
          </a:p>
        </p:txBody>
      </p:sp>
      <p:sp>
        <p:nvSpPr>
          <p:cNvPr id="262" name="Text Box 12">
            <a:extLst>
              <a:ext uri="{FF2B5EF4-FFF2-40B4-BE49-F238E27FC236}">
                <a16:creationId xmlns:a16="http://schemas.microsoft.com/office/drawing/2014/main" id="{69757136-40D5-46BD-831C-32A432BBD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4872" y="260648"/>
            <a:ext cx="3503712" cy="40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4F81BD">
                <a:gamma/>
                <a:shade val="60000"/>
                <a:invGamma/>
              </a:srgbClr>
            </a:prstShdw>
          </a:effectLst>
        </p:spPr>
        <p:txBody>
          <a:bodyPr wrap="square" lIns="91425" tIns="45713" rIns="91425" bIns="45713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9BFF9B"/>
                </a:solidFill>
                <a:effectLst/>
                <a:uLnTx/>
                <a:uFillTx/>
                <a:latin typeface="HGP創英角ｺﾞｼｯｸUB" pitchFamily="50" charset="-128"/>
                <a:ea typeface="HGP創英角ｺﾞｼｯｸUB" pitchFamily="50" charset="-128"/>
                <a:cs typeface="+mn-cs"/>
                <a:sym typeface="Wingdings" pitchFamily="2" charset="2"/>
              </a:rPr>
              <a:t>(Yamazaki et al, </a:t>
            </a:r>
            <a:r>
              <a:rPr kumimoji="0" lang="en-US" altLang="ja-JP" sz="2000" b="0" i="0" u="none" strike="noStrike" kern="0" cap="none" spc="0" normalizeH="0" baseline="0" noProof="0" dirty="0" err="1">
                <a:ln>
                  <a:noFill/>
                </a:ln>
                <a:solidFill>
                  <a:srgbClr val="9BFF9B"/>
                </a:solidFill>
                <a:effectLst/>
                <a:uLnTx/>
                <a:uFillTx/>
                <a:latin typeface="HGP創英角ｺﾞｼｯｸUB" pitchFamily="50" charset="-128"/>
                <a:ea typeface="HGP創英角ｺﾞｼｯｸUB" pitchFamily="50" charset="-128"/>
                <a:cs typeface="+mn-cs"/>
                <a:sym typeface="Wingdings" pitchFamily="2" charset="2"/>
              </a:rPr>
              <a:t>PRR</a:t>
            </a: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9BFF9B"/>
                </a:solidFill>
                <a:effectLst/>
                <a:uLnTx/>
                <a:uFillTx/>
                <a:latin typeface="HGP創英角ｺﾞｼｯｸUB" pitchFamily="50" charset="-128"/>
                <a:ea typeface="HGP創英角ｺﾞｼｯｸUB" pitchFamily="50" charset="-128"/>
                <a:cs typeface="+mn-cs"/>
                <a:sym typeface="Wingdings" pitchFamily="2" charset="2"/>
              </a:rPr>
              <a:t> 2020)</a:t>
            </a:r>
            <a:r>
              <a:rPr kumimoji="0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P創英角ｺﾞｼｯｸUB" pitchFamily="50" charset="-128"/>
                <a:ea typeface="HGP創英角ｺﾞｼｯｸUB" pitchFamily="50" charset="-128"/>
                <a:cs typeface="+mn-cs"/>
                <a:sym typeface="Wingdings" pitchFamily="2" charset="2"/>
              </a:rPr>
              <a:t>　　</a:t>
            </a: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GP創英角ｺﾞｼｯｸUB" pitchFamily="50" charset="-128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4CEF4314-4C9B-3AAD-C3CA-D1CE71FE528B}"/>
              </a:ext>
            </a:extLst>
          </p:cNvPr>
          <p:cNvCxnSpPr>
            <a:cxnSpLocks/>
          </p:cNvCxnSpPr>
          <p:nvPr/>
        </p:nvCxnSpPr>
        <p:spPr>
          <a:xfrm flipH="1">
            <a:off x="5400678" y="2826257"/>
            <a:ext cx="267126" cy="31329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正方形/長方形 100">
            <a:extLst>
              <a:ext uri="{FF2B5EF4-FFF2-40B4-BE49-F238E27FC236}">
                <a16:creationId xmlns:a16="http://schemas.microsoft.com/office/drawing/2014/main" id="{20E59587-8E4A-F250-41FA-1923FE2C3627}"/>
              </a:ext>
            </a:extLst>
          </p:cNvPr>
          <p:cNvSpPr/>
          <p:nvPr/>
        </p:nvSpPr>
        <p:spPr>
          <a:xfrm>
            <a:off x="4520649" y="3714537"/>
            <a:ext cx="1260663" cy="1267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102" name="グループ化 101">
            <a:extLst>
              <a:ext uri="{FF2B5EF4-FFF2-40B4-BE49-F238E27FC236}">
                <a16:creationId xmlns:a16="http://schemas.microsoft.com/office/drawing/2014/main" id="{9174C3CD-EA2C-4792-97FA-CCF8FA251CE3}"/>
              </a:ext>
            </a:extLst>
          </p:cNvPr>
          <p:cNvGrpSpPr/>
          <p:nvPr/>
        </p:nvGrpSpPr>
        <p:grpSpPr>
          <a:xfrm>
            <a:off x="80785" y="2060848"/>
            <a:ext cx="6692550" cy="4032449"/>
            <a:chOff x="-68039" y="1796405"/>
            <a:chExt cx="6692550" cy="4032449"/>
          </a:xfrm>
        </p:grpSpPr>
        <p:pic>
          <p:nvPicPr>
            <p:cNvPr id="103" name="図 102">
              <a:extLst>
                <a:ext uri="{FF2B5EF4-FFF2-40B4-BE49-F238E27FC236}">
                  <a16:creationId xmlns:a16="http://schemas.microsoft.com/office/drawing/2014/main" id="{3E9D9526-DFE2-5482-482D-129422EF5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8039" y="1796405"/>
              <a:ext cx="6692550" cy="40324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F69D39EC-09B5-17C7-2C73-C90D31841864}"/>
                </a:ext>
              </a:extLst>
            </p:cNvPr>
            <p:cNvSpPr txBox="1"/>
            <p:nvPr/>
          </p:nvSpPr>
          <p:spPr>
            <a:xfrm>
              <a:off x="-68039" y="1843152"/>
              <a:ext cx="1715534" cy="369332"/>
            </a:xfrm>
            <a:prstGeom prst="rect">
              <a:avLst/>
            </a:prstGeom>
            <a:solidFill>
              <a:srgbClr val="FFE593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rPr>
                <a:t>Bird's eye view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  <p:grpSp>
        <p:nvGrpSpPr>
          <p:cNvPr id="106" name="グループ化 105">
            <a:extLst>
              <a:ext uri="{FF2B5EF4-FFF2-40B4-BE49-F238E27FC236}">
                <a16:creationId xmlns:a16="http://schemas.microsoft.com/office/drawing/2014/main" id="{96909363-0886-4020-3816-6202AB45E1E3}"/>
              </a:ext>
            </a:extLst>
          </p:cNvPr>
          <p:cNvGrpSpPr/>
          <p:nvPr/>
        </p:nvGrpSpPr>
        <p:grpSpPr>
          <a:xfrm>
            <a:off x="6816080" y="1065241"/>
            <a:ext cx="5102365" cy="3758091"/>
            <a:chOff x="6816080" y="1065241"/>
            <a:chExt cx="5102365" cy="3758091"/>
          </a:xfrm>
        </p:grpSpPr>
        <p:pic>
          <p:nvPicPr>
            <p:cNvPr id="107" name="図 106">
              <a:extLst>
                <a:ext uri="{FF2B5EF4-FFF2-40B4-BE49-F238E27FC236}">
                  <a16:creationId xmlns:a16="http://schemas.microsoft.com/office/drawing/2014/main" id="{537568F2-F9C8-7570-05F9-59F9B8E7F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16080" y="2060848"/>
              <a:ext cx="2664945" cy="1551939"/>
            </a:xfrm>
            <a:prstGeom prst="rect">
              <a:avLst/>
            </a:prstGeom>
          </p:spPr>
        </p:pic>
        <p:grpSp>
          <p:nvGrpSpPr>
            <p:cNvPr id="108" name="グループ化 107">
              <a:extLst>
                <a:ext uri="{FF2B5EF4-FFF2-40B4-BE49-F238E27FC236}">
                  <a16:creationId xmlns:a16="http://schemas.microsoft.com/office/drawing/2014/main" id="{81AA4B96-AC9D-5709-25F3-0FEA3C22F308}"/>
                </a:ext>
              </a:extLst>
            </p:cNvPr>
            <p:cNvGrpSpPr/>
            <p:nvPr/>
          </p:nvGrpSpPr>
          <p:grpSpPr>
            <a:xfrm>
              <a:off x="9514224" y="1065241"/>
              <a:ext cx="2404221" cy="3758091"/>
              <a:chOff x="9590082" y="589041"/>
              <a:chExt cx="2404221" cy="3758091"/>
            </a:xfrm>
          </p:grpSpPr>
          <p:grpSp>
            <p:nvGrpSpPr>
              <p:cNvPr id="111" name="グループ化 110">
                <a:extLst>
                  <a:ext uri="{FF2B5EF4-FFF2-40B4-BE49-F238E27FC236}">
                    <a16:creationId xmlns:a16="http://schemas.microsoft.com/office/drawing/2014/main" id="{78F0B1E0-D25D-EC05-05D3-31A93E2A596D}"/>
                  </a:ext>
                </a:extLst>
              </p:cNvPr>
              <p:cNvGrpSpPr/>
              <p:nvPr/>
            </p:nvGrpSpPr>
            <p:grpSpPr>
              <a:xfrm>
                <a:off x="9612964" y="589041"/>
                <a:ext cx="2337536" cy="3758091"/>
                <a:chOff x="9612964" y="589041"/>
                <a:chExt cx="2337536" cy="3758091"/>
              </a:xfrm>
            </p:grpSpPr>
            <p:pic>
              <p:nvPicPr>
                <p:cNvPr id="114" name="図 113">
                  <a:extLst>
                    <a:ext uri="{FF2B5EF4-FFF2-40B4-BE49-F238E27FC236}">
                      <a16:creationId xmlns:a16="http://schemas.microsoft.com/office/drawing/2014/main" id="{707D2745-B4F1-8183-10B4-A2BFAD431F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71504" y="2810162"/>
                  <a:ext cx="2178996" cy="1536970"/>
                </a:xfrm>
                <a:prstGeom prst="rect">
                  <a:avLst/>
                </a:prstGeom>
              </p:spPr>
            </p:pic>
            <p:pic>
              <p:nvPicPr>
                <p:cNvPr id="115" name="図 114">
                  <a:extLst>
                    <a:ext uri="{FF2B5EF4-FFF2-40B4-BE49-F238E27FC236}">
                      <a16:creationId xmlns:a16="http://schemas.microsoft.com/office/drawing/2014/main" id="{F12A5C3C-EA09-9E4D-3E67-DF851425CF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612964" y="589041"/>
                  <a:ext cx="1984443" cy="2110902"/>
                </a:xfrm>
                <a:prstGeom prst="rect">
                  <a:avLst/>
                </a:prstGeom>
              </p:spPr>
            </p:pic>
          </p:grpSp>
          <p:sp>
            <p:nvSpPr>
              <p:cNvPr id="112" name="テキスト ボックス 36">
                <a:extLst>
                  <a:ext uri="{FF2B5EF4-FFF2-40B4-BE49-F238E27FC236}">
                    <a16:creationId xmlns:a16="http://schemas.microsoft.com/office/drawing/2014/main" id="{EC71F9BD-3FD9-3C3F-F7F6-A7AB703D0D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45498" y="2824333"/>
                <a:ext cx="2348805" cy="400110"/>
              </a:xfrm>
              <a:prstGeom prst="rect">
                <a:avLst/>
              </a:prstGeom>
              <a:solidFill>
                <a:srgbClr val="FFE593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orbital 1(dx2-y2)</a:t>
                </a:r>
              </a:p>
            </p:txBody>
          </p:sp>
          <p:sp>
            <p:nvSpPr>
              <p:cNvPr id="113" name="テキスト ボックス 36">
                <a:extLst>
                  <a:ext uri="{FF2B5EF4-FFF2-40B4-BE49-F238E27FC236}">
                    <a16:creationId xmlns:a16="http://schemas.microsoft.com/office/drawing/2014/main" id="{1F3DFB65-D478-BD85-B050-9AF7A10963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90082" y="645335"/>
                <a:ext cx="1959238" cy="400110"/>
              </a:xfrm>
              <a:prstGeom prst="rect">
                <a:avLst/>
              </a:prstGeom>
              <a:solidFill>
                <a:srgbClr val="FFE593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orbital 2(dz2)</a:t>
                </a:r>
              </a:p>
            </p:txBody>
          </p:sp>
        </p:grpSp>
        <p:sp>
          <p:nvSpPr>
            <p:cNvPr id="109" name="矢印: 下 108">
              <a:extLst>
                <a:ext uri="{FF2B5EF4-FFF2-40B4-BE49-F238E27FC236}">
                  <a16:creationId xmlns:a16="http://schemas.microsoft.com/office/drawing/2014/main" id="{D8314AAC-B1BF-C1D0-98EF-1B18056D7A86}"/>
                </a:ext>
              </a:extLst>
            </p:cNvPr>
            <p:cNvSpPr/>
            <p:nvPr/>
          </p:nvSpPr>
          <p:spPr>
            <a:xfrm rot="3459696">
              <a:off x="9018047" y="1675377"/>
              <a:ext cx="187249" cy="1204706"/>
            </a:xfrm>
            <a:prstGeom prst="downArrow">
              <a:avLst/>
            </a:prstGeom>
            <a:solidFill>
              <a:srgbClr val="008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0" name="矢印: 下 109">
              <a:extLst>
                <a:ext uri="{FF2B5EF4-FFF2-40B4-BE49-F238E27FC236}">
                  <a16:creationId xmlns:a16="http://schemas.microsoft.com/office/drawing/2014/main" id="{57D4D06E-A0E5-2823-FFBD-51A596549DE5}"/>
                </a:ext>
              </a:extLst>
            </p:cNvPr>
            <p:cNvSpPr/>
            <p:nvPr/>
          </p:nvSpPr>
          <p:spPr>
            <a:xfrm rot="18140304" flipV="1">
              <a:off x="9081905" y="3063924"/>
              <a:ext cx="231972" cy="1204706"/>
            </a:xfrm>
            <a:prstGeom prst="downArrow">
              <a:avLst/>
            </a:prstGeom>
            <a:solidFill>
              <a:srgbClr val="008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FC460C2-2C94-1AD8-7619-F33F9773E34F}"/>
              </a:ext>
            </a:extLst>
          </p:cNvPr>
          <p:cNvGrpSpPr/>
          <p:nvPr/>
        </p:nvGrpSpPr>
        <p:grpSpPr>
          <a:xfrm>
            <a:off x="6867991" y="4607229"/>
            <a:ext cx="4786009" cy="1892003"/>
            <a:chOff x="6867991" y="4607229"/>
            <a:chExt cx="4786009" cy="1892003"/>
          </a:xfrm>
        </p:grpSpPr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2EEBF010-CE5B-B829-7EAC-08C30FC2D1DE}"/>
                </a:ext>
              </a:extLst>
            </p:cNvPr>
            <p:cNvGrpSpPr/>
            <p:nvPr/>
          </p:nvGrpSpPr>
          <p:grpSpPr>
            <a:xfrm>
              <a:off x="6867991" y="4991445"/>
              <a:ext cx="4786009" cy="1507787"/>
              <a:chOff x="7104112" y="5060096"/>
              <a:chExt cx="4786009" cy="1507787"/>
            </a:xfrm>
          </p:grpSpPr>
          <p:pic>
            <p:nvPicPr>
              <p:cNvPr id="41" name="図 40">
                <a:extLst>
                  <a:ext uri="{FF2B5EF4-FFF2-40B4-BE49-F238E27FC236}">
                    <a16:creationId xmlns:a16="http://schemas.microsoft.com/office/drawing/2014/main" id="{B04E8043-F491-EA2F-0A8F-EF35A16465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04112" y="5060096"/>
                <a:ext cx="4786009" cy="1507787"/>
              </a:xfrm>
              <a:prstGeom prst="rect">
                <a:avLst/>
              </a:prstGeom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2" name="テキスト ボックス 1">
                <a:extLst>
                  <a:ext uri="{FF2B5EF4-FFF2-40B4-BE49-F238E27FC236}">
                    <a16:creationId xmlns:a16="http://schemas.microsoft.com/office/drawing/2014/main" id="{111188BD-F11E-2285-A790-E74E23AC94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12477" y="5596454"/>
                <a:ext cx="4276458" cy="36933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intra-orbital extended s</a:t>
                </a: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          </a:t>
                </a:r>
                <a:r>
                  <a:rPr kumimoji="1" lang="en-US" altLang="ja-JP" sz="1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inter-o d</a:t>
                </a:r>
                <a:endParaRPr kumimoji="1" lang="ja-JP" alt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endParaRPr>
              </a:p>
            </p:txBody>
          </p:sp>
          <p:sp>
            <p:nvSpPr>
              <p:cNvPr id="43" name="テキスト ボックス 3">
                <a:extLst>
                  <a:ext uri="{FF2B5EF4-FFF2-40B4-BE49-F238E27FC236}">
                    <a16:creationId xmlns:a16="http://schemas.microsoft.com/office/drawing/2014/main" id="{9BAEAA6C-61A5-61B8-40C8-1D97C1CDC0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44664" y="5096797"/>
                <a:ext cx="3960440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HGS創英角ｺﾞｼｯｸUB" panose="020B0900000000000000" pitchFamily="50" charset="-128"/>
                    <a:cs typeface="+mn-cs"/>
                  </a:rPr>
                  <a:t>D</a:t>
                </a:r>
                <a:r>
                  <a:rPr kumimoji="1" lang="en-US" altLang="ja-JP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11</a:t>
                </a:r>
                <a:r>
                  <a:rPr kumimoji="1" lang="en-US" altLang="ja-JP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HGS創英角ｺﾞｼｯｸUB" panose="020B0900000000000000" pitchFamily="50" charset="-128"/>
                    <a:cs typeface="+mn-cs"/>
                  </a:rPr>
                  <a:t>             D</a:t>
                </a:r>
                <a:r>
                  <a:rPr kumimoji="1" lang="en-US" altLang="ja-JP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22            </a:t>
                </a:r>
                <a:r>
                  <a:rPr kumimoji="1" lang="en-US" altLang="ja-JP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HGS創英角ｺﾞｼｯｸUB" panose="020B0900000000000000" pitchFamily="50" charset="-128"/>
                    <a:cs typeface="+mn-cs"/>
                  </a:rPr>
                  <a:t> </a:t>
                </a:r>
                <a:r>
                  <a:rPr kumimoji="1" lang="en-US" altLang="ja-JP" sz="2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HGS創英角ｺﾞｼｯｸUB" panose="020B0900000000000000" pitchFamily="50" charset="-128"/>
                    <a:cs typeface="+mn-cs"/>
                  </a:rPr>
                  <a:t>D</a:t>
                </a:r>
                <a:r>
                  <a:rPr kumimoji="1" lang="en-US" altLang="ja-JP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12</a:t>
                </a:r>
                <a:r>
                  <a:rPr kumimoji="1" lang="en-US" altLang="ja-JP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HGS創英角ｺﾞｼｯｸUB" panose="020B0900000000000000" pitchFamily="50" charset="-128"/>
                    <a:cs typeface="+mn-cs"/>
                  </a:rPr>
                  <a:t> </a:t>
                </a:r>
                <a:endParaRPr kumimoji="1" lang="ja-JP" alt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ea typeface="HGS創英角ｺﾞｼｯｸUB" panose="020B0900000000000000" pitchFamily="50" charset="-128"/>
                  <a:cs typeface="+mn-cs"/>
                </a:endParaRPr>
              </a:p>
            </p:txBody>
          </p:sp>
        </p:grpSp>
        <p:sp>
          <p:nvSpPr>
            <p:cNvPr id="44" name="テキスト ボックス 36">
              <a:extLst>
                <a:ext uri="{FF2B5EF4-FFF2-40B4-BE49-F238E27FC236}">
                  <a16:creationId xmlns:a16="http://schemas.microsoft.com/office/drawing/2014/main" id="{39CE7284-801F-7F8D-7F46-D89050556D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2894" y="4607229"/>
              <a:ext cx="244102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000" dirty="0">
                  <a:solidFill>
                    <a:srgbClr val="000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gap function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(FLEX)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936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9F3ABF-ABA1-1D29-0A8C-30F839FCA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392"/>
            <a:ext cx="12192000" cy="7056784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BB18739B-C55F-4155-8412-07125CB7E17A}"/>
              </a:ext>
            </a:extLst>
          </p:cNvPr>
          <p:cNvGrpSpPr/>
          <p:nvPr/>
        </p:nvGrpSpPr>
        <p:grpSpPr>
          <a:xfrm>
            <a:off x="864348" y="621625"/>
            <a:ext cx="7315200" cy="5661498"/>
            <a:chOff x="5117504" y="952308"/>
            <a:chExt cx="7315200" cy="5661498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111B1D71-FEEA-453B-AFB1-B878B77B0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7504" y="952308"/>
              <a:ext cx="7315200" cy="5661498"/>
            </a:xfrm>
            <a:prstGeom prst="rect">
              <a:avLst/>
            </a:prstGeom>
          </p:spPr>
        </p:pic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BFAA140B-6F37-4929-9519-8F59B8A65B5F}"/>
                </a:ext>
              </a:extLst>
            </p:cNvPr>
            <p:cNvSpPr/>
            <p:nvPr/>
          </p:nvSpPr>
          <p:spPr bwMode="auto">
            <a:xfrm>
              <a:off x="8775104" y="2160804"/>
              <a:ext cx="2001416" cy="2679712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テキスト ボックス 1">
              <a:extLst>
                <a:ext uri="{FF2B5EF4-FFF2-40B4-BE49-F238E27FC236}">
                  <a16:creationId xmlns:a16="http://schemas.microsoft.com/office/drawing/2014/main" id="{29B5554A-0648-44A3-BA18-C5872BCFF8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8457" y="4906695"/>
              <a:ext cx="2346763" cy="646331"/>
            </a:xfrm>
            <a:prstGeom prst="rect">
              <a:avLst/>
            </a:prstGeom>
            <a:solidFill>
              <a:srgbClr val="FFE59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rPr>
                <a:t>intra-orbital s-wave; 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rPr>
                <a:t>inter-orbital d-wave</a:t>
              </a:r>
              <a:endParaRPr kumimoji="1" lang="ja-JP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D5C7C3D7-9DBE-4108-88DD-3892FE5E5B07}"/>
                </a:ext>
              </a:extLst>
            </p:cNvPr>
            <p:cNvSpPr/>
            <p:nvPr/>
          </p:nvSpPr>
          <p:spPr bwMode="auto">
            <a:xfrm>
              <a:off x="7127711" y="3717032"/>
              <a:ext cx="678317" cy="2408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" name="Text Box 2">
            <a:extLst>
              <a:ext uri="{FF2B5EF4-FFF2-40B4-BE49-F238E27FC236}">
                <a16:creationId xmlns:a16="http://schemas.microsoft.com/office/drawing/2014/main" id="{38895B9B-DD51-4611-AAF7-457D743ED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3744" y="44624"/>
            <a:ext cx="717537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i="0" u="sng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Tc dome</a:t>
            </a: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DB220385-73E9-40EA-B5E4-0239D236D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168" y="232799"/>
            <a:ext cx="3503712" cy="40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4F81BD">
                <a:gamma/>
                <a:shade val="60000"/>
                <a:invGamma/>
              </a:srgbClr>
            </a:prstShdw>
          </a:effectLst>
        </p:spPr>
        <p:txBody>
          <a:bodyPr wrap="square" lIns="91425" tIns="45713" rIns="91425" bIns="45713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9BFF9B"/>
                </a:solidFill>
                <a:effectLst/>
                <a:uLnTx/>
                <a:uFillTx/>
                <a:latin typeface="HGP創英角ｺﾞｼｯｸUB" pitchFamily="50" charset="-128"/>
                <a:ea typeface="HGP創英角ｺﾞｼｯｸUB" pitchFamily="50" charset="-128"/>
                <a:cs typeface="+mn-cs"/>
                <a:sym typeface="Wingdings" pitchFamily="2" charset="2"/>
              </a:rPr>
              <a:t>(Yamazaki et al, </a:t>
            </a:r>
            <a:r>
              <a:rPr kumimoji="0" lang="en-US" altLang="ja-JP" sz="2000" b="0" i="0" u="none" strike="noStrike" kern="0" cap="none" spc="0" normalizeH="0" baseline="0" noProof="0" dirty="0" err="1">
                <a:ln>
                  <a:noFill/>
                </a:ln>
                <a:solidFill>
                  <a:srgbClr val="9BFF9B"/>
                </a:solidFill>
                <a:effectLst/>
                <a:uLnTx/>
                <a:uFillTx/>
                <a:latin typeface="HGP創英角ｺﾞｼｯｸUB" pitchFamily="50" charset="-128"/>
                <a:ea typeface="HGP創英角ｺﾞｼｯｸUB" pitchFamily="50" charset="-128"/>
                <a:cs typeface="+mn-cs"/>
                <a:sym typeface="Wingdings" pitchFamily="2" charset="2"/>
              </a:rPr>
              <a:t>PRR</a:t>
            </a: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9BFF9B"/>
                </a:solidFill>
                <a:effectLst/>
                <a:uLnTx/>
                <a:uFillTx/>
                <a:latin typeface="HGP創英角ｺﾞｼｯｸUB" pitchFamily="50" charset="-128"/>
                <a:ea typeface="HGP創英角ｺﾞｼｯｸUB" pitchFamily="50" charset="-128"/>
                <a:cs typeface="+mn-cs"/>
                <a:sym typeface="Wingdings" pitchFamily="2" charset="2"/>
              </a:rPr>
              <a:t> 2020)</a:t>
            </a:r>
            <a:r>
              <a:rPr kumimoji="0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P創英角ｺﾞｼｯｸUB" pitchFamily="50" charset="-128"/>
                <a:ea typeface="HGP創英角ｺﾞｼｯｸUB" pitchFamily="50" charset="-128"/>
                <a:cs typeface="+mn-cs"/>
                <a:sym typeface="Wingdings" pitchFamily="2" charset="2"/>
              </a:rPr>
              <a:t>　　</a:t>
            </a: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GP創英角ｺﾞｼｯｸUB" pitchFamily="50" charset="-128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4431F9BB-E7A8-465F-AEFB-787E9A7D7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1" y="5083850"/>
            <a:ext cx="2736305" cy="369318"/>
          </a:xfrm>
          <a:prstGeom prst="rect">
            <a:avLst/>
          </a:prstGeom>
          <a:solidFill>
            <a:srgbClr val="FFE593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13" rIns="91425" bIns="45713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itchFamily="50" charset="-128"/>
                <a:ea typeface="HGP創英角ｺﾞｼｯｸUB" pitchFamily="50" charset="-128"/>
                <a:cs typeface="+mn-cs"/>
                <a:sym typeface="Wingdings" pitchFamily="2" charset="2"/>
              </a:rPr>
              <a:t>Usual one-band d-wave</a:t>
            </a:r>
            <a:r>
              <a: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itchFamily="50" charset="-128"/>
                <a:ea typeface="HGP創英角ｺﾞｼｯｸUB" pitchFamily="50" charset="-128"/>
                <a:cs typeface="+mn-cs"/>
                <a:sym typeface="Wingdings" pitchFamily="2" charset="2"/>
              </a:rPr>
              <a:t>　　</a:t>
            </a:r>
            <a:endParaRPr kumimoji="0" lang="en-US" altLang="ja-JP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itchFamily="50" charset="-128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23BC3DF9-8081-4646-8E7B-0011D20F24DA}"/>
              </a:ext>
            </a:extLst>
          </p:cNvPr>
          <p:cNvSpPr/>
          <p:nvPr/>
        </p:nvSpPr>
        <p:spPr bwMode="auto">
          <a:xfrm>
            <a:off x="1873600" y="3650229"/>
            <a:ext cx="1626899" cy="1385998"/>
          </a:xfrm>
          <a:prstGeom prst="rect">
            <a:avLst/>
          </a:prstGeom>
          <a:noFill/>
          <a:ln w="28575" cap="flat" cmpd="sng" algn="ctr">
            <a:solidFill>
              <a:srgbClr val="0000CC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B121D2A6-3A27-41FD-9003-45BBAB58B9D2}"/>
              </a:ext>
            </a:extLst>
          </p:cNvPr>
          <p:cNvSpPr/>
          <p:nvPr/>
        </p:nvSpPr>
        <p:spPr bwMode="auto">
          <a:xfrm>
            <a:off x="4526668" y="1830121"/>
            <a:ext cx="2001416" cy="2679712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吹き出し: 下矢印 5">
            <a:extLst>
              <a:ext uri="{FF2B5EF4-FFF2-40B4-BE49-F238E27FC236}">
                <a16:creationId xmlns:a16="http://schemas.microsoft.com/office/drawing/2014/main" id="{9933E9C9-CE05-441C-9A78-C6A7FC6C90B8}"/>
              </a:ext>
            </a:extLst>
          </p:cNvPr>
          <p:cNvSpPr/>
          <p:nvPr/>
        </p:nvSpPr>
        <p:spPr bwMode="auto">
          <a:xfrm>
            <a:off x="4286900" y="963120"/>
            <a:ext cx="2329398" cy="1047185"/>
          </a:xfrm>
          <a:prstGeom prst="downArrowCallou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 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comes from an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“incipient band”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160E915-E223-993B-40FE-6C65CA58521B}"/>
              </a:ext>
            </a:extLst>
          </p:cNvPr>
          <p:cNvSpPr/>
          <p:nvPr/>
        </p:nvSpPr>
        <p:spPr>
          <a:xfrm>
            <a:off x="7760401" y="963120"/>
            <a:ext cx="3009643" cy="1713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C522EE42-C785-B2E7-9688-E4B307FE60DA}"/>
              </a:ext>
            </a:extLst>
          </p:cNvPr>
          <p:cNvSpPr/>
          <p:nvPr/>
        </p:nvSpPr>
        <p:spPr>
          <a:xfrm>
            <a:off x="1826879" y="1311550"/>
            <a:ext cx="2215666" cy="1605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3AF3616E-6D5F-C3A9-8397-F8AF7FCC0ABD}"/>
              </a:ext>
            </a:extLst>
          </p:cNvPr>
          <p:cNvGrpSpPr/>
          <p:nvPr/>
        </p:nvGrpSpPr>
        <p:grpSpPr>
          <a:xfrm>
            <a:off x="7782624" y="1613277"/>
            <a:ext cx="3009662" cy="1023635"/>
            <a:chOff x="908678" y="731330"/>
            <a:chExt cx="3346315" cy="1138136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68B8D613-F29A-E153-59C4-BF58BD6F7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8678" y="731330"/>
              <a:ext cx="3346315" cy="1138136"/>
            </a:xfrm>
            <a:prstGeom prst="rect">
              <a:avLst/>
            </a:prstGeom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E5AE4144-410A-E11D-F611-093B0ADA5266}"/>
                </a:ext>
              </a:extLst>
            </p:cNvPr>
            <p:cNvSpPr/>
            <p:nvPr/>
          </p:nvSpPr>
          <p:spPr>
            <a:xfrm>
              <a:off x="1491970" y="1628799"/>
              <a:ext cx="914400" cy="234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DFBE6EF5-096D-D6C9-6A7B-67EB25479FE0}"/>
              </a:ext>
            </a:extLst>
          </p:cNvPr>
          <p:cNvGrpSpPr/>
          <p:nvPr/>
        </p:nvGrpSpPr>
        <p:grpSpPr>
          <a:xfrm>
            <a:off x="7752184" y="2339978"/>
            <a:ext cx="3359624" cy="2053616"/>
            <a:chOff x="872056" y="2311183"/>
            <a:chExt cx="3735421" cy="2283327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B29E85B2-E691-0C7D-DF04-FB8FE1611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2056" y="2590612"/>
              <a:ext cx="3735421" cy="2003898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B54301E6-E447-91A6-0B59-CBB367559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33899" y="2311183"/>
              <a:ext cx="661481" cy="291830"/>
            </a:xfrm>
            <a:prstGeom prst="rect">
              <a:avLst/>
            </a:prstGeom>
            <a:effectLst/>
          </p:spPr>
        </p:pic>
      </p:grpSp>
      <p:sp>
        <p:nvSpPr>
          <p:cNvPr id="30" name="テキスト ボックス 3">
            <a:extLst>
              <a:ext uri="{FF2B5EF4-FFF2-40B4-BE49-F238E27FC236}">
                <a16:creationId xmlns:a16="http://schemas.microsoft.com/office/drawing/2014/main" id="{8DD0ED95-7626-35B8-AD8B-D9C4B94DF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288" y="1784271"/>
            <a:ext cx="511679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HGS創英角ｺﾞｼｯｸUB" panose="020B0900000000000000" pitchFamily="50" charset="-128"/>
                <a:cs typeface="+mn-cs"/>
              </a:rPr>
              <a:t>D</a:t>
            </a: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E</a:t>
            </a:r>
            <a:endParaRPr kumimoji="1" lang="ja-JP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anose="05050102010706020507" pitchFamily="18" charset="2"/>
              <a:ea typeface="HGS創英角ｺﾞｼｯｸUB" panose="020B0900000000000000" pitchFamily="50" charset="-128"/>
              <a:cs typeface="+mn-cs"/>
            </a:endParaRP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CA1C0E07-CA39-924C-05D8-297E144ED9FD}"/>
              </a:ext>
            </a:extLst>
          </p:cNvPr>
          <p:cNvCxnSpPr/>
          <p:nvPr/>
        </p:nvCxnSpPr>
        <p:spPr bwMode="auto">
          <a:xfrm>
            <a:off x="8698052" y="1678597"/>
            <a:ext cx="0" cy="75143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8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463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25E-6 -2.22222E-6 L 1.25E-6 -0.0828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C15C1A2C-4326-24E4-F78B-7BEB4C8EB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80" y="-99392"/>
            <a:ext cx="12360696" cy="7056784"/>
          </a:xfrm>
          <a:prstGeom prst="rect">
            <a:avLst/>
          </a:prstGeom>
        </p:spPr>
      </p:pic>
      <p:sp>
        <p:nvSpPr>
          <p:cNvPr id="369667" name="テキスト ボックス 7"/>
          <p:cNvSpPr txBox="1">
            <a:spLocks noChangeArrowheads="1"/>
          </p:cNvSpPr>
          <p:nvPr/>
        </p:nvSpPr>
        <p:spPr bwMode="auto">
          <a:xfrm>
            <a:off x="2461641" y="332656"/>
            <a:ext cx="6984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Incipient (close to, but away from </a:t>
            </a: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E </a:t>
            </a:r>
            <a:r>
              <a:rPr kumimoji="1" lang="en-US" altLang="ja-JP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F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) bands</a:t>
            </a:r>
            <a:endParaRPr kumimoji="1" lang="en-US" altLang="ja-JP" sz="1800" b="0" i="0" u="sng" strike="noStrike" kern="1200" cap="none" spc="0" normalizeH="0" baseline="0" noProof="0" dirty="0">
              <a:ln>
                <a:noFill/>
              </a:ln>
              <a:solidFill>
                <a:srgbClr val="FFE593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F757B9B4-BFCA-4F1F-943B-FB1AE5426C5D}"/>
              </a:ext>
            </a:extLst>
          </p:cNvPr>
          <p:cNvGrpSpPr/>
          <p:nvPr/>
        </p:nvGrpSpPr>
        <p:grpSpPr>
          <a:xfrm>
            <a:off x="893035" y="908720"/>
            <a:ext cx="4791645" cy="3226148"/>
            <a:chOff x="3647728" y="612428"/>
            <a:chExt cx="4791645" cy="3226148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2EA83523-169B-4F99-813D-35673234502C}"/>
                </a:ext>
              </a:extLst>
            </p:cNvPr>
            <p:cNvGrpSpPr/>
            <p:nvPr/>
          </p:nvGrpSpPr>
          <p:grpSpPr>
            <a:xfrm>
              <a:off x="3647728" y="612428"/>
              <a:ext cx="4791645" cy="3226148"/>
              <a:chOff x="3647728" y="612428"/>
              <a:chExt cx="4791645" cy="3226148"/>
            </a:xfrm>
          </p:grpSpPr>
          <p:sp>
            <p:nvSpPr>
              <p:cNvPr id="369669" name="テキスト ボックス 7"/>
              <p:cNvSpPr txBox="1">
                <a:spLocks noChangeArrowheads="1"/>
              </p:cNvSpPr>
              <p:nvPr/>
            </p:nvSpPr>
            <p:spPr bwMode="auto">
              <a:xfrm>
                <a:off x="3719736" y="612428"/>
                <a:ext cx="4719637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as 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8E1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in </a:t>
                </a:r>
                <a:r>
                  <a:rPr kumimoji="1" lang="en-US" altLang="ja-JP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8E1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FeSe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BFF9B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 </a:t>
                </a: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BFF9B"/>
                    </a:solidFill>
                    <a:effectLst/>
                    <a:uLnTx/>
                    <a:uFillTx/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  <a:cs typeface="+mn-cs"/>
                  </a:rPr>
                  <a:t>(Qian et al, </a:t>
                </a:r>
                <a:r>
                  <a:rPr kumimoji="1" lang="en-US" altLang="ja-JP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9BFF9B"/>
                    </a:solidFill>
                    <a:effectLst/>
                    <a:uLnTx/>
                    <a:uFillTx/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  <a:cs typeface="+mn-cs"/>
                  </a:rPr>
                  <a:t>PRL</a:t>
                </a: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BFF9B"/>
                    </a:solidFill>
                    <a:effectLst/>
                    <a:uLnTx/>
                    <a:uFillTx/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  <a:cs typeface="+mn-cs"/>
                  </a:rPr>
                  <a:t> 2011; …)</a:t>
                </a:r>
              </a:p>
            </p:txBody>
          </p:sp>
          <p:grpSp>
            <p:nvGrpSpPr>
              <p:cNvPr id="8" name="グループ化 7">
                <a:extLst>
                  <a:ext uri="{FF2B5EF4-FFF2-40B4-BE49-F238E27FC236}">
                    <a16:creationId xmlns:a16="http://schemas.microsoft.com/office/drawing/2014/main" id="{208C0CF3-811E-49DB-9DBD-271C3C404182}"/>
                  </a:ext>
                </a:extLst>
              </p:cNvPr>
              <p:cNvGrpSpPr/>
              <p:nvPr/>
            </p:nvGrpSpPr>
            <p:grpSpPr>
              <a:xfrm>
                <a:off x="3647728" y="1017589"/>
                <a:ext cx="4541859" cy="2820987"/>
                <a:chOff x="3697658" y="1017589"/>
                <a:chExt cx="4541859" cy="2820987"/>
              </a:xfrm>
            </p:grpSpPr>
            <p:grpSp>
              <p:nvGrpSpPr>
                <p:cNvPr id="5" name="グループ化 4">
                  <a:extLst>
                    <a:ext uri="{FF2B5EF4-FFF2-40B4-BE49-F238E27FC236}">
                      <a16:creationId xmlns:a16="http://schemas.microsoft.com/office/drawing/2014/main" id="{C8DF1ED2-4619-4AEA-8D6A-4182D83309A1}"/>
                    </a:ext>
                  </a:extLst>
                </p:cNvPr>
                <p:cNvGrpSpPr/>
                <p:nvPr/>
              </p:nvGrpSpPr>
              <p:grpSpPr>
                <a:xfrm>
                  <a:off x="3791744" y="1017589"/>
                  <a:ext cx="4447773" cy="2820987"/>
                  <a:chOff x="3791744" y="1017589"/>
                  <a:chExt cx="4447773" cy="2820987"/>
                </a:xfrm>
              </p:grpSpPr>
              <p:pic>
                <p:nvPicPr>
                  <p:cNvPr id="369696" name="図 1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91744" y="1017589"/>
                    <a:ext cx="4447773" cy="28209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8" name="テキスト ボックス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52712" y="1200151"/>
                    <a:ext cx="444500" cy="46196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itchFamily="34" charset="0"/>
                        <a:ea typeface="ＭＳ Ｐゴシック" pitchFamily="50" charset="-128"/>
                      </a:defRPr>
                    </a:lvl1pPr>
                    <a:lvl2pPr marL="37931725" indent="-37474525">
                      <a:spcBef>
                        <a:spcPct val="20000"/>
                      </a:spcBef>
                      <a:buFont typeface="Arial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itchFamily="34" charset="0"/>
                        <a:ea typeface="ＭＳ Ｐゴシック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itchFamily="34" charset="0"/>
                        <a:ea typeface="ＭＳ Ｐゴシック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itchFamily="34" charset="0"/>
                        <a:ea typeface="ＭＳ Ｐゴシック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itchFamily="34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itchFamily="34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itchFamily="34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itchFamily="34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itchFamily="34" charset="0"/>
                        <a:ea typeface="ＭＳ Ｐゴシック" pitchFamily="50" charset="-128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charset="0"/>
                      <a:buNone/>
                      <a:tabLst/>
                      <a:defRPr/>
                    </a:pPr>
                    <a:r>
                      <a:rPr kumimoji="1" lang="en-US" altLang="ja-JP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>
                            <a:lumMod val="95000"/>
                          </a:srgbClr>
                        </a:solidFill>
                        <a:effectLst/>
                        <a:uLnTx/>
                        <a:uFillTx/>
                        <a:latin typeface="HGS創英角ｺﾞｼｯｸUB" pitchFamily="50" charset="-128"/>
                        <a:ea typeface="HGS創英角ｺﾞｼｯｸUB" pitchFamily="50" charset="-128"/>
                        <a:cs typeface="+mn-cs"/>
                      </a:rPr>
                      <a:t>+</a:t>
                    </a:r>
                  </a:p>
                </p:txBody>
              </p:sp>
              <p:sp>
                <p:nvSpPr>
                  <p:cNvPr id="20" name="テキスト ボックス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87737" y="1458914"/>
                    <a:ext cx="442912" cy="4603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itchFamily="34" charset="0"/>
                        <a:ea typeface="ＭＳ Ｐゴシック" pitchFamily="50" charset="-128"/>
                      </a:defRPr>
                    </a:lvl1pPr>
                    <a:lvl2pPr marL="37931725" indent="-37474525">
                      <a:spcBef>
                        <a:spcPct val="20000"/>
                      </a:spcBef>
                      <a:buFont typeface="Arial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itchFamily="34" charset="0"/>
                        <a:ea typeface="ＭＳ Ｐゴシック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itchFamily="34" charset="0"/>
                        <a:ea typeface="ＭＳ Ｐゴシック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itchFamily="34" charset="0"/>
                        <a:ea typeface="ＭＳ Ｐゴシック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itchFamily="34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itchFamily="34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itchFamily="34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itchFamily="34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itchFamily="34" charset="0"/>
                        <a:ea typeface="ＭＳ Ｐゴシック" pitchFamily="50" charset="-128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charset="0"/>
                      <a:buNone/>
                      <a:tabLst/>
                      <a:defRPr/>
                    </a:pPr>
                    <a:r>
                      <a:rPr kumimoji="1" lang="en-US" altLang="ja-JP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>
                            <a:lumMod val="95000"/>
                          </a:srgbClr>
                        </a:solidFill>
                        <a:effectLst/>
                        <a:uLnTx/>
                        <a:uFillTx/>
                        <a:latin typeface="HGS創英角ｺﾞｼｯｸUB" pitchFamily="50" charset="-128"/>
                        <a:ea typeface="HGS創英角ｺﾞｼｯｸUB" pitchFamily="50" charset="-128"/>
                        <a:cs typeface="+mn-cs"/>
                      </a:rPr>
                      <a:t>+</a:t>
                    </a:r>
                  </a:p>
                </p:txBody>
              </p:sp>
              <p:sp>
                <p:nvSpPr>
                  <p:cNvPr id="369674" name="テキスト ボックス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417950" y="2098676"/>
                    <a:ext cx="442913" cy="46196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37931725" indent="-37474525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1" lang="en-US" altLang="ja-JP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  <a:cs typeface="+mn-cs"/>
                      </a:rPr>
                      <a:t>-</a:t>
                    </a:r>
                  </a:p>
                </p:txBody>
              </p:sp>
              <p:sp>
                <p:nvSpPr>
                  <p:cNvPr id="2" name="正方形/長方形 1">
                    <a:extLst>
                      <a:ext uri="{FF2B5EF4-FFF2-40B4-BE49-F238E27FC236}">
                        <a16:creationId xmlns:a16="http://schemas.microsoft.com/office/drawing/2014/main" id="{0B855E8B-448D-4B06-955C-FAB21CC4A720}"/>
                      </a:ext>
                    </a:extLst>
                  </p:cNvPr>
                  <p:cNvSpPr/>
                  <p:nvPr/>
                </p:nvSpPr>
                <p:spPr>
                  <a:xfrm>
                    <a:off x="7197353" y="1712586"/>
                    <a:ext cx="994635" cy="160147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91844" name="テキスト ボックス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36399" y="2348468"/>
                    <a:ext cx="1418978" cy="369332"/>
                  </a:xfrm>
                  <a:prstGeom prst="rect">
                    <a:avLst/>
                  </a:prstGeom>
                  <a:solidFill>
                    <a:srgbClr val="FFEAD5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1" lang="en-US" altLang="ja-JP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  <a:cs typeface="+mn-cs"/>
                      </a:rPr>
                      <a:t>incipient s</a:t>
                    </a:r>
                    <a:r>
                      <a:rPr kumimoji="1" lang="en-US" altLang="ja-JP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HGS創英角ﾎﾟｯﾌﾟ体" pitchFamily="50" charset="-128"/>
                        <a:ea typeface="HGS創英角ﾎﾟｯﾌﾟ体" pitchFamily="50" charset="-128"/>
                        <a:cs typeface="+mn-cs"/>
                        <a:sym typeface="Symbol" pitchFamily="18" charset="2"/>
                      </a:rPr>
                      <a:t> </a:t>
                    </a:r>
                    <a:endParaRPr kumimoji="1" lang="ja-JP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GS創英角ﾎﾟｯﾌﾟ体" pitchFamily="50" charset="-128"/>
                      <a:ea typeface="HGS創英角ﾎﾟｯﾌﾟ体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47" name="テキスト ボックス 4">
                  <a:extLst>
                    <a:ext uri="{FF2B5EF4-FFF2-40B4-BE49-F238E27FC236}">
                      <a16:creationId xmlns:a16="http://schemas.microsoft.com/office/drawing/2014/main" id="{6C0B3616-9F93-4160-BC0A-C77E2B92F38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97658" y="1168989"/>
                  <a:ext cx="666716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4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  <a:cs typeface="+mn-cs"/>
                    </a:rPr>
                    <a:t>E </a:t>
                  </a:r>
                  <a:r>
                    <a:rPr kumimoji="1" lang="en-US" altLang="ja-JP" sz="240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  <a:cs typeface="+mn-cs"/>
                    </a:rPr>
                    <a:t>F</a:t>
                  </a:r>
                  <a:endParaRPr kumimoji="1" lang="ja-JP" altLang="en-US" sz="24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endParaRPr>
                </a:p>
              </p:txBody>
            </p:sp>
          </p:grpSp>
        </p:grp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44E69652-5B21-47DA-A56B-ED9DC1E755CC}"/>
                </a:ext>
              </a:extLst>
            </p:cNvPr>
            <p:cNvGrpSpPr/>
            <p:nvPr/>
          </p:nvGrpSpPr>
          <p:grpSpPr>
            <a:xfrm>
              <a:off x="3993878" y="980728"/>
              <a:ext cx="3240088" cy="755997"/>
              <a:chOff x="3993878" y="980728"/>
              <a:chExt cx="3240088" cy="755997"/>
            </a:xfrm>
          </p:grpSpPr>
          <p:cxnSp>
            <p:nvCxnSpPr>
              <p:cNvPr id="17" name="直線コネクタ 16"/>
              <p:cNvCxnSpPr/>
              <p:nvPr/>
            </p:nvCxnSpPr>
            <p:spPr bwMode="auto">
              <a:xfrm flipV="1">
                <a:off x="5030515" y="1476376"/>
                <a:ext cx="2203450" cy="187325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テキスト ボックス 21"/>
              <p:cNvSpPr txBox="1">
                <a:spLocks noChangeArrowheads="1"/>
              </p:cNvSpPr>
              <p:nvPr/>
            </p:nvSpPr>
            <p:spPr bwMode="auto">
              <a:xfrm>
                <a:off x="6661199" y="1274763"/>
                <a:ext cx="442913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95000"/>
                      </a:srgbClr>
                    </a:solidFill>
                    <a:effectLst/>
                    <a:uLnTx/>
                    <a:uFillTx/>
                    <a:latin typeface="HGS創英角ｺﾞｼｯｸUB" pitchFamily="50" charset="-128"/>
                    <a:ea typeface="HGS創英角ｺﾞｼｯｸUB" pitchFamily="50" charset="-128"/>
                    <a:cs typeface="+mn-cs"/>
                  </a:rPr>
                  <a:t>+</a:t>
                </a:r>
              </a:p>
            </p:txBody>
          </p:sp>
          <p:cxnSp>
            <p:nvCxnSpPr>
              <p:cNvPr id="3" name="直線コネクタ 2"/>
              <p:cNvCxnSpPr/>
              <p:nvPr/>
            </p:nvCxnSpPr>
            <p:spPr bwMode="auto">
              <a:xfrm>
                <a:off x="6156053" y="1099791"/>
                <a:ext cx="1077913" cy="360363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コネクタ 12"/>
              <p:cNvCxnSpPr/>
              <p:nvPr/>
            </p:nvCxnSpPr>
            <p:spPr bwMode="auto">
              <a:xfrm>
                <a:off x="3993878" y="1331566"/>
                <a:ext cx="1069975" cy="354013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コネクタ 13"/>
              <p:cNvCxnSpPr/>
              <p:nvPr/>
            </p:nvCxnSpPr>
            <p:spPr bwMode="auto">
              <a:xfrm flipV="1">
                <a:off x="4019278" y="1093440"/>
                <a:ext cx="2136775" cy="18415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テキスト ボックス 21"/>
              <p:cNvSpPr txBox="1">
                <a:spLocks noChangeArrowheads="1"/>
              </p:cNvSpPr>
              <p:nvPr/>
            </p:nvSpPr>
            <p:spPr bwMode="auto">
              <a:xfrm>
                <a:off x="5879976" y="980728"/>
                <a:ext cx="444500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95000"/>
                      </a:srgbClr>
                    </a:solidFill>
                    <a:effectLst/>
                    <a:uLnTx/>
                    <a:uFillTx/>
                    <a:latin typeface="HGS創英角ｺﾞｼｯｸUB" pitchFamily="50" charset="-128"/>
                    <a:ea typeface="HGS創英角ｺﾞｼｯｸUB" pitchFamily="50" charset="-128"/>
                    <a:cs typeface="+mn-cs"/>
                  </a:rPr>
                  <a:t>+</a:t>
                </a:r>
              </a:p>
            </p:txBody>
          </p:sp>
        </p:grpSp>
      </p:grpSp>
      <p:grpSp>
        <p:nvGrpSpPr>
          <p:cNvPr id="54" name="Group 50">
            <a:extLst>
              <a:ext uri="{FF2B5EF4-FFF2-40B4-BE49-F238E27FC236}">
                <a16:creationId xmlns:a16="http://schemas.microsoft.com/office/drawing/2014/main" id="{F4CBA7E3-7AFE-48A6-A1BF-6A1CA159CD51}"/>
              </a:ext>
            </a:extLst>
          </p:cNvPr>
          <p:cNvGrpSpPr>
            <a:grpSpLocks/>
          </p:cNvGrpSpPr>
          <p:nvPr/>
        </p:nvGrpSpPr>
        <p:grpSpPr bwMode="auto">
          <a:xfrm>
            <a:off x="1589344" y="1801419"/>
            <a:ext cx="307975" cy="819150"/>
            <a:chOff x="496" y="1168"/>
            <a:chExt cx="290" cy="768"/>
          </a:xfrm>
        </p:grpSpPr>
        <p:sp>
          <p:nvSpPr>
            <p:cNvPr id="55" name="Rectangle 51">
              <a:extLst>
                <a:ext uri="{FF2B5EF4-FFF2-40B4-BE49-F238E27FC236}">
                  <a16:creationId xmlns:a16="http://schemas.microsoft.com/office/drawing/2014/main" id="{64314799-C364-41D1-B57F-58115AFD4F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" y="1559"/>
              <a:ext cx="135" cy="377"/>
            </a:xfrm>
            <a:prstGeom prst="rect">
              <a:avLst/>
            </a:prstGeom>
            <a:gradFill rotWithShape="1">
              <a:gsLst>
                <a:gs pos="0">
                  <a:srgbClr val="172F76"/>
                </a:gs>
                <a:gs pos="100000">
                  <a:srgbClr val="3366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56" name="AutoShape 52">
              <a:extLst>
                <a:ext uri="{FF2B5EF4-FFF2-40B4-BE49-F238E27FC236}">
                  <a16:creationId xmlns:a16="http://schemas.microsoft.com/office/drawing/2014/main" id="{6B3A52AA-85C7-4702-AD91-78A532A0A4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" y="1168"/>
              <a:ext cx="290" cy="4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172F76"/>
                </a:gs>
                <a:gs pos="100000">
                  <a:srgbClr val="3366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</p:grpSp>
      <p:grpSp>
        <p:nvGrpSpPr>
          <p:cNvPr id="57" name="Group 53">
            <a:extLst>
              <a:ext uri="{FF2B5EF4-FFF2-40B4-BE49-F238E27FC236}">
                <a16:creationId xmlns:a16="http://schemas.microsoft.com/office/drawing/2014/main" id="{9DFCC815-3A18-4B83-BE34-95658B7FC9C4}"/>
              </a:ext>
            </a:extLst>
          </p:cNvPr>
          <p:cNvGrpSpPr>
            <a:grpSpLocks/>
          </p:cNvGrpSpPr>
          <p:nvPr/>
        </p:nvGrpSpPr>
        <p:grpSpPr bwMode="auto">
          <a:xfrm>
            <a:off x="3768982" y="2049069"/>
            <a:ext cx="307975" cy="819150"/>
            <a:chOff x="1376" y="1552"/>
            <a:chExt cx="290" cy="768"/>
          </a:xfrm>
        </p:grpSpPr>
        <p:sp>
          <p:nvSpPr>
            <p:cNvPr id="58" name="Rectangle 54">
              <a:extLst>
                <a:ext uri="{FF2B5EF4-FFF2-40B4-BE49-F238E27FC236}">
                  <a16:creationId xmlns:a16="http://schemas.microsoft.com/office/drawing/2014/main" id="{C18617A5-1CDA-43C3-A77A-73C923C14DA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457" y="1552"/>
              <a:ext cx="135" cy="377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100000">
                  <a:srgbClr val="FF9900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59" name="AutoShape 55">
              <a:extLst>
                <a:ext uri="{FF2B5EF4-FFF2-40B4-BE49-F238E27FC236}">
                  <a16:creationId xmlns:a16="http://schemas.microsoft.com/office/drawing/2014/main" id="{39379ED1-91CF-4418-B037-F61D0CE8F54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376" y="1920"/>
              <a:ext cx="290" cy="4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764700"/>
                </a:gs>
                <a:gs pos="100000">
                  <a:srgbClr val="FF9900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EB82D4B-BA5A-A4D9-FD3C-98D28F844358}"/>
              </a:ext>
            </a:extLst>
          </p:cNvPr>
          <p:cNvGrpSpPr/>
          <p:nvPr/>
        </p:nvGrpSpPr>
        <p:grpSpPr>
          <a:xfrm>
            <a:off x="6707931" y="1188854"/>
            <a:ext cx="5292725" cy="4832434"/>
            <a:chOff x="6707931" y="1188854"/>
            <a:chExt cx="5292725" cy="4832434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CC1D5C66-5476-4D62-AD73-C38643670FBE}"/>
                </a:ext>
              </a:extLst>
            </p:cNvPr>
            <p:cNvGrpSpPr/>
            <p:nvPr/>
          </p:nvGrpSpPr>
          <p:grpSpPr>
            <a:xfrm>
              <a:off x="6707931" y="1188854"/>
              <a:ext cx="5292725" cy="4832434"/>
              <a:chOff x="6891031" y="2896273"/>
              <a:chExt cx="5292725" cy="4832434"/>
            </a:xfrm>
          </p:grpSpPr>
          <p:grpSp>
            <p:nvGrpSpPr>
              <p:cNvPr id="11" name="グループ化 10"/>
              <p:cNvGrpSpPr>
                <a:grpSpLocks/>
              </p:cNvGrpSpPr>
              <p:nvPr/>
            </p:nvGrpSpPr>
            <p:grpSpPr bwMode="auto">
              <a:xfrm>
                <a:off x="6891031" y="2896273"/>
                <a:ext cx="5292725" cy="3701380"/>
                <a:chOff x="6306009" y="3308763"/>
                <a:chExt cx="4482162" cy="3134920"/>
              </a:xfrm>
            </p:grpSpPr>
            <p:sp>
              <p:nvSpPr>
                <p:cNvPr id="283656" name="テキスト ボックス 7"/>
                <p:cNvSpPr txBox="1">
                  <a:spLocks noChangeArrowheads="1"/>
                </p:cNvSpPr>
                <p:nvPr/>
              </p:nvSpPr>
              <p:spPr bwMode="auto">
                <a:xfrm>
                  <a:off x="6306009" y="3308763"/>
                  <a:ext cx="4482162" cy="964495"/>
                </a:xfrm>
                <a:prstGeom prst="rect">
                  <a:avLst/>
                </a:prstGeom>
                <a:solidFill>
                  <a:srgbClr val="0000CC"/>
                </a:solidFill>
                <a:ln w="38100">
                  <a:solidFill>
                    <a:srgbClr val="FFC000"/>
                  </a:solidFill>
                  <a:miter lim="800000"/>
                  <a:headEnd/>
                  <a:tailEnd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400" b="0" i="0" u="sng" strike="noStrike" kern="1200" cap="none" spc="0" normalizeH="0" baseline="0" noProof="0" dirty="0">
                      <a:ln>
                        <a:noFill/>
                      </a:ln>
                      <a:solidFill>
                        <a:srgbClr val="FFF5E1"/>
                      </a:solidFill>
                      <a:effectLst/>
                      <a:uLnTx/>
                      <a:uFillTx/>
                      <a:latin typeface="HGP創英角ｺﾞｼｯｸUB" panose="020B0900000000000000" pitchFamily="50" charset="-128"/>
                      <a:ea typeface="HGP創英角ｺﾞｼｯｸUB" panose="020B0900000000000000" pitchFamily="50" charset="-128"/>
                      <a:cs typeface="+mn-cs"/>
                    </a:rPr>
                    <a:t>Originally</a:t>
                  </a:r>
                  <a:r>
                    <a:rPr kumimoji="1" lang="en-US" altLang="ja-JP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5E1"/>
                      </a:solidFill>
                      <a:effectLst/>
                      <a:uLnTx/>
                      <a:uFillTx/>
                      <a:latin typeface="HGP創英角ｺﾞｼｯｸUB" panose="020B0900000000000000" pitchFamily="50" charset="-128"/>
                      <a:ea typeface="HGP創英角ｺﾞｼｯｸUB" panose="020B0900000000000000" pitchFamily="50" charset="-128"/>
                      <a:cs typeface="+mn-cs"/>
                    </a:rPr>
                    <a:t>, the concept of 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5E1"/>
                      </a:solidFill>
                      <a:effectLst/>
                      <a:uLnTx/>
                      <a:uFillTx/>
                      <a:latin typeface="HGP創英角ｺﾞｼｯｸUB" panose="020B0900000000000000" pitchFamily="50" charset="-128"/>
                      <a:ea typeface="HGP創英角ｺﾞｼｯｸUB" panose="020B0900000000000000" pitchFamily="50" charset="-128"/>
                      <a:cs typeface="+mn-cs"/>
                    </a:rPr>
                    <a:t>"incipient bands" introduced by 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BFF9B"/>
                      </a:solidFill>
                      <a:effectLst/>
                      <a:uLnTx/>
                      <a:uFillTx/>
                      <a:latin typeface="HGP創英角ｺﾞｼｯｸUB" panose="020B0900000000000000" pitchFamily="50" charset="-128"/>
                      <a:ea typeface="HGP創英角ｺﾞｼｯｸUB" panose="020B0900000000000000" pitchFamily="50" charset="-128"/>
                      <a:cs typeface="+mn-cs"/>
                    </a:rPr>
                    <a:t>Kuroki et al, PRB 2005</a:t>
                  </a:r>
                </a:p>
              </p:txBody>
            </p:sp>
            <p:grpSp>
              <p:nvGrpSpPr>
                <p:cNvPr id="369686" name="グループ化 9"/>
                <p:cNvGrpSpPr>
                  <a:grpSpLocks/>
                </p:cNvGrpSpPr>
                <p:nvPr/>
              </p:nvGrpSpPr>
              <p:grpSpPr bwMode="auto">
                <a:xfrm>
                  <a:off x="6659842" y="4370388"/>
                  <a:ext cx="2359902" cy="2073295"/>
                  <a:chOff x="6659842" y="4370388"/>
                  <a:chExt cx="2359902" cy="2073295"/>
                </a:xfrm>
              </p:grpSpPr>
              <p:pic>
                <p:nvPicPr>
                  <p:cNvPr id="369687" name="図 5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914836" y="4370388"/>
                    <a:ext cx="2104908" cy="207329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" name="正方形/長方形 6"/>
                  <p:cNvSpPr/>
                  <p:nvPr/>
                </p:nvSpPr>
                <p:spPr>
                  <a:xfrm>
                    <a:off x="7110209" y="4581483"/>
                    <a:ext cx="576738" cy="29983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/>
                      <a:ea typeface="ＭＳ Ｐゴシック"/>
                      <a:cs typeface="+mn-cs"/>
                    </a:endParaRPr>
                  </a:p>
                </p:txBody>
              </p:sp>
              <p:cxnSp>
                <p:nvCxnSpPr>
                  <p:cNvPr id="9" name="直線コネクタ 8"/>
                  <p:cNvCxnSpPr/>
                  <p:nvPr/>
                </p:nvCxnSpPr>
                <p:spPr>
                  <a:xfrm>
                    <a:off x="6659842" y="5686702"/>
                    <a:ext cx="2105298" cy="0"/>
                  </a:xfrm>
                  <a:prstGeom prst="line">
                    <a:avLst/>
                  </a:prstGeom>
                  <a:ln w="571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69680" name="テキスト ボックス 21"/>
              <p:cNvSpPr txBox="1">
                <a:spLocks noChangeArrowheads="1"/>
              </p:cNvSpPr>
              <p:nvPr/>
            </p:nvSpPr>
            <p:spPr bwMode="auto">
              <a:xfrm>
                <a:off x="7415723" y="6651489"/>
                <a:ext cx="4480001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0C1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  <a:sym typeface="Symbol" panose="05050102010706020507" pitchFamily="18" charset="2"/>
                  </a:rPr>
                  <a:t>The notion w</a:t>
                </a:r>
                <a:r>
                  <a:rPr kumimoji="1" lang="en-US" altLang="ja-JP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0C1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  <a:sym typeface="Symbol" panose="05050102010706020507" pitchFamily="18" charset="2"/>
                  </a:rPr>
                  <a:t>orks</a:t>
                </a:r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0C1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  <a:sym typeface="Symbol" panose="05050102010706020507" pitchFamily="18" charset="2"/>
                  </a:rPr>
                  <a:t> even in the strong-U regime: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8FFB7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 (</a:t>
                </a:r>
                <a:r>
                  <a:rPr kumimoji="1" lang="en-US" altLang="ja-JP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8FFB7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DCA</a:t>
                </a:r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8FFB7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: Maier, …, </a:t>
                </a:r>
                <a:r>
                  <a:rPr kumimoji="1" lang="en-US" altLang="ja-JP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8FFB7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Scalapino</a:t>
                </a:r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8FFB7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, </a:t>
                </a:r>
                <a:r>
                  <a:rPr kumimoji="1" lang="en-US" altLang="ja-JP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8FFB7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PRB</a:t>
                </a:r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8FFB7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 2019;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8FFB7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          </a:t>
                </a:r>
                <a:r>
                  <a:rPr kumimoji="1" lang="en-US" altLang="ja-JP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8FFB7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Karakuzu</a:t>
                </a:r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8FFB7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, ..., Maier, PRB 2021;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8FFB7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  </a:t>
                </a:r>
                <a:r>
                  <a:rPr kumimoji="1" lang="en-US" altLang="ja-JP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8FFB7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VMC</a:t>
                </a:r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8FFB7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: Kato &amp; Kuroki, </a:t>
                </a:r>
                <a:r>
                  <a:rPr kumimoji="1" lang="en-US" altLang="ja-JP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8FFB7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PRR</a:t>
                </a:r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8FFB7"/>
                    </a:solidFill>
                    <a:effectLst/>
                    <a:uLnTx/>
                    <a:uFillTx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+mn-cs"/>
                  </a:rPr>
                  <a:t> 2020)</a:t>
                </a:r>
                <a:endPara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8FFB7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endParaRPr>
              </a:p>
            </p:txBody>
          </p:sp>
        </p:grpSp>
        <p:grpSp>
          <p:nvGrpSpPr>
            <p:cNvPr id="43" name="Group 50">
              <a:extLst>
                <a:ext uri="{FF2B5EF4-FFF2-40B4-BE49-F238E27FC236}">
                  <a16:creationId xmlns:a16="http://schemas.microsoft.com/office/drawing/2014/main" id="{C98E560E-57CB-8865-D066-5AF23E28D5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61079" y="3484951"/>
              <a:ext cx="305275" cy="811061"/>
              <a:chOff x="496" y="1168"/>
              <a:chExt cx="290" cy="768"/>
            </a:xfrm>
          </p:grpSpPr>
          <p:sp>
            <p:nvSpPr>
              <p:cNvPr id="44" name="Rectangle 51">
                <a:extLst>
                  <a:ext uri="{FF2B5EF4-FFF2-40B4-BE49-F238E27FC236}">
                    <a16:creationId xmlns:a16="http://schemas.microsoft.com/office/drawing/2014/main" id="{66462FE7-4C50-860F-959C-DCF5EA370D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" y="1559"/>
                <a:ext cx="136" cy="377"/>
              </a:xfrm>
              <a:prstGeom prst="rect">
                <a:avLst/>
              </a:prstGeom>
              <a:gradFill rotWithShape="1">
                <a:gsLst>
                  <a:gs pos="0">
                    <a:srgbClr val="172F76"/>
                  </a:gs>
                  <a:gs pos="100000">
                    <a:srgbClr val="3366FF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endParaRPr>
              </a:p>
            </p:txBody>
          </p:sp>
          <p:sp>
            <p:nvSpPr>
              <p:cNvPr id="45" name="AutoShape 52">
                <a:extLst>
                  <a:ext uri="{FF2B5EF4-FFF2-40B4-BE49-F238E27FC236}">
                    <a16:creationId xmlns:a16="http://schemas.microsoft.com/office/drawing/2014/main" id="{EEAB450C-ACAE-3E13-A9A3-62CDF0F097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" y="1168"/>
                <a:ext cx="290" cy="400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172F76"/>
                  </a:gs>
                  <a:gs pos="100000">
                    <a:srgbClr val="3366FF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endParaRPr>
              </a:p>
            </p:txBody>
          </p:sp>
        </p:grpSp>
        <p:grpSp>
          <p:nvGrpSpPr>
            <p:cNvPr id="46" name="Group 53">
              <a:extLst>
                <a:ext uri="{FF2B5EF4-FFF2-40B4-BE49-F238E27FC236}">
                  <a16:creationId xmlns:a16="http://schemas.microsoft.com/office/drawing/2014/main" id="{09B717AC-65CD-15D6-CAEE-5CA583F784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47110" y="3530567"/>
              <a:ext cx="305274" cy="811061"/>
              <a:chOff x="1376" y="1552"/>
              <a:chExt cx="290" cy="768"/>
            </a:xfrm>
          </p:grpSpPr>
          <p:sp>
            <p:nvSpPr>
              <p:cNvPr id="48" name="Rectangle 54">
                <a:extLst>
                  <a:ext uri="{FF2B5EF4-FFF2-40B4-BE49-F238E27FC236}">
                    <a16:creationId xmlns:a16="http://schemas.microsoft.com/office/drawing/2014/main" id="{72F4FFE5-894E-A9C2-2D51-332085C7EB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1456" y="1552"/>
                <a:ext cx="136" cy="377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endParaRPr>
              </a:p>
            </p:txBody>
          </p:sp>
          <p:sp>
            <p:nvSpPr>
              <p:cNvPr id="49" name="AutoShape 55">
                <a:extLst>
                  <a:ext uri="{FF2B5EF4-FFF2-40B4-BE49-F238E27FC236}">
                    <a16:creationId xmlns:a16="http://schemas.microsoft.com/office/drawing/2014/main" id="{D2AFAE21-809B-9305-A340-F789262540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1376" y="1920"/>
                <a:ext cx="290" cy="400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7647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endParaRPr>
              </a:p>
            </p:txBody>
          </p:sp>
        </p:grp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5C4B79FC-AB07-4E95-5FE5-07771878CF79}"/>
              </a:ext>
            </a:extLst>
          </p:cNvPr>
          <p:cNvGrpSpPr/>
          <p:nvPr/>
        </p:nvGrpSpPr>
        <p:grpSpPr>
          <a:xfrm>
            <a:off x="70896" y="3861048"/>
            <a:ext cx="7223804" cy="3051725"/>
            <a:chOff x="70896" y="3861048"/>
            <a:chExt cx="7223804" cy="3051725"/>
          </a:xfrm>
        </p:grpSpPr>
        <p:sp>
          <p:nvSpPr>
            <p:cNvPr id="50" name="テキスト ボックス 7">
              <a:extLst>
                <a:ext uri="{FF2B5EF4-FFF2-40B4-BE49-F238E27FC236}">
                  <a16:creationId xmlns:a16="http://schemas.microsoft.com/office/drawing/2014/main" id="{C13B1805-2BBE-9453-CD10-27DF0F6ECC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1007" y="6574219"/>
              <a:ext cx="40836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9BFF9B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(</a:t>
              </a:r>
              <a:r>
                <a:rPr kumimoji="1" lang="en-US" altLang="ja-JP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BFF9B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ARPES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9BFF9B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: </a:t>
              </a:r>
              <a:r>
                <a:rPr kumimoji="1" lang="en-US" altLang="ja-JP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BFF9B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Rinott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9BFF9B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 et al, Sci Adv 2017)</a:t>
              </a:r>
            </a:p>
          </p:txBody>
        </p:sp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A0C1F095-8CA7-DBCC-D2B5-BB5DFA93F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96" y="3861048"/>
              <a:ext cx="6997774" cy="27192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32166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25E-6 -3.7037E-6 C 0.00677 0.03125 0.01367 0.06274 0.02956 0.08149 C 0.04531 0.1 0.06979 0.10533 0.0944 0.11088 " pathEditMode="relative" rAng="0" ptsTypes="AAA">
                                      <p:cBhvr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" y="5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79167E-6 -4.81481E-6 C -0.00885 0.0176 -0.01757 0.03496 -0.03502 0.04746 C -0.0526 0.05996 -0.07916 0.06806 -0.10559 0.07593 " pathEditMode="relative" rAng="0" ptsTypes="AAA">
                                      <p:cBhvr>
                                        <p:cTn id="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86" y="379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"/>
          <p:cNvSpPr>
            <a:spLocks noChangeArrowheads="1"/>
          </p:cNvSpPr>
          <p:nvPr/>
        </p:nvSpPr>
        <p:spPr bwMode="auto">
          <a:xfrm>
            <a:off x="-96688" y="-54769"/>
            <a:ext cx="12446174" cy="696753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000082"/>
              </a:gs>
              <a:gs pos="100000">
                <a:schemeClr val="tx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ＭＳ Ｐゴシック" pitchFamily="50" charset="-128"/>
                <a:cs typeface="+mn-cs"/>
              </a:rPr>
              <a:t>                     </a:t>
            </a:r>
            <a:endParaRPr kumimoji="1" lang="ja-JP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ＭＳ Ｐゴシック" pitchFamily="50" charset="-128"/>
              <a:cs typeface="+mn-cs"/>
            </a:endParaRPr>
          </a:p>
        </p:txBody>
      </p:sp>
      <p:grpSp>
        <p:nvGrpSpPr>
          <p:cNvPr id="377911" name="グループ化 2"/>
          <p:cNvGrpSpPr>
            <a:grpSpLocks/>
          </p:cNvGrpSpPr>
          <p:nvPr/>
        </p:nvGrpSpPr>
        <p:grpSpPr bwMode="auto">
          <a:xfrm>
            <a:off x="3389933" y="1511128"/>
            <a:ext cx="2026863" cy="2100262"/>
            <a:chOff x="5391325" y="3678288"/>
            <a:chExt cx="2493605" cy="2581996"/>
          </a:xfrm>
        </p:grpSpPr>
        <p:cxnSp>
          <p:nvCxnSpPr>
            <p:cNvPr id="26" name="直線コネクタ 25"/>
            <p:cNvCxnSpPr>
              <a:cxnSpLocks/>
            </p:cNvCxnSpPr>
            <p:nvPr/>
          </p:nvCxnSpPr>
          <p:spPr>
            <a:xfrm>
              <a:off x="5459222" y="4969286"/>
              <a:ext cx="2425708" cy="0"/>
            </a:xfrm>
            <a:prstGeom prst="line">
              <a:avLst/>
            </a:prstGeom>
            <a:ln w="28575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391325" y="3678288"/>
              <a:ext cx="2425708" cy="2581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</p:grpSp>
      <p:cxnSp>
        <p:nvCxnSpPr>
          <p:cNvPr id="17" name="直線コネクタ 16"/>
          <p:cNvCxnSpPr>
            <a:cxnSpLocks/>
          </p:cNvCxnSpPr>
          <p:nvPr/>
        </p:nvCxnSpPr>
        <p:spPr bwMode="auto">
          <a:xfrm>
            <a:off x="5696197" y="978521"/>
            <a:ext cx="0" cy="2884487"/>
          </a:xfrm>
          <a:prstGeom prst="line">
            <a:avLst/>
          </a:prstGeom>
          <a:ln w="28575">
            <a:solidFill>
              <a:srgbClr val="FFE7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グループ化 14"/>
          <p:cNvGrpSpPr>
            <a:grpSpLocks/>
          </p:cNvGrpSpPr>
          <p:nvPr/>
        </p:nvGrpSpPr>
        <p:grpSpPr bwMode="auto">
          <a:xfrm>
            <a:off x="6205142" y="1292580"/>
            <a:ext cx="2076363" cy="1698470"/>
            <a:chOff x="4007432" y="433624"/>
            <a:chExt cx="2076363" cy="1699232"/>
          </a:xfrm>
        </p:grpSpPr>
        <p:cxnSp>
          <p:nvCxnSpPr>
            <p:cNvPr id="48" name="直線コネクタ 47"/>
            <p:cNvCxnSpPr>
              <a:cxnSpLocks/>
            </p:cNvCxnSpPr>
            <p:nvPr/>
          </p:nvCxnSpPr>
          <p:spPr bwMode="auto">
            <a:xfrm>
              <a:off x="4112120" y="1938015"/>
              <a:ext cx="1971675" cy="0"/>
            </a:xfrm>
            <a:prstGeom prst="line">
              <a:avLst/>
            </a:prstGeom>
            <a:ln w="28575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7897" name="グループ化 8"/>
            <p:cNvGrpSpPr>
              <a:grpSpLocks/>
            </p:cNvGrpSpPr>
            <p:nvPr/>
          </p:nvGrpSpPr>
          <p:grpSpPr bwMode="auto">
            <a:xfrm>
              <a:off x="4007432" y="433624"/>
              <a:ext cx="2058194" cy="1699232"/>
              <a:chOff x="2885438" y="416070"/>
              <a:chExt cx="2985359" cy="1699232"/>
            </a:xfrm>
          </p:grpSpPr>
          <p:sp>
            <p:nvSpPr>
              <p:cNvPr id="5" name="フリーフォーム 4"/>
              <p:cNvSpPr/>
              <p:nvPr/>
            </p:nvSpPr>
            <p:spPr>
              <a:xfrm>
                <a:off x="2885438" y="416070"/>
                <a:ext cx="1176338" cy="1699232"/>
              </a:xfrm>
              <a:custGeom>
                <a:avLst/>
                <a:gdLst>
                  <a:gd name="connsiteX0" fmla="*/ 0 w 1488989"/>
                  <a:gd name="connsiteY0" fmla="*/ 0 h 1699232"/>
                  <a:gd name="connsiteX1" fmla="*/ 846438 w 1488989"/>
                  <a:gd name="connsiteY1" fmla="*/ 1439562 h 1699232"/>
                  <a:gd name="connsiteX2" fmla="*/ 1488989 w 1488989"/>
                  <a:gd name="connsiteY2" fmla="*/ 1692876 h 169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8989" h="1699232">
                    <a:moveTo>
                      <a:pt x="0" y="0"/>
                    </a:moveTo>
                    <a:cubicBezTo>
                      <a:pt x="299136" y="578708"/>
                      <a:pt x="598273" y="1157416"/>
                      <a:pt x="846438" y="1439562"/>
                    </a:cubicBezTo>
                    <a:cubicBezTo>
                      <a:pt x="1094603" y="1721708"/>
                      <a:pt x="1291796" y="1707292"/>
                      <a:pt x="1488989" y="1692876"/>
                    </a:cubicBezTo>
                  </a:path>
                </a:pathLst>
              </a:custGeom>
              <a:noFill/>
              <a:ln w="104775">
                <a:solidFill>
                  <a:srgbClr val="FF0000"/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  <p:sp>
            <p:nvSpPr>
              <p:cNvPr id="51" name="フリーフォーム 50"/>
              <p:cNvSpPr/>
              <p:nvPr/>
            </p:nvSpPr>
            <p:spPr>
              <a:xfrm flipH="1">
                <a:off x="4694459" y="416070"/>
                <a:ext cx="1176338" cy="1699232"/>
              </a:xfrm>
              <a:custGeom>
                <a:avLst/>
                <a:gdLst>
                  <a:gd name="connsiteX0" fmla="*/ 0 w 1488989"/>
                  <a:gd name="connsiteY0" fmla="*/ 0 h 1699232"/>
                  <a:gd name="connsiteX1" fmla="*/ 846438 w 1488989"/>
                  <a:gd name="connsiteY1" fmla="*/ 1439562 h 1699232"/>
                  <a:gd name="connsiteX2" fmla="*/ 1488989 w 1488989"/>
                  <a:gd name="connsiteY2" fmla="*/ 1692876 h 169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8989" h="1699232">
                    <a:moveTo>
                      <a:pt x="0" y="0"/>
                    </a:moveTo>
                    <a:cubicBezTo>
                      <a:pt x="299136" y="578708"/>
                      <a:pt x="598273" y="1157416"/>
                      <a:pt x="846438" y="1439562"/>
                    </a:cubicBezTo>
                    <a:cubicBezTo>
                      <a:pt x="1094603" y="1721708"/>
                      <a:pt x="1291796" y="1707292"/>
                      <a:pt x="1488989" y="1692876"/>
                    </a:cubicBezTo>
                  </a:path>
                </a:pathLst>
              </a:custGeom>
              <a:noFill/>
              <a:ln w="104775">
                <a:solidFill>
                  <a:srgbClr val="FF0000"/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  <p:cxnSp>
            <p:nvCxnSpPr>
              <p:cNvPr id="8" name="直線コネクタ 7"/>
              <p:cNvCxnSpPr/>
              <p:nvPr/>
            </p:nvCxnSpPr>
            <p:spPr>
              <a:xfrm>
                <a:off x="4031524" y="2108949"/>
                <a:ext cx="845066" cy="6353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7868" name="Text Box 5"/>
          <p:cNvSpPr txBox="1">
            <a:spLocks noChangeArrowheads="1"/>
          </p:cNvSpPr>
          <p:nvPr/>
        </p:nvSpPr>
        <p:spPr bwMode="auto">
          <a:xfrm>
            <a:off x="1847529" y="311571"/>
            <a:ext cx="7560839" cy="46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DC9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SC in incipient 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f</a:t>
            </a:r>
            <a:r>
              <a:rPr kumimoji="1" lang="en-US" altLang="ja-JP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lat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DC9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-bands/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flat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DC9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 portions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DC9"/>
                </a:solidFill>
                <a:effectLst/>
                <a:uLnTx/>
                <a:uFillTx/>
                <a:latin typeface="Arial" panose="020B0604020202020204" pitchFamily="34" charset="0"/>
                <a:ea typeface="HGSｺﾞｼｯｸE" panose="020B0900000000000000" pitchFamily="50" charset="-128"/>
                <a:cs typeface="+mn-cs"/>
              </a:rPr>
              <a:t> </a:t>
            </a:r>
          </a:p>
        </p:txBody>
      </p:sp>
      <p:sp>
        <p:nvSpPr>
          <p:cNvPr id="50" name="テキスト ボックス 36"/>
          <p:cNvSpPr txBox="1">
            <a:spLocks noChangeArrowheads="1"/>
          </p:cNvSpPr>
          <p:nvPr/>
        </p:nvSpPr>
        <p:spPr bwMode="auto">
          <a:xfrm>
            <a:off x="3863752" y="1187460"/>
            <a:ext cx="1971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D1D1FF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2-band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D1D1FF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52" name="テキスト ボックス 36"/>
          <p:cNvSpPr txBox="1">
            <a:spLocks noChangeArrowheads="1"/>
          </p:cNvSpPr>
          <p:nvPr/>
        </p:nvSpPr>
        <p:spPr bwMode="auto">
          <a:xfrm>
            <a:off x="6600056" y="1203906"/>
            <a:ext cx="18766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D1D1FF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1-band</a:t>
            </a:r>
          </a:p>
        </p:txBody>
      </p:sp>
      <p:sp>
        <p:nvSpPr>
          <p:cNvPr id="53" name="正方形/長方形 52"/>
          <p:cNvSpPr/>
          <p:nvPr/>
        </p:nvSpPr>
        <p:spPr bwMode="auto">
          <a:xfrm>
            <a:off x="3445120" y="2724018"/>
            <a:ext cx="1971675" cy="82368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1000">
                <a:srgbClr val="FF0000"/>
              </a:gs>
              <a:gs pos="99000">
                <a:schemeClr val="bg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grpSp>
        <p:nvGrpSpPr>
          <p:cNvPr id="21" name="Group 50">
            <a:extLst>
              <a:ext uri="{FF2B5EF4-FFF2-40B4-BE49-F238E27FC236}">
                <a16:creationId xmlns:a16="http://schemas.microsoft.com/office/drawing/2014/main" id="{E751CE2C-12CB-40A8-AF2E-FEBBD0CB3611}"/>
              </a:ext>
            </a:extLst>
          </p:cNvPr>
          <p:cNvGrpSpPr>
            <a:grpSpLocks/>
          </p:cNvGrpSpPr>
          <p:nvPr/>
        </p:nvGrpSpPr>
        <p:grpSpPr bwMode="auto">
          <a:xfrm>
            <a:off x="3564813" y="2015233"/>
            <a:ext cx="305275" cy="811061"/>
            <a:chOff x="496" y="1168"/>
            <a:chExt cx="290" cy="768"/>
          </a:xfrm>
        </p:grpSpPr>
        <p:sp>
          <p:nvSpPr>
            <p:cNvPr id="22" name="Rectangle 51">
              <a:extLst>
                <a:ext uri="{FF2B5EF4-FFF2-40B4-BE49-F238E27FC236}">
                  <a16:creationId xmlns:a16="http://schemas.microsoft.com/office/drawing/2014/main" id="{51A9417B-B5C5-4B9A-B13D-A08AEF07C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559"/>
              <a:ext cx="136" cy="377"/>
            </a:xfrm>
            <a:prstGeom prst="rect">
              <a:avLst/>
            </a:prstGeom>
            <a:gradFill rotWithShape="1">
              <a:gsLst>
                <a:gs pos="0">
                  <a:srgbClr val="172F76"/>
                </a:gs>
                <a:gs pos="100000">
                  <a:srgbClr val="3366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23" name="AutoShape 52">
              <a:extLst>
                <a:ext uri="{FF2B5EF4-FFF2-40B4-BE49-F238E27FC236}">
                  <a16:creationId xmlns:a16="http://schemas.microsoft.com/office/drawing/2014/main" id="{F4489BD9-26F0-4DF6-B70B-33AEF4AC09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" y="1168"/>
              <a:ext cx="290" cy="4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172F76"/>
                </a:gs>
                <a:gs pos="100000">
                  <a:srgbClr val="3366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</p:grpSp>
      <p:grpSp>
        <p:nvGrpSpPr>
          <p:cNvPr id="24" name="Group 53">
            <a:extLst>
              <a:ext uri="{FF2B5EF4-FFF2-40B4-BE49-F238E27FC236}">
                <a16:creationId xmlns:a16="http://schemas.microsoft.com/office/drawing/2014/main" id="{7FA2A4B8-D8B0-450F-8450-2528E8EC3D97}"/>
              </a:ext>
            </a:extLst>
          </p:cNvPr>
          <p:cNvGrpSpPr>
            <a:grpSpLocks/>
          </p:cNvGrpSpPr>
          <p:nvPr/>
        </p:nvGrpSpPr>
        <p:grpSpPr bwMode="auto">
          <a:xfrm>
            <a:off x="4850844" y="2060849"/>
            <a:ext cx="305274" cy="811061"/>
            <a:chOff x="1376" y="1552"/>
            <a:chExt cx="290" cy="768"/>
          </a:xfrm>
        </p:grpSpPr>
        <p:sp>
          <p:nvSpPr>
            <p:cNvPr id="25" name="Rectangle 54">
              <a:extLst>
                <a:ext uri="{FF2B5EF4-FFF2-40B4-BE49-F238E27FC236}">
                  <a16:creationId xmlns:a16="http://schemas.microsoft.com/office/drawing/2014/main" id="{09756019-25CA-4F0F-AECC-8E96DA1B210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456" y="1552"/>
              <a:ext cx="136" cy="377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100000">
                  <a:srgbClr val="FF9900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27" name="AutoShape 55">
              <a:extLst>
                <a:ext uri="{FF2B5EF4-FFF2-40B4-BE49-F238E27FC236}">
                  <a16:creationId xmlns:a16="http://schemas.microsoft.com/office/drawing/2014/main" id="{49952177-99A3-400B-8B00-5B700705C28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376" y="1920"/>
              <a:ext cx="290" cy="4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764700"/>
                </a:gs>
                <a:gs pos="100000">
                  <a:srgbClr val="FF9900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</p:grpSp>
      <p:grpSp>
        <p:nvGrpSpPr>
          <p:cNvPr id="29" name="Group 50">
            <a:extLst>
              <a:ext uri="{FF2B5EF4-FFF2-40B4-BE49-F238E27FC236}">
                <a16:creationId xmlns:a16="http://schemas.microsoft.com/office/drawing/2014/main" id="{C6FA9750-F3A3-4450-BCED-38E78103DA82}"/>
              </a:ext>
            </a:extLst>
          </p:cNvPr>
          <p:cNvGrpSpPr>
            <a:grpSpLocks/>
          </p:cNvGrpSpPr>
          <p:nvPr/>
        </p:nvGrpSpPr>
        <p:grpSpPr bwMode="auto">
          <a:xfrm>
            <a:off x="6384033" y="2310652"/>
            <a:ext cx="305275" cy="811061"/>
            <a:chOff x="496" y="1168"/>
            <a:chExt cx="290" cy="768"/>
          </a:xfrm>
        </p:grpSpPr>
        <p:sp>
          <p:nvSpPr>
            <p:cNvPr id="30" name="Rectangle 51">
              <a:extLst>
                <a:ext uri="{FF2B5EF4-FFF2-40B4-BE49-F238E27FC236}">
                  <a16:creationId xmlns:a16="http://schemas.microsoft.com/office/drawing/2014/main" id="{103FC8BB-6B2D-4017-8B01-7172CBE0A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559"/>
              <a:ext cx="136" cy="377"/>
            </a:xfrm>
            <a:prstGeom prst="rect">
              <a:avLst/>
            </a:prstGeom>
            <a:gradFill rotWithShape="1">
              <a:gsLst>
                <a:gs pos="0">
                  <a:srgbClr val="172F76"/>
                </a:gs>
                <a:gs pos="100000">
                  <a:srgbClr val="3366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31" name="AutoShape 52">
              <a:extLst>
                <a:ext uri="{FF2B5EF4-FFF2-40B4-BE49-F238E27FC236}">
                  <a16:creationId xmlns:a16="http://schemas.microsoft.com/office/drawing/2014/main" id="{6861D217-358F-4094-9E57-775EE78E4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" y="1168"/>
              <a:ext cx="290" cy="4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172F76"/>
                </a:gs>
                <a:gs pos="100000">
                  <a:srgbClr val="3366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</p:grpSp>
      <p:grpSp>
        <p:nvGrpSpPr>
          <p:cNvPr id="32" name="Group 53">
            <a:extLst>
              <a:ext uri="{FF2B5EF4-FFF2-40B4-BE49-F238E27FC236}">
                <a16:creationId xmlns:a16="http://schemas.microsoft.com/office/drawing/2014/main" id="{13E58E19-DCE1-4607-81A0-86DE1A42ACED}"/>
              </a:ext>
            </a:extLst>
          </p:cNvPr>
          <p:cNvGrpSpPr>
            <a:grpSpLocks/>
          </p:cNvGrpSpPr>
          <p:nvPr/>
        </p:nvGrpSpPr>
        <p:grpSpPr bwMode="auto">
          <a:xfrm>
            <a:off x="7795554" y="2378775"/>
            <a:ext cx="305274" cy="811061"/>
            <a:chOff x="1376" y="1552"/>
            <a:chExt cx="290" cy="768"/>
          </a:xfrm>
        </p:grpSpPr>
        <p:sp>
          <p:nvSpPr>
            <p:cNvPr id="33" name="Rectangle 54">
              <a:extLst>
                <a:ext uri="{FF2B5EF4-FFF2-40B4-BE49-F238E27FC236}">
                  <a16:creationId xmlns:a16="http://schemas.microsoft.com/office/drawing/2014/main" id="{7707FFD7-5F9A-46B7-935B-8DE73FC90F3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456" y="1552"/>
              <a:ext cx="136" cy="377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100000">
                  <a:srgbClr val="FF9900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34" name="AutoShape 55">
              <a:extLst>
                <a:ext uri="{FF2B5EF4-FFF2-40B4-BE49-F238E27FC236}">
                  <a16:creationId xmlns:a16="http://schemas.microsoft.com/office/drawing/2014/main" id="{EAB486AB-9915-42C2-885B-5F2AE15D65C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376" y="1920"/>
              <a:ext cx="290" cy="4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764700"/>
                </a:gs>
                <a:gs pos="100000">
                  <a:srgbClr val="FF9900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</p:grpSp>
      <p:sp>
        <p:nvSpPr>
          <p:cNvPr id="35" name="テキスト ボックス 12">
            <a:extLst>
              <a:ext uri="{FF2B5EF4-FFF2-40B4-BE49-F238E27FC236}">
                <a16:creationId xmlns:a16="http://schemas.microsoft.com/office/drawing/2014/main" id="{EA0BC910-1361-4A2A-8B82-F670FEF98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2108" y="2242625"/>
            <a:ext cx="5508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E</a:t>
            </a:r>
            <a:r>
              <a:rPr kumimoji="1" lang="en-US" altLang="ja-JP" sz="2800" b="0" i="1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F</a:t>
            </a:r>
            <a:endParaRPr kumimoji="1" lang="ja-JP" altLang="en-US" sz="2800" b="0" i="1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4B053FFB-85A6-4A36-8F6A-3E5DB2539649}"/>
              </a:ext>
            </a:extLst>
          </p:cNvPr>
          <p:cNvGrpSpPr/>
          <p:nvPr/>
        </p:nvGrpSpPr>
        <p:grpSpPr>
          <a:xfrm>
            <a:off x="4058045" y="2527607"/>
            <a:ext cx="3519855" cy="1621473"/>
            <a:chOff x="4058045" y="2527607"/>
            <a:chExt cx="3519855" cy="1621473"/>
          </a:xfrm>
        </p:grpSpPr>
        <p:sp>
          <p:nvSpPr>
            <p:cNvPr id="2" name="矢印: 左カーブ 1">
              <a:extLst>
                <a:ext uri="{FF2B5EF4-FFF2-40B4-BE49-F238E27FC236}">
                  <a16:creationId xmlns:a16="http://schemas.microsoft.com/office/drawing/2014/main" id="{D929F391-97AB-464C-A7B7-4855F0AB5DA1}"/>
                </a:ext>
              </a:extLst>
            </p:cNvPr>
            <p:cNvSpPr/>
            <p:nvPr/>
          </p:nvSpPr>
          <p:spPr>
            <a:xfrm flipV="1">
              <a:off x="4216981" y="2527607"/>
              <a:ext cx="395345" cy="310651"/>
            </a:xfrm>
            <a:prstGeom prst="curvedLef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sp>
          <p:nvSpPr>
            <p:cNvPr id="38" name="矢印: 左カーブ 37">
              <a:extLst>
                <a:ext uri="{FF2B5EF4-FFF2-40B4-BE49-F238E27FC236}">
                  <a16:creationId xmlns:a16="http://schemas.microsoft.com/office/drawing/2014/main" id="{23E6E279-CD0D-4BB1-8086-19A044F81AA4}"/>
                </a:ext>
              </a:extLst>
            </p:cNvPr>
            <p:cNvSpPr/>
            <p:nvPr/>
          </p:nvSpPr>
          <p:spPr>
            <a:xfrm flipV="1">
              <a:off x="7182555" y="2708920"/>
              <a:ext cx="395345" cy="310651"/>
            </a:xfrm>
            <a:prstGeom prst="curvedLef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sp>
          <p:nvSpPr>
            <p:cNvPr id="39" name="Text Box 5">
              <a:extLst>
                <a:ext uri="{FF2B5EF4-FFF2-40B4-BE49-F238E27FC236}">
                  <a16:creationId xmlns:a16="http://schemas.microsoft.com/office/drawing/2014/main" id="{6FFAEC94-C9A3-4218-B45B-D41F4751D0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8045" y="3748985"/>
              <a:ext cx="3334099" cy="400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5" tIns="45713" rIns="91425" bIns="45713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EDC9"/>
                  </a:solidFill>
                  <a:effectLst/>
                  <a:uLnTx/>
                  <a:uFillTx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+mn-cs"/>
                </a:rPr>
                <a:t>* Higher Tc in both cases </a:t>
              </a:r>
            </a:p>
          </p:txBody>
        </p:sp>
      </p:grpSp>
      <p:sp>
        <p:nvSpPr>
          <p:cNvPr id="40" name="テキスト ボックス 12">
            <a:extLst>
              <a:ext uri="{FF2B5EF4-FFF2-40B4-BE49-F238E27FC236}">
                <a16:creationId xmlns:a16="http://schemas.microsoft.com/office/drawing/2014/main" id="{79401CA4-9B20-47ED-B600-12F45C266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5002" y="2495411"/>
            <a:ext cx="5508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E</a:t>
            </a:r>
            <a:r>
              <a:rPr kumimoji="1" lang="en-US" altLang="ja-JP" sz="2800" b="0" i="1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F</a:t>
            </a:r>
            <a:endParaRPr kumimoji="1" lang="ja-JP" altLang="en-US" sz="2800" b="0" i="1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1" name="矢印: 右 40">
            <a:extLst>
              <a:ext uri="{FF2B5EF4-FFF2-40B4-BE49-F238E27FC236}">
                <a16:creationId xmlns:a16="http://schemas.microsoft.com/office/drawing/2014/main" id="{E91D8F82-2C6C-4B02-B873-09B0FFCDC69B}"/>
              </a:ext>
            </a:extLst>
          </p:cNvPr>
          <p:cNvSpPr/>
          <p:nvPr/>
        </p:nvSpPr>
        <p:spPr>
          <a:xfrm>
            <a:off x="2992990" y="1144168"/>
            <a:ext cx="654738" cy="48463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36" name="Text Box 5">
            <a:extLst>
              <a:ext uri="{FF2B5EF4-FFF2-40B4-BE49-F238E27FC236}">
                <a16:creationId xmlns:a16="http://schemas.microsoft.com/office/drawing/2014/main" id="{38225EE8-9E5F-5F28-ED32-37FB9A12A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0803" y="2247883"/>
            <a:ext cx="1219793" cy="33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dirty="0">
                <a:solidFill>
                  <a:srgbClr val="FFFF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incipient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</a:p>
        </p:txBody>
      </p:sp>
      <p:sp>
        <p:nvSpPr>
          <p:cNvPr id="42" name="Text Box 5">
            <a:extLst>
              <a:ext uri="{FF2B5EF4-FFF2-40B4-BE49-F238E27FC236}">
                <a16:creationId xmlns:a16="http://schemas.microsoft.com/office/drawing/2014/main" id="{35E7C97F-80C9-007C-CFCD-BB49E7A70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0119" y="2438651"/>
            <a:ext cx="1219793" cy="33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dirty="0">
                <a:solidFill>
                  <a:srgbClr val="FFFF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incipient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88592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5.55556E-7 2.22222E-6 C 0.00764 0.0125 0.0158 0.02523 0.03403 0.03264 C 0.05226 0.04004 0.08056 0.04213 0.10903 0.04444 " pathEditMode="relative" rAng="0" ptsTypes="AAA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1" y="222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44444E-6 -7.40741E-7 C -0.00903 0.00857 -0.01771 0.01713 -0.03559 0.02338 C -0.05348 0.02963 -0.08056 0.03357 -0.10712 0.0375 " pathEditMode="relative" rAng="0" ptsTypes="AAA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7778E-7 -4.81481E-6 C 0.00764 0.0125 0.0158 0.02524 0.03403 0.03264 C 0.05226 0.04005 0.08056 0.04213 0.10903 0.04445 " pathEditMode="relative" rAng="0" ptsTypes="AAA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1" y="222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2.96296E-6 C -0.00902 0.00856 -0.0177 0.01713 -0.03559 0.02338 C -0.05347 0.02963 -0.08055 0.03356 -0.10711 0.0375 " pathEditMode="relative" rAng="0" ptsTypes="AAA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411746B-94EA-12A9-868B-15735A611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696" y="-144016"/>
            <a:ext cx="12457384" cy="7029400"/>
          </a:xfrm>
          <a:prstGeom prst="rect">
            <a:avLst/>
          </a:prstGeom>
        </p:spPr>
      </p:pic>
      <p:pic>
        <p:nvPicPr>
          <p:cNvPr id="5" name="Picture 2" descr="C:\cygwin\home\koba\diamond_DMRG_dilver\fitting\gakkai2014s\diamond_chain.png">
            <a:extLst>
              <a:ext uri="{FF2B5EF4-FFF2-40B4-BE49-F238E27FC236}">
                <a16:creationId xmlns:a16="http://schemas.microsoft.com/office/drawing/2014/main" id="{E2C90D41-3354-4177-85AF-845E1BC4F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388" y="3455110"/>
            <a:ext cx="7233651" cy="211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5DD09AF6-55DF-4B00-8B62-DA50DA427516}"/>
              </a:ext>
            </a:extLst>
          </p:cNvPr>
          <p:cNvGrpSpPr>
            <a:grpSpLocks/>
          </p:cNvGrpSpPr>
          <p:nvPr/>
        </p:nvGrpSpPr>
        <p:grpSpPr bwMode="auto">
          <a:xfrm>
            <a:off x="5077274" y="2981399"/>
            <a:ext cx="6491334" cy="3048240"/>
            <a:chOff x="2697456" y="1714170"/>
            <a:chExt cx="3914944" cy="1838502"/>
          </a:xfrm>
        </p:grpSpPr>
        <p:sp>
          <p:nvSpPr>
            <p:cNvPr id="7" name="十字形 6">
              <a:extLst>
                <a:ext uri="{FF2B5EF4-FFF2-40B4-BE49-F238E27FC236}">
                  <a16:creationId xmlns:a16="http://schemas.microsoft.com/office/drawing/2014/main" id="{3866CFC6-DEAA-4D8B-B6BB-C227CDCE61B4}"/>
                </a:ext>
              </a:extLst>
            </p:cNvPr>
            <p:cNvSpPr/>
            <p:nvPr/>
          </p:nvSpPr>
          <p:spPr>
            <a:xfrm rot="2700000">
              <a:off x="3730915" y="1730094"/>
              <a:ext cx="1822626" cy="1822529"/>
            </a:xfrm>
            <a:prstGeom prst="plus">
              <a:avLst>
                <a:gd name="adj" fmla="val 37418"/>
              </a:avLst>
            </a:prstGeom>
            <a:solidFill>
              <a:srgbClr val="FF0000">
                <a:alpha val="10000"/>
              </a:srgbClr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" name="十字形 7">
              <a:extLst>
                <a:ext uri="{FF2B5EF4-FFF2-40B4-BE49-F238E27FC236}">
                  <a16:creationId xmlns:a16="http://schemas.microsoft.com/office/drawing/2014/main" id="{5D5249DC-C6F3-43B1-9B95-B10719139985}"/>
                </a:ext>
              </a:extLst>
            </p:cNvPr>
            <p:cNvSpPr/>
            <p:nvPr/>
          </p:nvSpPr>
          <p:spPr>
            <a:xfrm rot="2700000">
              <a:off x="2697408" y="1718981"/>
              <a:ext cx="1822626" cy="1822529"/>
            </a:xfrm>
            <a:prstGeom prst="plus">
              <a:avLst>
                <a:gd name="adj" fmla="val 37418"/>
              </a:avLst>
            </a:prstGeom>
            <a:solidFill>
              <a:srgbClr val="FF0000">
                <a:alpha val="10000"/>
              </a:srgbClr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" name="十字形 8">
              <a:extLst>
                <a:ext uri="{FF2B5EF4-FFF2-40B4-BE49-F238E27FC236}">
                  <a16:creationId xmlns:a16="http://schemas.microsoft.com/office/drawing/2014/main" id="{2CF50CFD-6585-4E51-93A1-EA6103107FAB}"/>
                </a:ext>
              </a:extLst>
            </p:cNvPr>
            <p:cNvSpPr/>
            <p:nvPr/>
          </p:nvSpPr>
          <p:spPr>
            <a:xfrm rot="2700000">
              <a:off x="4789823" y="1714218"/>
              <a:ext cx="1822626" cy="1822529"/>
            </a:xfrm>
            <a:prstGeom prst="plus">
              <a:avLst>
                <a:gd name="adj" fmla="val 37418"/>
              </a:avLst>
            </a:prstGeom>
            <a:solidFill>
              <a:srgbClr val="FF0000">
                <a:alpha val="10000"/>
              </a:srgbClr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50" charset="-128"/>
                <a:cs typeface="+mn-cs"/>
              </a:endParaRPr>
            </a:p>
          </p:txBody>
        </p:sp>
      </p:grpSp>
      <p:grpSp>
        <p:nvGrpSpPr>
          <p:cNvPr id="10" name="Group 50">
            <a:extLst>
              <a:ext uri="{FF2B5EF4-FFF2-40B4-BE49-F238E27FC236}">
                <a16:creationId xmlns:a16="http://schemas.microsoft.com/office/drawing/2014/main" id="{FC31A61B-0A90-4632-A5B2-896AECBD90BF}"/>
              </a:ext>
            </a:extLst>
          </p:cNvPr>
          <p:cNvGrpSpPr>
            <a:grpSpLocks/>
          </p:cNvGrpSpPr>
          <p:nvPr/>
        </p:nvGrpSpPr>
        <p:grpSpPr bwMode="auto">
          <a:xfrm>
            <a:off x="5519936" y="3040644"/>
            <a:ext cx="430213" cy="1143000"/>
            <a:chOff x="496" y="1168"/>
            <a:chExt cx="290" cy="768"/>
          </a:xfrm>
        </p:grpSpPr>
        <p:sp>
          <p:nvSpPr>
            <p:cNvPr id="11" name="Rectangle 51">
              <a:extLst>
                <a:ext uri="{FF2B5EF4-FFF2-40B4-BE49-F238E27FC236}">
                  <a16:creationId xmlns:a16="http://schemas.microsoft.com/office/drawing/2014/main" id="{11683903-AF35-451F-AC19-9533A380A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559"/>
              <a:ext cx="136" cy="377"/>
            </a:xfrm>
            <a:prstGeom prst="rect">
              <a:avLst/>
            </a:prstGeom>
            <a:gradFill rotWithShape="1">
              <a:gsLst>
                <a:gs pos="0">
                  <a:srgbClr val="172F76"/>
                </a:gs>
                <a:gs pos="100000">
                  <a:srgbClr val="3366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12" name="AutoShape 52">
              <a:extLst>
                <a:ext uri="{FF2B5EF4-FFF2-40B4-BE49-F238E27FC236}">
                  <a16:creationId xmlns:a16="http://schemas.microsoft.com/office/drawing/2014/main" id="{16117A7E-3BEE-4001-8533-AB9A9B362F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" y="1168"/>
              <a:ext cx="290" cy="4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172F76"/>
                </a:gs>
                <a:gs pos="100000">
                  <a:srgbClr val="3366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</p:grpSp>
      <p:grpSp>
        <p:nvGrpSpPr>
          <p:cNvPr id="13" name="Group 53">
            <a:extLst>
              <a:ext uri="{FF2B5EF4-FFF2-40B4-BE49-F238E27FC236}">
                <a16:creationId xmlns:a16="http://schemas.microsoft.com/office/drawing/2014/main" id="{B2DC5EF1-956E-408F-B623-0040A8E9E95D}"/>
              </a:ext>
            </a:extLst>
          </p:cNvPr>
          <p:cNvGrpSpPr>
            <a:grpSpLocks/>
          </p:cNvGrpSpPr>
          <p:nvPr/>
        </p:nvGrpSpPr>
        <p:grpSpPr bwMode="auto">
          <a:xfrm>
            <a:off x="5464179" y="4781093"/>
            <a:ext cx="430212" cy="1143000"/>
            <a:chOff x="1376" y="1552"/>
            <a:chExt cx="290" cy="768"/>
          </a:xfrm>
        </p:grpSpPr>
        <p:sp>
          <p:nvSpPr>
            <p:cNvPr id="14" name="Rectangle 54">
              <a:extLst>
                <a:ext uri="{FF2B5EF4-FFF2-40B4-BE49-F238E27FC236}">
                  <a16:creationId xmlns:a16="http://schemas.microsoft.com/office/drawing/2014/main" id="{96997599-D822-4DFF-8D4D-A15D84ABFC1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456" y="1552"/>
              <a:ext cx="136" cy="377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100000">
                  <a:srgbClr val="FF9900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15" name="AutoShape 55">
              <a:extLst>
                <a:ext uri="{FF2B5EF4-FFF2-40B4-BE49-F238E27FC236}">
                  <a16:creationId xmlns:a16="http://schemas.microsoft.com/office/drawing/2014/main" id="{F39180F0-D420-474B-AE89-6A591D7C72D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376" y="1920"/>
              <a:ext cx="290" cy="4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764700"/>
                </a:gs>
                <a:gs pos="100000">
                  <a:srgbClr val="FF9900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</p:grpSp>
      <p:sp>
        <p:nvSpPr>
          <p:cNvPr id="17" name="星: 7 pt 16">
            <a:extLst>
              <a:ext uri="{FF2B5EF4-FFF2-40B4-BE49-F238E27FC236}">
                <a16:creationId xmlns:a16="http://schemas.microsoft.com/office/drawing/2014/main" id="{3690BCFB-7D2D-49FC-8632-6CE74F361B6D}"/>
              </a:ext>
            </a:extLst>
          </p:cNvPr>
          <p:cNvSpPr/>
          <p:nvPr/>
        </p:nvSpPr>
        <p:spPr>
          <a:xfrm>
            <a:off x="6059788" y="3964174"/>
            <a:ext cx="914400" cy="914400"/>
          </a:xfrm>
          <a:prstGeom prst="star7">
            <a:avLst/>
          </a:prstGeom>
          <a:noFill/>
          <a:ln w="5715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18" name="Group 50">
            <a:extLst>
              <a:ext uri="{FF2B5EF4-FFF2-40B4-BE49-F238E27FC236}">
                <a16:creationId xmlns:a16="http://schemas.microsoft.com/office/drawing/2014/main" id="{ABFDA346-0D9C-44A3-BC4C-73941652439F}"/>
              </a:ext>
            </a:extLst>
          </p:cNvPr>
          <p:cNvGrpSpPr>
            <a:grpSpLocks/>
          </p:cNvGrpSpPr>
          <p:nvPr/>
        </p:nvGrpSpPr>
        <p:grpSpPr bwMode="auto">
          <a:xfrm>
            <a:off x="7316107" y="3051062"/>
            <a:ext cx="430213" cy="1143000"/>
            <a:chOff x="496" y="1168"/>
            <a:chExt cx="290" cy="768"/>
          </a:xfrm>
        </p:grpSpPr>
        <p:sp>
          <p:nvSpPr>
            <p:cNvPr id="19" name="Rectangle 51">
              <a:extLst>
                <a:ext uri="{FF2B5EF4-FFF2-40B4-BE49-F238E27FC236}">
                  <a16:creationId xmlns:a16="http://schemas.microsoft.com/office/drawing/2014/main" id="{776AD5CF-A071-468F-8302-AE5985D12C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559"/>
              <a:ext cx="136" cy="377"/>
            </a:xfrm>
            <a:prstGeom prst="rect">
              <a:avLst/>
            </a:prstGeom>
            <a:gradFill rotWithShape="1">
              <a:gsLst>
                <a:gs pos="0">
                  <a:srgbClr val="172F76"/>
                </a:gs>
                <a:gs pos="100000">
                  <a:srgbClr val="3366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20" name="AutoShape 52">
              <a:extLst>
                <a:ext uri="{FF2B5EF4-FFF2-40B4-BE49-F238E27FC236}">
                  <a16:creationId xmlns:a16="http://schemas.microsoft.com/office/drawing/2014/main" id="{13D790E3-2BC3-4C80-9A05-7DC5E83FF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" y="1168"/>
              <a:ext cx="290" cy="4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172F76"/>
                </a:gs>
                <a:gs pos="100000">
                  <a:srgbClr val="3366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</p:grpSp>
      <p:grpSp>
        <p:nvGrpSpPr>
          <p:cNvPr id="21" name="Group 53">
            <a:extLst>
              <a:ext uri="{FF2B5EF4-FFF2-40B4-BE49-F238E27FC236}">
                <a16:creationId xmlns:a16="http://schemas.microsoft.com/office/drawing/2014/main" id="{996E7F91-53EE-4ADB-93D0-B61E0FF3C099}"/>
              </a:ext>
            </a:extLst>
          </p:cNvPr>
          <p:cNvGrpSpPr>
            <a:grpSpLocks/>
          </p:cNvGrpSpPr>
          <p:nvPr/>
        </p:nvGrpSpPr>
        <p:grpSpPr bwMode="auto">
          <a:xfrm>
            <a:off x="7260350" y="4791511"/>
            <a:ext cx="430212" cy="1143000"/>
            <a:chOff x="1376" y="1552"/>
            <a:chExt cx="290" cy="768"/>
          </a:xfrm>
        </p:grpSpPr>
        <p:sp>
          <p:nvSpPr>
            <p:cNvPr id="22" name="Rectangle 54">
              <a:extLst>
                <a:ext uri="{FF2B5EF4-FFF2-40B4-BE49-F238E27FC236}">
                  <a16:creationId xmlns:a16="http://schemas.microsoft.com/office/drawing/2014/main" id="{2B34BBE8-BFB8-4239-A53A-8300AEDCF04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456" y="1552"/>
              <a:ext cx="136" cy="377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100000">
                  <a:srgbClr val="FF9900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23" name="AutoShape 55">
              <a:extLst>
                <a:ext uri="{FF2B5EF4-FFF2-40B4-BE49-F238E27FC236}">
                  <a16:creationId xmlns:a16="http://schemas.microsoft.com/office/drawing/2014/main" id="{1983E1F2-8A4D-4AB0-BF2D-10E274C3520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376" y="1920"/>
              <a:ext cx="290" cy="4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764700"/>
                </a:gs>
                <a:gs pos="100000">
                  <a:srgbClr val="FF9900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</p:grpSp>
      <p:sp>
        <p:nvSpPr>
          <p:cNvPr id="27" name="円/楕円 105">
            <a:extLst>
              <a:ext uri="{FF2B5EF4-FFF2-40B4-BE49-F238E27FC236}">
                <a16:creationId xmlns:a16="http://schemas.microsoft.com/office/drawing/2014/main" id="{2D5DBBC1-9CE0-473E-9773-C87FE658E6F6}"/>
              </a:ext>
            </a:extLst>
          </p:cNvPr>
          <p:cNvSpPr/>
          <p:nvPr/>
        </p:nvSpPr>
        <p:spPr bwMode="auto">
          <a:xfrm>
            <a:off x="5239091" y="2695549"/>
            <a:ext cx="924265" cy="346975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pitchFamily="50" charset="-128"/>
              <a:cs typeface="+mn-cs"/>
            </a:endParaRPr>
          </a:p>
        </p:txBody>
      </p:sp>
      <p:grpSp>
        <p:nvGrpSpPr>
          <p:cNvPr id="28" name="グループ化 2">
            <a:extLst>
              <a:ext uri="{FF2B5EF4-FFF2-40B4-BE49-F238E27FC236}">
                <a16:creationId xmlns:a16="http://schemas.microsoft.com/office/drawing/2014/main" id="{BA4C5F30-2981-4457-27FD-5A3EC22EC9A7}"/>
              </a:ext>
            </a:extLst>
          </p:cNvPr>
          <p:cNvGrpSpPr>
            <a:grpSpLocks/>
          </p:cNvGrpSpPr>
          <p:nvPr/>
        </p:nvGrpSpPr>
        <p:grpSpPr bwMode="auto">
          <a:xfrm>
            <a:off x="120879" y="31213"/>
            <a:ext cx="3660775" cy="3683000"/>
            <a:chOff x="2453153" y="3352006"/>
            <a:chExt cx="1955800" cy="1968500"/>
          </a:xfrm>
        </p:grpSpPr>
        <p:pic>
          <p:nvPicPr>
            <p:cNvPr id="29" name="Picture 3" descr="C:\cygwin\home\koba\diamond_DMRG_dilver\fitting\gakkai2014s\diamond_dis.png">
              <a:extLst>
                <a:ext uri="{FF2B5EF4-FFF2-40B4-BE49-F238E27FC236}">
                  <a16:creationId xmlns:a16="http://schemas.microsoft.com/office/drawing/2014/main" id="{F4B998F0-31F9-DF43-BD5E-BAE7109B80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3153" y="3352006"/>
              <a:ext cx="1955800" cy="196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57DA7228-6568-DDAD-621F-858A07164898}"/>
                </a:ext>
              </a:extLst>
            </p:cNvPr>
            <p:cNvSpPr/>
            <p:nvPr/>
          </p:nvSpPr>
          <p:spPr>
            <a:xfrm>
              <a:off x="2839055" y="4270922"/>
              <a:ext cx="1518162" cy="721218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31" name="Group 50">
            <a:extLst>
              <a:ext uri="{FF2B5EF4-FFF2-40B4-BE49-F238E27FC236}">
                <a16:creationId xmlns:a16="http://schemas.microsoft.com/office/drawing/2014/main" id="{E9C3DDB1-2ECE-CACB-FE3A-17D96EFB01B4}"/>
              </a:ext>
            </a:extLst>
          </p:cNvPr>
          <p:cNvGrpSpPr>
            <a:grpSpLocks/>
          </p:cNvGrpSpPr>
          <p:nvPr/>
        </p:nvGrpSpPr>
        <p:grpSpPr bwMode="auto">
          <a:xfrm>
            <a:off x="959849" y="1415513"/>
            <a:ext cx="430213" cy="1143000"/>
            <a:chOff x="496" y="1168"/>
            <a:chExt cx="290" cy="768"/>
          </a:xfrm>
        </p:grpSpPr>
        <p:sp>
          <p:nvSpPr>
            <p:cNvPr id="32" name="Rectangle 51">
              <a:extLst>
                <a:ext uri="{FF2B5EF4-FFF2-40B4-BE49-F238E27FC236}">
                  <a16:creationId xmlns:a16="http://schemas.microsoft.com/office/drawing/2014/main" id="{57D0E420-766F-8066-A22B-F60540F22B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559"/>
              <a:ext cx="136" cy="377"/>
            </a:xfrm>
            <a:prstGeom prst="rect">
              <a:avLst/>
            </a:prstGeom>
            <a:gradFill rotWithShape="1">
              <a:gsLst>
                <a:gs pos="0">
                  <a:srgbClr val="172F76"/>
                </a:gs>
                <a:gs pos="100000">
                  <a:srgbClr val="3366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33" name="AutoShape 52">
              <a:extLst>
                <a:ext uri="{FF2B5EF4-FFF2-40B4-BE49-F238E27FC236}">
                  <a16:creationId xmlns:a16="http://schemas.microsoft.com/office/drawing/2014/main" id="{518DA34F-D801-816E-BF04-1B750A51B8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" y="1168"/>
              <a:ext cx="290" cy="4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172F76"/>
                </a:gs>
                <a:gs pos="100000">
                  <a:srgbClr val="3366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</p:grpSp>
      <p:grpSp>
        <p:nvGrpSpPr>
          <p:cNvPr id="34" name="Group 53">
            <a:extLst>
              <a:ext uri="{FF2B5EF4-FFF2-40B4-BE49-F238E27FC236}">
                <a16:creationId xmlns:a16="http://schemas.microsoft.com/office/drawing/2014/main" id="{B2FBF8A3-1F64-BB2F-8EE0-F351CB4B15C3}"/>
              </a:ext>
            </a:extLst>
          </p:cNvPr>
          <p:cNvGrpSpPr>
            <a:grpSpLocks/>
          </p:cNvGrpSpPr>
          <p:nvPr/>
        </p:nvGrpSpPr>
        <p:grpSpPr bwMode="auto">
          <a:xfrm>
            <a:off x="3215736" y="1439326"/>
            <a:ext cx="430212" cy="1143000"/>
            <a:chOff x="1376" y="1552"/>
            <a:chExt cx="290" cy="768"/>
          </a:xfrm>
        </p:grpSpPr>
        <p:sp>
          <p:nvSpPr>
            <p:cNvPr id="35" name="Rectangle 54">
              <a:extLst>
                <a:ext uri="{FF2B5EF4-FFF2-40B4-BE49-F238E27FC236}">
                  <a16:creationId xmlns:a16="http://schemas.microsoft.com/office/drawing/2014/main" id="{CE152840-D2CE-1406-A1F4-A0257304139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456" y="1552"/>
              <a:ext cx="136" cy="377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100000">
                  <a:srgbClr val="FF9900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36" name="AutoShape 55">
              <a:extLst>
                <a:ext uri="{FF2B5EF4-FFF2-40B4-BE49-F238E27FC236}">
                  <a16:creationId xmlns:a16="http://schemas.microsoft.com/office/drawing/2014/main" id="{A0C1FE0D-1586-282F-99A2-3ED4C6F8808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376" y="1920"/>
              <a:ext cx="290" cy="4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764700"/>
                </a:gs>
                <a:gs pos="100000">
                  <a:srgbClr val="FF9900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</p:grpSp>
      <p:sp>
        <p:nvSpPr>
          <p:cNvPr id="37" name="テキスト ボックス 21">
            <a:extLst>
              <a:ext uri="{FF2B5EF4-FFF2-40B4-BE49-F238E27FC236}">
                <a16:creationId xmlns:a16="http://schemas.microsoft.com/office/drawing/2014/main" id="{9623F717-6927-2895-C80F-3F950AF52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1269" y="408263"/>
            <a:ext cx="6552728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R</a:t>
            </a:r>
            <a:r>
              <a:rPr kumimoji="1" lang="en-US" altLang="ja-JP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epulsive</a:t>
            </a: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FFE593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rPr>
              <a:t> Hubbard model on diamond chain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 (a simplest possible 1D flat-b)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C8FFB7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                                       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C8FFB7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(Kobayashi et al, PRB 2016)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8FFB7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38" name="テキスト ボックス 21">
            <a:extLst>
              <a:ext uri="{FF2B5EF4-FFF2-40B4-BE49-F238E27FC236}">
                <a16:creationId xmlns:a16="http://schemas.microsoft.com/office/drawing/2014/main" id="{E7C73622-71B7-A32F-303C-594C3FD7A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1698" y="2690181"/>
            <a:ext cx="37625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non-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orthogonalisable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Wannier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37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-4.81481E-6 C 0.01055 -0.0199 0.02136 -0.03958 0.04584 -0.05138 C 0.07019 -0.06296 0.10795 -0.06643 0.14584 -0.06967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34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8333E-7 2.96296E-6 C -0.01549 -0.01273 -0.03086 -0.02523 -0.06211 -0.03426 C -0.09336 -0.04329 -0.14062 -0.04908 -0.1875 -0.05463 " pathEditMode="relative" rAng="0" ptsTypes="AAA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0.14219 -0.0050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9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-3.7037E-7 C 0.00443 0.02361 0.00938 0.04699 0.02018 0.06134 C 0.03112 0.075 0.04805 0.07917 0.06511 0.08333 " pathEditMode="relative" rAng="0" ptsTypes="AAA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416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79167E-6 4.44444E-6 C 0.00559 -0.01621 0.01132 -0.03218 0.02291 -0.04352 C 0.03437 -0.05487 0.05195 -0.06227 0.06927 -0.06922 " pathEditMode="relative" rAng="0" ptsTypes="AAA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4" y="-347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66667E-6 -7.40741E-7 C 0.00924 -0.00694 0.01953 -0.01389 0.04219 -0.01805 C 0.0651 -0.02199 0.10052 -0.02315 0.13633 -0.0243 " pathEditMode="relative" rAng="0" ptsTypes="AAA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10" y="-122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4.44444E-6 C 0.01133 0.00139 0.02292 0.00301 0.04649 0.00417 C 0.06979 0.0051 0.1056 0.00602 0.14089 0.00672 " pathEditMode="relative" rAng="0" ptsTypes="AAA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7" grpId="0" animBg="1"/>
      <p:bldP spid="27" grpId="1" animBg="1"/>
      <p:bldP spid="38" grpId="0"/>
    </p:bldLst>
  </p:timing>
</p:sld>
</file>

<file path=ppt/theme/theme1.xml><?xml version="1.0" encoding="utf-8"?>
<a:theme xmlns:a="http://schemas.openxmlformats.org/drawingml/2006/main" name="23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7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4_標準デザイン">
  <a:themeElements>
    <a:clrScheme name="4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0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5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7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39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9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5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8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7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1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0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2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9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54147</TotalTime>
  <Words>2431</Words>
  <Application>Microsoft Office PowerPoint</Application>
  <PresentationFormat>ワイド画面</PresentationFormat>
  <Paragraphs>523</Paragraphs>
  <Slides>41</Slides>
  <Notes>16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17</vt:i4>
      </vt:variant>
      <vt:variant>
        <vt:lpstr>テーマ</vt:lpstr>
      </vt:variant>
      <vt:variant>
        <vt:i4>18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41</vt:i4>
      </vt:variant>
    </vt:vector>
  </HeadingPairs>
  <TitlesOfParts>
    <vt:vector size="79" baseType="lpstr">
      <vt:lpstr>HGP創英角ｺﾞｼｯｸUB</vt:lpstr>
      <vt:lpstr>HGP創英角ﾎﾟｯﾌﾟ体</vt:lpstr>
      <vt:lpstr>HGS創英角ｺﾞｼｯｸUB</vt:lpstr>
      <vt:lpstr>HGS創英角ﾎﾟｯﾌﾟ体</vt:lpstr>
      <vt:lpstr>Yu Gothic UI</vt:lpstr>
      <vt:lpstr>游ゴシック</vt:lpstr>
      <vt:lpstr>游ゴシック</vt:lpstr>
      <vt:lpstr>游ゴシック Light</vt:lpstr>
      <vt:lpstr>Arial</vt:lpstr>
      <vt:lpstr>Calibri</vt:lpstr>
      <vt:lpstr>Helvetica</vt:lpstr>
      <vt:lpstr>Monotype Corsiva</vt:lpstr>
      <vt:lpstr>Palatino Linotype</vt:lpstr>
      <vt:lpstr>Symbol</vt:lpstr>
      <vt:lpstr>Tahoma</vt:lpstr>
      <vt:lpstr>Times New Roman</vt:lpstr>
      <vt:lpstr>Wingdings</vt:lpstr>
      <vt:lpstr>23_Office テーマ</vt:lpstr>
      <vt:lpstr>19_Office テーマ</vt:lpstr>
      <vt:lpstr>35_標準デザイン</vt:lpstr>
      <vt:lpstr>18_Office テーマ</vt:lpstr>
      <vt:lpstr>17_Office テーマ</vt:lpstr>
      <vt:lpstr>21_標準デザイン</vt:lpstr>
      <vt:lpstr>20_標準デザイン</vt:lpstr>
      <vt:lpstr>22_Office テーマ</vt:lpstr>
      <vt:lpstr>19_標準デザイン</vt:lpstr>
      <vt:lpstr>17_標準デザイン</vt:lpstr>
      <vt:lpstr>21_Office テーマ</vt:lpstr>
      <vt:lpstr>Office テーマ</vt:lpstr>
      <vt:lpstr>14_標準デザイン</vt:lpstr>
      <vt:lpstr>10_Office テーマ</vt:lpstr>
      <vt:lpstr>25_標準デザイン</vt:lpstr>
      <vt:lpstr>7_標準デザイン</vt:lpstr>
      <vt:lpstr>5_標準デザイン</vt:lpstr>
      <vt:lpstr>39_標準デザイン</vt:lpstr>
      <vt:lpstr>Image</vt:lpstr>
      <vt:lpstr>Photo Editor 写真</vt:lpstr>
      <vt:lpstr>ビットマップ イメージ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東京大学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有田　亮太郎</dc:creator>
  <cp:lastModifiedBy>青木 秀夫</cp:lastModifiedBy>
  <cp:revision>1793</cp:revision>
  <cp:lastPrinted>2019-08-19T06:42:15Z</cp:lastPrinted>
  <dcterms:created xsi:type="dcterms:W3CDTF">2002-12-12T10:26:01Z</dcterms:created>
  <dcterms:modified xsi:type="dcterms:W3CDTF">2023-05-11T00:50:08Z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dc55989-3c9e-4466-8514-eac6f80f6373_Enabled">
    <vt:lpwstr>True</vt:lpwstr>
  </property>
  <property fmtid="{D5CDD505-2E9C-101B-9397-08002B2CF9AE}" pid="3" name="MSIP_Label_ddc55989-3c9e-4466-8514-eac6f80f6373_SiteId">
    <vt:lpwstr>18a7fec8-652f-409b-8369-272d9ce80620</vt:lpwstr>
  </property>
  <property fmtid="{D5CDD505-2E9C-101B-9397-08002B2CF9AE}" pid="4" name="MSIP_Label_ddc55989-3c9e-4466-8514-eac6f80f6373_Owner">
    <vt:lpwstr>aoki.hideo@aist.go.jp</vt:lpwstr>
  </property>
  <property fmtid="{D5CDD505-2E9C-101B-9397-08002B2CF9AE}" pid="5" name="MSIP_Label_ddc55989-3c9e-4466-8514-eac6f80f6373_SetDate">
    <vt:lpwstr>2020-10-12T06:43:21.7697665Z</vt:lpwstr>
  </property>
  <property fmtid="{D5CDD505-2E9C-101B-9397-08002B2CF9AE}" pid="6" name="MSIP_Label_ddc55989-3c9e-4466-8514-eac6f80f6373_Name">
    <vt:lpwstr>No Restrictions</vt:lpwstr>
  </property>
  <property fmtid="{D5CDD505-2E9C-101B-9397-08002B2CF9AE}" pid="7" name="MSIP_Label_ddc55989-3c9e-4466-8514-eac6f80f6373_Application">
    <vt:lpwstr>Microsoft Azure Information Protection</vt:lpwstr>
  </property>
  <property fmtid="{D5CDD505-2E9C-101B-9397-08002B2CF9AE}" pid="8" name="MSIP_Label_ddc55989-3c9e-4466-8514-eac6f80f6373_ActionId">
    <vt:lpwstr>92637fee-ebb5-4473-b426-990b21f8da2f</vt:lpwstr>
  </property>
  <property fmtid="{D5CDD505-2E9C-101B-9397-08002B2CF9AE}" pid="9" name="MSIP_Label_ddc55989-3c9e-4466-8514-eac6f80f6373_Extended_MSFT_Method">
    <vt:lpwstr>Manual</vt:lpwstr>
  </property>
  <property fmtid="{D5CDD505-2E9C-101B-9397-08002B2CF9AE}" pid="10" name="Sensitivity">
    <vt:lpwstr>No Restrictions</vt:lpwstr>
  </property>
</Properties>
</file>